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1.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2.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3.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3"/>
  </p:notesMasterIdLst>
  <p:sldIdLst>
    <p:sldId id="256" r:id="rId2"/>
    <p:sldId id="258" r:id="rId3"/>
    <p:sldId id="264" r:id="rId4"/>
    <p:sldId id="317" r:id="rId5"/>
    <p:sldId id="270" r:id="rId6"/>
    <p:sldId id="329" r:id="rId7"/>
    <p:sldId id="330" r:id="rId8"/>
    <p:sldId id="331" r:id="rId9"/>
    <p:sldId id="332" r:id="rId10"/>
    <p:sldId id="327" r:id="rId11"/>
    <p:sldId id="338" r:id="rId12"/>
    <p:sldId id="339" r:id="rId13"/>
    <p:sldId id="337" r:id="rId14"/>
    <p:sldId id="328" r:id="rId15"/>
    <p:sldId id="372" r:id="rId16"/>
    <p:sldId id="318" r:id="rId17"/>
    <p:sldId id="356" r:id="rId18"/>
    <p:sldId id="374" r:id="rId19"/>
    <p:sldId id="375" r:id="rId20"/>
    <p:sldId id="376" r:id="rId21"/>
    <p:sldId id="361" r:id="rId22"/>
    <p:sldId id="377" r:id="rId23"/>
    <p:sldId id="364" r:id="rId24"/>
    <p:sldId id="334" r:id="rId25"/>
    <p:sldId id="343" r:id="rId26"/>
    <p:sldId id="380" r:id="rId27"/>
    <p:sldId id="382" r:id="rId28"/>
    <p:sldId id="384" r:id="rId29"/>
    <p:sldId id="385" r:id="rId30"/>
    <p:sldId id="379" r:id="rId31"/>
    <p:sldId id="292" r:id="rId32"/>
  </p:sldIdLst>
  <p:sldSz cx="9144000" cy="5143500" type="screen16x9"/>
  <p:notesSz cx="6858000" cy="9144000"/>
  <p:embeddedFontLst>
    <p:embeddedFont>
      <p:font typeface="Oswald" pitchFamily="2" charset="0"/>
      <p:regular r:id="rId34"/>
      <p:bold r:id="rId35"/>
    </p:embeddedFont>
    <p:embeddedFont>
      <p:font typeface="Raleway" panose="020B0503030101060003"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F5D8BCC-A610-4C4A-AA5A-83719E4A30C8}">
          <p14:sldIdLst>
            <p14:sldId id="256"/>
            <p14:sldId id="258"/>
            <p14:sldId id="264"/>
            <p14:sldId id="317"/>
            <p14:sldId id="270"/>
            <p14:sldId id="329"/>
            <p14:sldId id="330"/>
            <p14:sldId id="331"/>
            <p14:sldId id="332"/>
            <p14:sldId id="327"/>
            <p14:sldId id="338"/>
            <p14:sldId id="339"/>
            <p14:sldId id="337"/>
            <p14:sldId id="328"/>
            <p14:sldId id="372"/>
            <p14:sldId id="318"/>
          </p14:sldIdLst>
        </p14:section>
        <p14:section name="Untitled Section" id="{63066302-D224-4CBA-B601-5C6CA2E4CDD4}">
          <p14:sldIdLst>
            <p14:sldId id="356"/>
            <p14:sldId id="374"/>
            <p14:sldId id="375"/>
            <p14:sldId id="376"/>
          </p14:sldIdLst>
        </p14:section>
        <p14:section name="Untitled Section" id="{74718FF1-FE96-475B-BADA-7B8CC822BE8B}">
          <p14:sldIdLst>
            <p14:sldId id="361"/>
            <p14:sldId id="377"/>
            <p14:sldId id="364"/>
            <p14:sldId id="334"/>
            <p14:sldId id="343"/>
            <p14:sldId id="380"/>
            <p14:sldId id="382"/>
            <p14:sldId id="384"/>
            <p14:sldId id="385"/>
            <p14:sldId id="379"/>
            <p14:sldId id="2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eful Amri" initials="SA" lastIdx="1" clrIdx="0">
    <p:extLst>
      <p:ext uri="{19B8F6BF-5375-455C-9EA6-DF929625EA0E}">
        <p15:presenceInfo xmlns:p15="http://schemas.microsoft.com/office/powerpoint/2012/main" userId="ae170683732a05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9194"/>
    <a:srgbClr val="CC3F00"/>
    <a:srgbClr val="0AA83B"/>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D35D88-9EBA-4D74-BDCD-D99B3B76065A}">
  <a:tblStyle styleId="{70D35D88-9EBA-4D74-BDCD-D99B3B7606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13" autoAdjust="0"/>
    <p:restoredTop sz="96412" autoAdjust="0"/>
  </p:normalViewPr>
  <p:slideViewPr>
    <p:cSldViewPr snapToGrid="0">
      <p:cViewPr varScale="1">
        <p:scale>
          <a:sx n="108" d="100"/>
          <a:sy n="108" d="100"/>
        </p:scale>
        <p:origin x="504" y="78"/>
      </p:cViewPr>
      <p:guideLst/>
    </p:cSldViewPr>
  </p:slideViewPr>
  <p:outlineViewPr>
    <p:cViewPr>
      <p:scale>
        <a:sx n="33" d="100"/>
        <a:sy n="33" d="100"/>
      </p:scale>
      <p:origin x="0" y="-11262"/>
    </p:cViewPr>
  </p:outlineViewPr>
  <p:notesTextViewPr>
    <p:cViewPr>
      <p:scale>
        <a:sx n="1" d="1"/>
        <a:sy n="1" d="1"/>
      </p:scale>
      <p:origin x="0" y="0"/>
    </p:cViewPr>
  </p:notesTextViewPr>
  <p:sorterViewPr>
    <p:cViewPr>
      <p:scale>
        <a:sx n="100" d="100"/>
        <a:sy n="100" d="100"/>
      </p:scale>
      <p:origin x="0" y="-576"/>
    </p:cViewPr>
  </p:sorter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9.xml"/><Relationship Id="rId1" Type="http://schemas.microsoft.com/office/2011/relationships/chartStyle" Target="style19.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0" i="0" u="none" strike="noStrike" kern="1200" spc="0" baseline="0">
                <a:solidFill>
                  <a:schemeClr val="tx1">
                    <a:lumMod val="65000"/>
                    <a:lumOff val="35000"/>
                  </a:schemeClr>
                </a:solidFill>
                <a:latin typeface="+mn-lt"/>
                <a:ea typeface="+mn-ea"/>
                <a:cs typeface="+mn-cs"/>
              </a:defRPr>
            </a:pPr>
            <a:r>
              <a:rPr lang="en-US" sz="800" dirty="0"/>
              <a:t>Monthly orders and sales</a:t>
            </a:r>
          </a:p>
        </c:rich>
      </c:tx>
      <c:overlay val="0"/>
      <c:spPr>
        <a:noFill/>
        <a:ln>
          <a:noFill/>
        </a:ln>
        <a:effectLst/>
      </c:spPr>
      <c:txPr>
        <a:bodyPr rot="0" spcFirstLastPara="1" vertOverflow="ellipsis" vert="horz" wrap="square" anchor="ctr" anchorCtr="1"/>
        <a:lstStyle/>
        <a:p>
          <a:pPr>
            <a:defRPr sz="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Orders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
              <c:layout>
                <c:manualLayout>
                  <c:x val="-3.5042388990400561E-2"/>
                  <c:y val="-1.551862764824864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C-44FD-4222-A1BD-C20B0F72177A}"/>
                </c:ext>
              </c:extLst>
            </c:dLbl>
            <c:dLbl>
              <c:idx val="3"/>
              <c:layout>
                <c:manualLayout>
                  <c:x val="-3.5042388990400561E-2"/>
                  <c:y val="-6.724738647574097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44FD-4222-A1BD-C20B0F72177A}"/>
                </c:ext>
              </c:extLst>
            </c:dLbl>
            <c:dLbl>
              <c:idx val="4"/>
              <c:layout>
                <c:manualLayout>
                  <c:x val="-3.8335516242217343E-2"/>
                  <c:y val="-1.551862764824769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44FD-4222-A1BD-C20B0F72177A}"/>
                </c:ext>
              </c:extLst>
            </c:dLbl>
            <c:dLbl>
              <c:idx val="5"/>
              <c:layout>
                <c:manualLayout>
                  <c:x val="-3.8335516242217343E-2"/>
                  <c:y val="-1.551862764824864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44FD-4222-A1BD-C20B0F72177A}"/>
                </c:ext>
              </c:extLst>
            </c:dLbl>
            <c:dLbl>
              <c:idx val="6"/>
              <c:layout>
                <c:manualLayout>
                  <c:x val="-3.8335516242217343E-2"/>
                  <c:y val="-6.724738647574002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44FD-4222-A1BD-C20B0F72177A}"/>
                </c:ext>
              </c:extLst>
            </c:dLbl>
            <c:dLbl>
              <c:idx val="7"/>
              <c:layout>
                <c:manualLayout>
                  <c:x val="-3.8335516242217399E-2"/>
                  <c:y val="-1.551862764824769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44FD-4222-A1BD-C20B0F72177A}"/>
                </c:ext>
              </c:extLst>
            </c:dLbl>
            <c:dLbl>
              <c:idx val="8"/>
              <c:layout>
                <c:manualLayout>
                  <c:x val="-3.8335516242217343E-2"/>
                  <c:y val="-1.70704904130724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44FD-4222-A1BD-C20B0F72177A}"/>
                </c:ext>
              </c:extLst>
            </c:dLbl>
            <c:dLbl>
              <c:idx val="9"/>
              <c:layout>
                <c:manualLayout>
                  <c:x val="-3.8335516242217288E-2"/>
                  <c:y val="-2.74162421785709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44FD-4222-A1BD-C20B0F72177A}"/>
                </c:ext>
              </c:extLst>
            </c:dLbl>
            <c:dLbl>
              <c:idx val="10"/>
              <c:layout>
                <c:manualLayout>
                  <c:x val="-3.8335516242217343E-2"/>
                  <c:y val="-1.70704904130724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4FD-4222-A1BD-C20B0F72177A}"/>
                </c:ext>
              </c:extLst>
            </c:dLbl>
            <c:dLbl>
              <c:idx val="11"/>
              <c:layout>
                <c:manualLayout>
                  <c:x val="-3.8335516242217343E-2"/>
                  <c:y val="-2.22433662958216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4FD-4222-A1BD-C20B0F72177A}"/>
                </c:ext>
              </c:extLst>
            </c:dLbl>
            <c:dLbl>
              <c:idx val="12"/>
              <c:layout>
                <c:manualLayout>
                  <c:x val="-3.8335516242217343E-2"/>
                  <c:y val="-3.25891180613201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4FD-4222-A1BD-C20B0F72177A}"/>
                </c:ext>
              </c:extLst>
            </c:dLbl>
            <c:dLbl>
              <c:idx val="13"/>
              <c:layout>
                <c:manualLayout>
                  <c:x val="-3.8335516242217343E-2"/>
                  <c:y val="-2.22433662958217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4FD-4222-A1BD-C20B0F72177A}"/>
                </c:ext>
              </c:extLst>
            </c:dLbl>
            <c:dLbl>
              <c:idx val="14"/>
              <c:layout>
                <c:manualLayout>
                  <c:x val="-3.8335516242217448E-2"/>
                  <c:y val="-2.74162421785709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4FD-4222-A1BD-C20B0F72177A}"/>
                </c:ext>
              </c:extLst>
            </c:dLbl>
            <c:dLbl>
              <c:idx val="15"/>
              <c:layout>
                <c:manualLayout>
                  <c:x val="-3.8335516242217343E-2"/>
                  <c:y val="-1.70704904130724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4FD-4222-A1BD-C20B0F72177A}"/>
                </c:ext>
              </c:extLst>
            </c:dLbl>
            <c:dLbl>
              <c:idx val="16"/>
              <c:layout>
                <c:manualLayout>
                  <c:x val="-3.8335516242217343E-2"/>
                  <c:y val="-2.74162421785709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4FD-4222-A1BD-C20B0F72177A}"/>
                </c:ext>
              </c:extLst>
            </c:dLbl>
            <c:dLbl>
              <c:idx val="17"/>
              <c:layout>
                <c:manualLayout>
                  <c:x val="-3.8335516242217343E-2"/>
                  <c:y val="-3.25891180613201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4FD-4222-A1BD-C20B0F72177A}"/>
                </c:ext>
              </c:extLst>
            </c:dLbl>
            <c:dLbl>
              <c:idx val="18"/>
              <c:layout>
                <c:manualLayout>
                  <c:x val="-3.8335516242217448E-2"/>
                  <c:y val="-2.22433662958217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4FD-4222-A1BD-C20B0F72177A}"/>
                </c:ext>
              </c:extLst>
            </c:dLbl>
            <c:dLbl>
              <c:idx val="19"/>
              <c:layout>
                <c:manualLayout>
                  <c:x val="-3.5375244717721792E-2"/>
                  <c:y val="-2.22433662958217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4FD-4222-A1BD-C20B0F72177A}"/>
                </c:ext>
              </c:extLst>
            </c:dLbl>
            <c:dLbl>
              <c:idx val="20"/>
              <c:layout>
                <c:manualLayout>
                  <c:x val="-3.8335516242217448E-2"/>
                  <c:y val="-2.74162421785709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FD-4222-A1BD-C20B0F72177A}"/>
                </c:ext>
              </c:extLst>
            </c:dLbl>
            <c:dLbl>
              <c:idx val="21"/>
              <c:layout>
                <c:manualLayout>
                  <c:x val="-3.8335516242217448E-2"/>
                  <c:y val="-2.74162421785709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4FD-4222-A1BD-C20B0F72177A}"/>
                </c:ext>
              </c:extLst>
            </c:dLbl>
            <c:dLbl>
              <c:idx val="22"/>
              <c:layout>
                <c:manualLayout>
                  <c:x val="-2.993137531184829E-2"/>
                  <c:y val="-2.22433662958217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4FD-4222-A1BD-C20B0F72177A}"/>
                </c:ext>
              </c:extLst>
            </c:dLbl>
            <c:spPr>
              <a:noFill/>
              <a:ln>
                <a:noFill/>
              </a:ln>
              <a:effectLst/>
            </c:spPr>
            <c:txPr>
              <a:bodyPr rot="0" spcFirstLastPara="1" vertOverflow="ellipsis" vert="horz" wrap="square" lIns="38100" tIns="19050" rIns="38100" bIns="19050" anchor="ctr" anchorCtr="1">
                <a:spAutoFit/>
              </a:bodyPr>
              <a:lstStyle/>
              <a:p>
                <a:pPr>
                  <a:defRPr sz="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Sheet1!$A$2:$A$24</c:f>
              <c:strCache>
                <c:ptCount val="23"/>
                <c:pt idx="0">
                  <c:v>2016-09</c:v>
                </c:pt>
                <c:pt idx="1">
                  <c:v>2016-10</c:v>
                </c:pt>
                <c:pt idx="2">
                  <c:v>2016-12</c:v>
                </c:pt>
                <c:pt idx="3">
                  <c:v>2017-01</c:v>
                </c:pt>
                <c:pt idx="4">
                  <c:v>2017-02</c:v>
                </c:pt>
                <c:pt idx="5">
                  <c:v>2017-03</c:v>
                </c:pt>
                <c:pt idx="6">
                  <c:v>2017-04</c:v>
                </c:pt>
                <c:pt idx="7">
                  <c:v>2017-05</c:v>
                </c:pt>
                <c:pt idx="8">
                  <c:v>2017-06</c:v>
                </c:pt>
                <c:pt idx="9">
                  <c:v>2017-07</c:v>
                </c:pt>
                <c:pt idx="10">
                  <c:v>2017-08</c:v>
                </c:pt>
                <c:pt idx="11">
                  <c:v>2017-09</c:v>
                </c:pt>
                <c:pt idx="12">
                  <c:v>2017-10</c:v>
                </c:pt>
                <c:pt idx="13">
                  <c:v>2017-11</c:v>
                </c:pt>
                <c:pt idx="14">
                  <c:v>2017-12</c:v>
                </c:pt>
                <c:pt idx="15">
                  <c:v>2018-01</c:v>
                </c:pt>
                <c:pt idx="16">
                  <c:v>2018-02</c:v>
                </c:pt>
                <c:pt idx="17">
                  <c:v>2018-03</c:v>
                </c:pt>
                <c:pt idx="18">
                  <c:v>2018-04</c:v>
                </c:pt>
                <c:pt idx="19">
                  <c:v>2018-05</c:v>
                </c:pt>
                <c:pt idx="20">
                  <c:v>2018-06</c:v>
                </c:pt>
                <c:pt idx="21">
                  <c:v>2018-07</c:v>
                </c:pt>
                <c:pt idx="22">
                  <c:v>2018-08</c:v>
                </c:pt>
              </c:strCache>
            </c:strRef>
          </c:cat>
          <c:val>
            <c:numRef>
              <c:f>Sheet1!$B$2:$B$24</c:f>
              <c:numCache>
                <c:formatCode>General</c:formatCode>
                <c:ptCount val="23"/>
                <c:pt idx="0">
                  <c:v>1</c:v>
                </c:pt>
                <c:pt idx="1">
                  <c:v>265</c:v>
                </c:pt>
                <c:pt idx="2">
                  <c:v>1</c:v>
                </c:pt>
                <c:pt idx="3">
                  <c:v>750</c:v>
                </c:pt>
                <c:pt idx="4">
                  <c:v>1653</c:v>
                </c:pt>
                <c:pt idx="5">
                  <c:v>2546</c:v>
                </c:pt>
                <c:pt idx="6">
                  <c:v>2303</c:v>
                </c:pt>
                <c:pt idx="7">
                  <c:v>3546</c:v>
                </c:pt>
                <c:pt idx="8">
                  <c:v>3135</c:v>
                </c:pt>
                <c:pt idx="9">
                  <c:v>3872</c:v>
                </c:pt>
                <c:pt idx="10">
                  <c:v>4193</c:v>
                </c:pt>
                <c:pt idx="11">
                  <c:v>4150</c:v>
                </c:pt>
                <c:pt idx="12">
                  <c:v>4478</c:v>
                </c:pt>
                <c:pt idx="13">
                  <c:v>7289</c:v>
                </c:pt>
                <c:pt idx="14">
                  <c:v>5513</c:v>
                </c:pt>
                <c:pt idx="15">
                  <c:v>7069</c:v>
                </c:pt>
                <c:pt idx="16">
                  <c:v>6555</c:v>
                </c:pt>
                <c:pt idx="17">
                  <c:v>7003</c:v>
                </c:pt>
                <c:pt idx="18">
                  <c:v>6798</c:v>
                </c:pt>
                <c:pt idx="19">
                  <c:v>6749</c:v>
                </c:pt>
                <c:pt idx="20">
                  <c:v>6099</c:v>
                </c:pt>
                <c:pt idx="21">
                  <c:v>6159</c:v>
                </c:pt>
                <c:pt idx="22">
                  <c:v>6351</c:v>
                </c:pt>
              </c:numCache>
            </c:numRef>
          </c:val>
          <c:smooth val="0"/>
          <c:extLst>
            <c:ext xmlns:c16="http://schemas.microsoft.com/office/drawing/2014/chart" uri="{C3380CC4-5D6E-409C-BE32-E72D297353CC}">
              <c16:uniqueId val="{00000000-44FD-4222-A1BD-C20B0F72177A}"/>
            </c:ext>
          </c:extLst>
        </c:ser>
        <c:ser>
          <c:idx val="1"/>
          <c:order val="1"/>
          <c:tx>
            <c:strRef>
              <c:f>Sheet1!$C$1</c:f>
              <c:strCache>
                <c:ptCount val="1"/>
                <c:pt idx="0">
                  <c:v>Sales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1"/>
              <c:layout>
                <c:manualLayout>
                  <c:x val="-3.5042388990400561E-2"/>
                  <c:y val="-1.70704904130725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44FD-4222-A1BD-C20B0F72177A}"/>
                </c:ext>
              </c:extLst>
            </c:dLbl>
            <c:dLbl>
              <c:idx val="3"/>
              <c:layout>
                <c:manualLayout>
                  <c:x val="-3.8002660514896112E-2"/>
                  <c:y val="-2.7416242178571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44FD-4222-A1BD-C20B0F72177A}"/>
                </c:ext>
              </c:extLst>
            </c:dLbl>
            <c:dLbl>
              <c:idx val="4"/>
              <c:layout>
                <c:manualLayout>
                  <c:x val="-3.8335516242217343E-2"/>
                  <c:y val="-3.77619939440694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44FD-4222-A1BD-C20B0F72177A}"/>
                </c:ext>
              </c:extLst>
            </c:dLbl>
            <c:dLbl>
              <c:idx val="5"/>
              <c:layout>
                <c:manualLayout>
                  <c:x val="-3.5375244717721792E-2"/>
                  <c:y val="-2.22433662958217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44FD-4222-A1BD-C20B0F72177A}"/>
                </c:ext>
              </c:extLst>
            </c:dLbl>
            <c:dLbl>
              <c:idx val="6"/>
              <c:layout>
                <c:manualLayout>
                  <c:x val="-3.8335516242217343E-2"/>
                  <c:y val="-2.74162421785709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44FD-4222-A1BD-C20B0F72177A}"/>
                </c:ext>
              </c:extLst>
            </c:dLbl>
            <c:dLbl>
              <c:idx val="7"/>
              <c:layout>
                <c:manualLayout>
                  <c:x val="-3.8335516242217399E-2"/>
                  <c:y val="-2.22433662958217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44FD-4222-A1BD-C20B0F72177A}"/>
                </c:ext>
              </c:extLst>
            </c:dLbl>
            <c:dLbl>
              <c:idx val="8"/>
              <c:layout>
                <c:manualLayout>
                  <c:x val="-3.8335516242217343E-2"/>
                  <c:y val="-2.74162421785709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44FD-4222-A1BD-C20B0F72177A}"/>
                </c:ext>
              </c:extLst>
            </c:dLbl>
            <c:dLbl>
              <c:idx val="9"/>
              <c:layout>
                <c:manualLayout>
                  <c:x val="-3.8335516242217288E-2"/>
                  <c:y val="-2.2243366295821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44FD-4222-A1BD-C20B0F72177A}"/>
                </c:ext>
              </c:extLst>
            </c:dLbl>
            <c:dLbl>
              <c:idx val="10"/>
              <c:layout>
                <c:manualLayout>
                  <c:x val="-3.8335516242217343E-2"/>
                  <c:y val="-2.74162421785709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44FD-4222-A1BD-C20B0F72177A}"/>
                </c:ext>
              </c:extLst>
            </c:dLbl>
            <c:dLbl>
              <c:idx val="11"/>
              <c:layout>
                <c:manualLayout>
                  <c:x val="-3.8335516242217343E-2"/>
                  <c:y val="-2.2243366295821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44FD-4222-A1BD-C20B0F72177A}"/>
                </c:ext>
              </c:extLst>
            </c:dLbl>
            <c:dLbl>
              <c:idx val="12"/>
              <c:layout>
                <c:manualLayout>
                  <c:x val="-3.8335516242217343E-2"/>
                  <c:y val="-2.74162421785709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44FD-4222-A1BD-C20B0F72177A}"/>
                </c:ext>
              </c:extLst>
            </c:dLbl>
            <c:dLbl>
              <c:idx val="13"/>
              <c:layout>
                <c:manualLayout>
                  <c:x val="-3.8335516242217343E-2"/>
                  <c:y val="-2.22433662958217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2-44FD-4222-A1BD-C20B0F72177A}"/>
                </c:ext>
              </c:extLst>
            </c:dLbl>
            <c:dLbl>
              <c:idx val="14"/>
              <c:layout>
                <c:manualLayout>
                  <c:x val="-3.8335516242217448E-2"/>
                  <c:y val="-2.2243366295821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44FD-4222-A1BD-C20B0F72177A}"/>
                </c:ext>
              </c:extLst>
            </c:dLbl>
            <c:dLbl>
              <c:idx val="15"/>
              <c:layout>
                <c:manualLayout>
                  <c:x val="-3.8335516242217343E-2"/>
                  <c:y val="-2.22433662958217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44FD-4222-A1BD-C20B0F72177A}"/>
                </c:ext>
              </c:extLst>
            </c:dLbl>
            <c:dLbl>
              <c:idx val="16"/>
              <c:layout>
                <c:manualLayout>
                  <c:x val="-3.8335516242217343E-2"/>
                  <c:y val="-2.74162421785709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44FD-4222-A1BD-C20B0F72177A}"/>
                </c:ext>
              </c:extLst>
            </c:dLbl>
            <c:dLbl>
              <c:idx val="17"/>
              <c:layout>
                <c:manualLayout>
                  <c:x val="-3.8335516242217343E-2"/>
                  <c:y val="-2.22433662958216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44FD-4222-A1BD-C20B0F72177A}"/>
                </c:ext>
              </c:extLst>
            </c:dLbl>
            <c:dLbl>
              <c:idx val="18"/>
              <c:layout>
                <c:manualLayout>
                  <c:x val="-3.8335516242217448E-2"/>
                  <c:y val="-2.741624217857095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44FD-4222-A1BD-C20B0F72177A}"/>
                </c:ext>
              </c:extLst>
            </c:dLbl>
            <c:dLbl>
              <c:idx val="19"/>
              <c:layout>
                <c:manualLayout>
                  <c:x val="-3.8335516242217343E-2"/>
                  <c:y val="-2.74162421785709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44FD-4222-A1BD-C20B0F72177A}"/>
                </c:ext>
              </c:extLst>
            </c:dLbl>
            <c:dLbl>
              <c:idx val="20"/>
              <c:layout>
                <c:manualLayout>
                  <c:x val="-3.8335516242217448E-2"/>
                  <c:y val="-3.25891180613201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44FD-4222-A1BD-C20B0F72177A}"/>
                </c:ext>
              </c:extLst>
            </c:dLbl>
            <c:dLbl>
              <c:idx val="21"/>
              <c:layout>
                <c:manualLayout>
                  <c:x val="-3.8335516242217448E-2"/>
                  <c:y val="-2.22433662958217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A-44FD-4222-A1BD-C20B0F72177A}"/>
                </c:ext>
              </c:extLst>
            </c:dLbl>
            <c:dLbl>
              <c:idx val="22"/>
              <c:layout>
                <c:manualLayout>
                  <c:x val="-2.993137531184829E-2"/>
                  <c:y val="-2.22433662958217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B-44FD-4222-A1BD-C20B0F72177A}"/>
                </c:ext>
              </c:extLst>
            </c:dLbl>
            <c:spPr>
              <a:noFill/>
              <a:ln>
                <a:noFill/>
              </a:ln>
              <a:effectLst/>
            </c:spPr>
            <c:txPr>
              <a:bodyPr rot="0" spcFirstLastPara="1" vertOverflow="ellipsis" vert="horz" wrap="square" lIns="38100" tIns="19050" rIns="38100" bIns="19050" anchor="ctr" anchorCtr="1">
                <a:spAutoFit/>
              </a:bodyPr>
              <a:lstStyle/>
              <a:p>
                <a:pPr>
                  <a:defRPr sz="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2016-09</c:v>
                </c:pt>
                <c:pt idx="1">
                  <c:v>2016-10</c:v>
                </c:pt>
                <c:pt idx="2">
                  <c:v>2016-12</c:v>
                </c:pt>
                <c:pt idx="3">
                  <c:v>2017-01</c:v>
                </c:pt>
                <c:pt idx="4">
                  <c:v>2017-02</c:v>
                </c:pt>
                <c:pt idx="5">
                  <c:v>2017-03</c:v>
                </c:pt>
                <c:pt idx="6">
                  <c:v>2017-04</c:v>
                </c:pt>
                <c:pt idx="7">
                  <c:v>2017-05</c:v>
                </c:pt>
                <c:pt idx="8">
                  <c:v>2017-06</c:v>
                </c:pt>
                <c:pt idx="9">
                  <c:v>2017-07</c:v>
                </c:pt>
                <c:pt idx="10">
                  <c:v>2017-08</c:v>
                </c:pt>
                <c:pt idx="11">
                  <c:v>2017-09</c:v>
                </c:pt>
                <c:pt idx="12">
                  <c:v>2017-10</c:v>
                </c:pt>
                <c:pt idx="13">
                  <c:v>2017-11</c:v>
                </c:pt>
                <c:pt idx="14">
                  <c:v>2017-12</c:v>
                </c:pt>
                <c:pt idx="15">
                  <c:v>2018-01</c:v>
                </c:pt>
                <c:pt idx="16">
                  <c:v>2018-02</c:v>
                </c:pt>
                <c:pt idx="17">
                  <c:v>2018-03</c:v>
                </c:pt>
                <c:pt idx="18">
                  <c:v>2018-04</c:v>
                </c:pt>
                <c:pt idx="19">
                  <c:v>2018-05</c:v>
                </c:pt>
                <c:pt idx="20">
                  <c:v>2018-06</c:v>
                </c:pt>
                <c:pt idx="21">
                  <c:v>2018-07</c:v>
                </c:pt>
                <c:pt idx="22">
                  <c:v>2018-08</c:v>
                </c:pt>
              </c:strCache>
            </c:strRef>
          </c:cat>
          <c:val>
            <c:numRef>
              <c:f>Sheet1!$C$2:$C$24</c:f>
              <c:numCache>
                <c:formatCode>General</c:formatCode>
                <c:ptCount val="23"/>
                <c:pt idx="0">
                  <c:v>3</c:v>
                </c:pt>
                <c:pt idx="1">
                  <c:v>313</c:v>
                </c:pt>
                <c:pt idx="2">
                  <c:v>1</c:v>
                </c:pt>
                <c:pt idx="3">
                  <c:v>913</c:v>
                </c:pt>
                <c:pt idx="4">
                  <c:v>1858</c:v>
                </c:pt>
                <c:pt idx="5">
                  <c:v>2897</c:v>
                </c:pt>
                <c:pt idx="6">
                  <c:v>2569</c:v>
                </c:pt>
                <c:pt idx="7">
                  <c:v>4004</c:v>
                </c:pt>
                <c:pt idx="8">
                  <c:v>3489</c:v>
                </c:pt>
                <c:pt idx="9">
                  <c:v>4416</c:v>
                </c:pt>
                <c:pt idx="10">
                  <c:v>4797</c:v>
                </c:pt>
                <c:pt idx="11">
                  <c:v>4737</c:v>
                </c:pt>
                <c:pt idx="12">
                  <c:v>5214</c:v>
                </c:pt>
                <c:pt idx="13">
                  <c:v>8475</c:v>
                </c:pt>
                <c:pt idx="14">
                  <c:v>6187</c:v>
                </c:pt>
                <c:pt idx="15">
                  <c:v>8037</c:v>
                </c:pt>
                <c:pt idx="16">
                  <c:v>7518</c:v>
                </c:pt>
                <c:pt idx="17">
                  <c:v>8017</c:v>
                </c:pt>
                <c:pt idx="18">
                  <c:v>7827</c:v>
                </c:pt>
                <c:pt idx="19">
                  <c:v>7810</c:v>
                </c:pt>
                <c:pt idx="20">
                  <c:v>7010</c:v>
                </c:pt>
                <c:pt idx="21">
                  <c:v>6963</c:v>
                </c:pt>
                <c:pt idx="22">
                  <c:v>7142</c:v>
                </c:pt>
              </c:numCache>
            </c:numRef>
          </c:val>
          <c:smooth val="0"/>
          <c:extLst>
            <c:ext xmlns:c16="http://schemas.microsoft.com/office/drawing/2014/chart" uri="{C3380CC4-5D6E-409C-BE32-E72D297353CC}">
              <c16:uniqueId val="{00000001-44FD-4222-A1BD-C20B0F72177A}"/>
            </c:ext>
          </c:extLst>
        </c:ser>
        <c:dLbls>
          <c:dLblPos val="t"/>
          <c:showLegendKey val="0"/>
          <c:showVal val="1"/>
          <c:showCatName val="0"/>
          <c:showSerName val="0"/>
          <c:showPercent val="0"/>
          <c:showBubbleSize val="0"/>
        </c:dLbls>
        <c:marker val="1"/>
        <c:smooth val="0"/>
        <c:axId val="1432176223"/>
        <c:axId val="1432180543"/>
      </c:lineChart>
      <c:catAx>
        <c:axId val="1432176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432180543"/>
        <c:crosses val="autoZero"/>
        <c:auto val="1"/>
        <c:lblAlgn val="ctr"/>
        <c:lblOffset val="100"/>
        <c:noMultiLvlLbl val="0"/>
      </c:catAx>
      <c:valAx>
        <c:axId val="14321805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432176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Oswald" pitchFamily="2" charset="0"/>
                <a:ea typeface="+mn-ea"/>
                <a:cs typeface="+mn-cs"/>
              </a:defRPr>
            </a:pPr>
            <a:r>
              <a:rPr lang="en-US" sz="1000" dirty="0">
                <a:latin typeface="Oswald" pitchFamily="2" charset="0"/>
              </a:rPr>
              <a:t>Day</a:t>
            </a: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Oswald"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Orders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Monday</c:v>
                </c:pt>
                <c:pt idx="1">
                  <c:v>Tuesday</c:v>
                </c:pt>
                <c:pt idx="2">
                  <c:v>Wednesday</c:v>
                </c:pt>
                <c:pt idx="3">
                  <c:v>Thursday</c:v>
                </c:pt>
                <c:pt idx="4">
                  <c:v>Friday</c:v>
                </c:pt>
                <c:pt idx="5">
                  <c:v>Saturday</c:v>
                </c:pt>
                <c:pt idx="6">
                  <c:v>Sunday</c:v>
                </c:pt>
              </c:strCache>
            </c:strRef>
          </c:cat>
          <c:val>
            <c:numRef>
              <c:f>Sheet1!$B$2:$B$8</c:f>
              <c:numCache>
                <c:formatCode>General</c:formatCode>
                <c:ptCount val="7"/>
                <c:pt idx="0">
                  <c:v>15701</c:v>
                </c:pt>
                <c:pt idx="1">
                  <c:v>15503</c:v>
                </c:pt>
                <c:pt idx="2">
                  <c:v>15076</c:v>
                </c:pt>
                <c:pt idx="3">
                  <c:v>14323</c:v>
                </c:pt>
                <c:pt idx="4">
                  <c:v>13685</c:v>
                </c:pt>
                <c:pt idx="5">
                  <c:v>10555</c:v>
                </c:pt>
                <c:pt idx="6">
                  <c:v>11635</c:v>
                </c:pt>
              </c:numCache>
            </c:numRef>
          </c:val>
          <c:extLst>
            <c:ext xmlns:c16="http://schemas.microsoft.com/office/drawing/2014/chart" uri="{C3380CC4-5D6E-409C-BE32-E72D297353CC}">
              <c16:uniqueId val="{00000000-5DA0-477E-A473-A6F34B0F7B4C}"/>
            </c:ext>
          </c:extLst>
        </c:ser>
        <c:ser>
          <c:idx val="1"/>
          <c:order val="1"/>
          <c:tx>
            <c:strRef>
              <c:f>Sheet1!$C$1</c:f>
              <c:strCache>
                <c:ptCount val="1"/>
                <c:pt idx="0">
                  <c:v>Sales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Monday</c:v>
                </c:pt>
                <c:pt idx="1">
                  <c:v>Tuesday</c:v>
                </c:pt>
                <c:pt idx="2">
                  <c:v>Wednesday</c:v>
                </c:pt>
                <c:pt idx="3">
                  <c:v>Thursday</c:v>
                </c:pt>
                <c:pt idx="4">
                  <c:v>Friday</c:v>
                </c:pt>
                <c:pt idx="5">
                  <c:v>Saturday</c:v>
                </c:pt>
                <c:pt idx="6">
                  <c:v>Sunday</c:v>
                </c:pt>
              </c:strCache>
            </c:strRef>
          </c:cat>
          <c:val>
            <c:numRef>
              <c:f>Sheet1!$C$2:$C$8</c:f>
              <c:numCache>
                <c:formatCode>General</c:formatCode>
                <c:ptCount val="7"/>
                <c:pt idx="0">
                  <c:v>17973</c:v>
                </c:pt>
                <c:pt idx="1">
                  <c:v>17858</c:v>
                </c:pt>
                <c:pt idx="2">
                  <c:v>17219</c:v>
                </c:pt>
                <c:pt idx="3">
                  <c:v>16434</c:v>
                </c:pt>
                <c:pt idx="4">
                  <c:v>15698</c:v>
                </c:pt>
                <c:pt idx="5">
                  <c:v>11885</c:v>
                </c:pt>
                <c:pt idx="6">
                  <c:v>13130</c:v>
                </c:pt>
              </c:numCache>
            </c:numRef>
          </c:val>
          <c:extLst>
            <c:ext xmlns:c16="http://schemas.microsoft.com/office/drawing/2014/chart" uri="{C3380CC4-5D6E-409C-BE32-E72D297353CC}">
              <c16:uniqueId val="{00000003-5DA0-477E-A473-A6F34B0F7B4C}"/>
            </c:ext>
          </c:extLst>
        </c:ser>
        <c:dLbls>
          <c:dLblPos val="outEnd"/>
          <c:showLegendKey val="0"/>
          <c:showVal val="1"/>
          <c:showCatName val="0"/>
          <c:showSerName val="0"/>
          <c:showPercent val="0"/>
          <c:showBubbleSize val="0"/>
        </c:dLbls>
        <c:gapWidth val="219"/>
        <c:overlap val="-27"/>
        <c:axId val="1587019120"/>
        <c:axId val="1587002800"/>
      </c:barChart>
      <c:catAx>
        <c:axId val="1587019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crossAx val="1587002800"/>
        <c:crosses val="autoZero"/>
        <c:auto val="1"/>
        <c:lblAlgn val="ctr"/>
        <c:lblOffset val="100"/>
        <c:noMultiLvlLbl val="0"/>
      </c:catAx>
      <c:valAx>
        <c:axId val="1587002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5870191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dirty="0">
                <a:latin typeface="Oswald" pitchFamily="2" charset="0"/>
              </a:rPr>
              <a:t>Hour</a:t>
            </a: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Orders</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Sheet1!$B$2:$B$25</c:f>
              <c:numCache>
                <c:formatCode>General</c:formatCode>
                <c:ptCount val="24"/>
                <c:pt idx="0">
                  <c:v>2321</c:v>
                </c:pt>
                <c:pt idx="1">
                  <c:v>1133</c:v>
                </c:pt>
                <c:pt idx="2">
                  <c:v>496</c:v>
                </c:pt>
                <c:pt idx="3">
                  <c:v>259</c:v>
                </c:pt>
                <c:pt idx="4">
                  <c:v>203</c:v>
                </c:pt>
                <c:pt idx="5">
                  <c:v>182</c:v>
                </c:pt>
                <c:pt idx="6">
                  <c:v>478</c:v>
                </c:pt>
                <c:pt idx="7">
                  <c:v>1199</c:v>
                </c:pt>
                <c:pt idx="8">
                  <c:v>2907</c:v>
                </c:pt>
                <c:pt idx="9">
                  <c:v>4647</c:v>
                </c:pt>
                <c:pt idx="10">
                  <c:v>5978</c:v>
                </c:pt>
                <c:pt idx="11">
                  <c:v>6385</c:v>
                </c:pt>
                <c:pt idx="12">
                  <c:v>5803</c:v>
                </c:pt>
                <c:pt idx="13">
                  <c:v>6309</c:v>
                </c:pt>
                <c:pt idx="14">
                  <c:v>6383</c:v>
                </c:pt>
                <c:pt idx="15">
                  <c:v>6249</c:v>
                </c:pt>
                <c:pt idx="16">
                  <c:v>6476</c:v>
                </c:pt>
                <c:pt idx="17">
                  <c:v>5963</c:v>
                </c:pt>
                <c:pt idx="18">
                  <c:v>5585</c:v>
                </c:pt>
                <c:pt idx="19">
                  <c:v>5801</c:v>
                </c:pt>
                <c:pt idx="20">
                  <c:v>6007</c:v>
                </c:pt>
                <c:pt idx="21">
                  <c:v>6040</c:v>
                </c:pt>
                <c:pt idx="22">
                  <c:v>5659</c:v>
                </c:pt>
                <c:pt idx="23">
                  <c:v>4015</c:v>
                </c:pt>
              </c:numCache>
            </c:numRef>
          </c:val>
          <c:extLst>
            <c:ext xmlns:c16="http://schemas.microsoft.com/office/drawing/2014/chart" uri="{C3380CC4-5D6E-409C-BE32-E72D297353CC}">
              <c16:uniqueId val="{00000000-82DD-4C65-A37E-3345589F11C7}"/>
            </c:ext>
          </c:extLst>
        </c:ser>
        <c:ser>
          <c:idx val="1"/>
          <c:order val="1"/>
          <c:tx>
            <c:strRef>
              <c:f>Sheet1!$C$1</c:f>
              <c:strCache>
                <c:ptCount val="1"/>
                <c:pt idx="0">
                  <c:v>Sales</c:v>
                </c:pt>
              </c:strCache>
            </c:strRef>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Sheet1!$C$2:$C$25</c:f>
              <c:numCache>
                <c:formatCode>General</c:formatCode>
                <c:ptCount val="24"/>
                <c:pt idx="0">
                  <c:v>2655</c:v>
                </c:pt>
                <c:pt idx="1">
                  <c:v>1264</c:v>
                </c:pt>
                <c:pt idx="2">
                  <c:v>575</c:v>
                </c:pt>
                <c:pt idx="3">
                  <c:v>299</c:v>
                </c:pt>
                <c:pt idx="4">
                  <c:v>242</c:v>
                </c:pt>
                <c:pt idx="5">
                  <c:v>213</c:v>
                </c:pt>
                <c:pt idx="6">
                  <c:v>533</c:v>
                </c:pt>
                <c:pt idx="7">
                  <c:v>1343</c:v>
                </c:pt>
                <c:pt idx="8">
                  <c:v>3337</c:v>
                </c:pt>
                <c:pt idx="9">
                  <c:v>5346</c:v>
                </c:pt>
                <c:pt idx="10">
                  <c:v>6881</c:v>
                </c:pt>
                <c:pt idx="11">
                  <c:v>7272</c:v>
                </c:pt>
                <c:pt idx="12">
                  <c:v>6661</c:v>
                </c:pt>
                <c:pt idx="13">
                  <c:v>7224</c:v>
                </c:pt>
                <c:pt idx="14">
                  <c:v>7415</c:v>
                </c:pt>
                <c:pt idx="15">
                  <c:v>7214</c:v>
                </c:pt>
                <c:pt idx="16">
                  <c:v>7479</c:v>
                </c:pt>
                <c:pt idx="17">
                  <c:v>6839</c:v>
                </c:pt>
                <c:pt idx="18">
                  <c:v>6390</c:v>
                </c:pt>
                <c:pt idx="19">
                  <c:v>6577</c:v>
                </c:pt>
                <c:pt idx="20">
                  <c:v>6733</c:v>
                </c:pt>
                <c:pt idx="21">
                  <c:v>6757</c:v>
                </c:pt>
                <c:pt idx="22">
                  <c:v>6399</c:v>
                </c:pt>
                <c:pt idx="23">
                  <c:v>4549</c:v>
                </c:pt>
              </c:numCache>
            </c:numRef>
          </c:val>
          <c:extLst>
            <c:ext xmlns:c16="http://schemas.microsoft.com/office/drawing/2014/chart" uri="{C3380CC4-5D6E-409C-BE32-E72D297353CC}">
              <c16:uniqueId val="{00000003-82DD-4C65-A37E-3345589F11C7}"/>
            </c:ext>
          </c:extLst>
        </c:ser>
        <c:dLbls>
          <c:dLblPos val="outEnd"/>
          <c:showLegendKey val="0"/>
          <c:showVal val="1"/>
          <c:showCatName val="0"/>
          <c:showSerName val="0"/>
          <c:showPercent val="0"/>
          <c:showBubbleSize val="0"/>
        </c:dLbls>
        <c:gapWidth val="219"/>
        <c:overlap val="-27"/>
        <c:axId val="1195304160"/>
        <c:axId val="1195303200"/>
      </c:barChart>
      <c:catAx>
        <c:axId val="1195304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195303200"/>
        <c:crosses val="autoZero"/>
        <c:auto val="1"/>
        <c:lblAlgn val="ctr"/>
        <c:lblOffset val="100"/>
        <c:noMultiLvlLbl val="0"/>
      </c:catAx>
      <c:valAx>
        <c:axId val="1195303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1953041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Oswald" pitchFamily="2" charset="0"/>
                <a:ea typeface="+mn-ea"/>
                <a:cs typeface="+mn-cs"/>
              </a:defRPr>
            </a:pPr>
            <a:r>
              <a:rPr lang="en-US" sz="1050" b="0" dirty="0">
                <a:latin typeface="Oswald" pitchFamily="2" charset="0"/>
              </a:rPr>
              <a:t>15 Best Selling Products</a:t>
            </a:r>
          </a:p>
        </c:rich>
      </c:tx>
      <c:layout>
        <c:manualLayout>
          <c:xMode val="edge"/>
          <c:yMode val="edge"/>
          <c:x val="0.31772057753561095"/>
          <c:y val="2.7459944337755875E-2"/>
        </c:manualLayout>
      </c:layout>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Oswald"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Bed Bath Table</c:v>
                </c:pt>
                <c:pt idx="1">
                  <c:v>Health Beauty</c:v>
                </c:pt>
                <c:pt idx="2">
                  <c:v>Sports Leisure</c:v>
                </c:pt>
                <c:pt idx="3">
                  <c:v>Furniture Décor</c:v>
                </c:pt>
                <c:pt idx="4">
                  <c:v>Computers Accessories</c:v>
                </c:pt>
                <c:pt idx="5">
                  <c:v>Housewares</c:v>
                </c:pt>
                <c:pt idx="6">
                  <c:v>Watches Gifts</c:v>
                </c:pt>
                <c:pt idx="7">
                  <c:v>Telephony</c:v>
                </c:pt>
                <c:pt idx="8">
                  <c:v>Garden Tools</c:v>
                </c:pt>
                <c:pt idx="9">
                  <c:v>Auto</c:v>
                </c:pt>
                <c:pt idx="10">
                  <c:v>Toys</c:v>
                </c:pt>
                <c:pt idx="11">
                  <c:v>Cool Stuff</c:v>
                </c:pt>
                <c:pt idx="12">
                  <c:v>Perfumery</c:v>
                </c:pt>
                <c:pt idx="13">
                  <c:v>Baby</c:v>
                </c:pt>
                <c:pt idx="14">
                  <c:v>Electronics</c:v>
                </c:pt>
              </c:strCache>
            </c:strRef>
          </c:cat>
          <c:val>
            <c:numRef>
              <c:f>Sheet1!$B$2:$B$16</c:f>
              <c:numCache>
                <c:formatCode>General</c:formatCode>
                <c:ptCount val="15"/>
                <c:pt idx="0">
                  <c:v>10953</c:v>
                </c:pt>
                <c:pt idx="1">
                  <c:v>9465</c:v>
                </c:pt>
                <c:pt idx="2">
                  <c:v>8431</c:v>
                </c:pt>
                <c:pt idx="3">
                  <c:v>8160</c:v>
                </c:pt>
                <c:pt idx="4">
                  <c:v>7644</c:v>
                </c:pt>
                <c:pt idx="5">
                  <c:v>6795</c:v>
                </c:pt>
                <c:pt idx="6">
                  <c:v>5859</c:v>
                </c:pt>
                <c:pt idx="7">
                  <c:v>4430</c:v>
                </c:pt>
                <c:pt idx="8">
                  <c:v>4268</c:v>
                </c:pt>
                <c:pt idx="9">
                  <c:v>4140</c:v>
                </c:pt>
                <c:pt idx="10">
                  <c:v>4030</c:v>
                </c:pt>
                <c:pt idx="11">
                  <c:v>3718</c:v>
                </c:pt>
                <c:pt idx="12">
                  <c:v>3340</c:v>
                </c:pt>
                <c:pt idx="13">
                  <c:v>2982</c:v>
                </c:pt>
                <c:pt idx="14">
                  <c:v>2729</c:v>
                </c:pt>
              </c:numCache>
            </c:numRef>
          </c:val>
          <c:extLst>
            <c:ext xmlns:c16="http://schemas.microsoft.com/office/drawing/2014/chart" uri="{C3380CC4-5D6E-409C-BE32-E72D297353CC}">
              <c16:uniqueId val="{00000000-EE62-4E77-B231-4B9C5860D7FD}"/>
            </c:ext>
          </c:extLst>
        </c:ser>
        <c:dLbls>
          <c:dLblPos val="outEnd"/>
          <c:showLegendKey val="0"/>
          <c:showVal val="1"/>
          <c:showCatName val="0"/>
          <c:showSerName val="0"/>
          <c:showPercent val="0"/>
          <c:showBubbleSize val="0"/>
        </c:dLbls>
        <c:gapWidth val="43"/>
        <c:axId val="128126415"/>
        <c:axId val="2088723807"/>
      </c:barChart>
      <c:catAx>
        <c:axId val="128126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crossAx val="2088723807"/>
        <c:crosses val="autoZero"/>
        <c:auto val="1"/>
        <c:lblAlgn val="ctr"/>
        <c:lblOffset val="100"/>
        <c:noMultiLvlLbl val="0"/>
      </c:catAx>
      <c:valAx>
        <c:axId val="2088723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28126415"/>
        <c:crosses val="autoZero"/>
        <c:crossBetween val="between"/>
      </c:valAx>
      <c:spPr>
        <a:noFill/>
        <a:ln cmpd="sng">
          <a:solidFill>
            <a:srgbClr val="000000">
              <a:lumMod val="25000"/>
              <a:lumOff val="75000"/>
            </a:srgbClr>
          </a:solidFill>
          <a:prstDash val="sysDot"/>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Oswald" pitchFamily="2" charset="0"/>
                <a:ea typeface="+mn-ea"/>
                <a:cs typeface="+mn-cs"/>
              </a:defRPr>
            </a:pPr>
            <a:r>
              <a:rPr lang="en-US" sz="1050" b="0" dirty="0">
                <a:latin typeface="Oswald" pitchFamily="2" charset="0"/>
              </a:rPr>
              <a:t>15 Products with the highest revenue</a:t>
            </a:r>
          </a:p>
        </c:rich>
      </c:tx>
      <c:layout>
        <c:manualLayout>
          <c:xMode val="edge"/>
          <c:yMode val="edge"/>
          <c:x val="0.31772057753561095"/>
          <c:y val="2.7459944337755875E-2"/>
        </c:manualLayout>
      </c:layout>
      <c:overlay val="0"/>
      <c:spPr>
        <a:noFill/>
        <a:ln>
          <a:noFill/>
        </a:ln>
        <a:effectLst/>
      </c:spPr>
    </c:title>
    <c:autoTitleDeleted val="0"/>
    <c:plotArea>
      <c:layout/>
      <c:barChart>
        <c:barDir val="col"/>
        <c:grouping val="clustered"/>
        <c:varyColors val="0"/>
        <c:ser>
          <c:idx val="0"/>
          <c:order val="0"/>
          <c:tx>
            <c:strRef>
              <c:f>Sheet1!$B$1</c:f>
              <c:strCache>
                <c:ptCount val="1"/>
                <c:pt idx="0">
                  <c:v>Revenue</c:v>
                </c:pt>
              </c:strCache>
            </c:strRef>
          </c:tx>
          <c:spPr>
            <a:solidFill>
              <a:schemeClr val="accent1"/>
            </a:solidFill>
            <a:ln>
              <a:noFill/>
            </a:ln>
            <a:effectLst/>
          </c:spPr>
          <c:invertIfNegative val="0"/>
          <c:dLbls>
            <c:dLbl>
              <c:idx val="0"/>
              <c:tx>
                <c:rich>
                  <a:bodyPr/>
                  <a:lstStyle/>
                  <a:p>
                    <a:fld id="{D91E18F0-089C-41CE-9A68-6F33D2ED944E}"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C72-4ECC-8A4D-126BD5D8C04B}"/>
                </c:ext>
              </c:extLst>
            </c:dLbl>
            <c:spPr>
              <a:noFill/>
              <a:ln>
                <a:noFill/>
              </a:ln>
              <a:effectLst/>
            </c:spPr>
            <c:txPr>
              <a:bodyPr rot="-5400000" spcFirstLastPara="1" vertOverflow="ellipsis" vert="horz" wrap="square" lIns="0" tIns="0" rIns="0" bIns="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Health Beauty</c:v>
                </c:pt>
                <c:pt idx="1">
                  <c:v>Watches Gifts</c:v>
                </c:pt>
                <c:pt idx="2">
                  <c:v>Bed Bath Table </c:v>
                </c:pt>
                <c:pt idx="3">
                  <c:v>Sports Leisure</c:v>
                </c:pt>
                <c:pt idx="4">
                  <c:v>Computers Accessories</c:v>
                </c:pt>
                <c:pt idx="5">
                  <c:v>Furniture Décor</c:v>
                </c:pt>
                <c:pt idx="6">
                  <c:v>Housewares</c:v>
                </c:pt>
                <c:pt idx="7">
                  <c:v>Cool Stuff</c:v>
                </c:pt>
                <c:pt idx="8">
                  <c:v>Auto</c:v>
                </c:pt>
                <c:pt idx="9">
                  <c:v>Garden Tools</c:v>
                </c:pt>
                <c:pt idx="10">
                  <c:v>Toys</c:v>
                </c:pt>
                <c:pt idx="11">
                  <c:v>Baby</c:v>
                </c:pt>
                <c:pt idx="12">
                  <c:v>Perfumery</c:v>
                </c:pt>
                <c:pt idx="13">
                  <c:v>Telephony</c:v>
                </c:pt>
                <c:pt idx="14">
                  <c:v>Office Furniture</c:v>
                </c:pt>
              </c:strCache>
            </c:strRef>
          </c:cat>
          <c:val>
            <c:numRef>
              <c:f>Sheet1!$B$2:$B$16</c:f>
              <c:numCache>
                <c:formatCode>General</c:formatCode>
                <c:ptCount val="15"/>
                <c:pt idx="0">
                  <c:v>1412089.53</c:v>
                </c:pt>
                <c:pt idx="1">
                  <c:v>1264333.1200000001</c:v>
                </c:pt>
                <c:pt idx="2">
                  <c:v>1225209.26</c:v>
                </c:pt>
                <c:pt idx="3">
                  <c:v>1118256.9099999999</c:v>
                </c:pt>
                <c:pt idx="4">
                  <c:v>1032723.77</c:v>
                </c:pt>
                <c:pt idx="5">
                  <c:v>880329.92</c:v>
                </c:pt>
                <c:pt idx="6">
                  <c:v>758392.25</c:v>
                </c:pt>
                <c:pt idx="7">
                  <c:v>691680.89</c:v>
                </c:pt>
                <c:pt idx="8">
                  <c:v>669454.75</c:v>
                </c:pt>
                <c:pt idx="9">
                  <c:v>567145.68000000005</c:v>
                </c:pt>
                <c:pt idx="10">
                  <c:v>547061.06000000006</c:v>
                </c:pt>
                <c:pt idx="11">
                  <c:v>466727.65</c:v>
                </c:pt>
                <c:pt idx="12">
                  <c:v>443171.63</c:v>
                </c:pt>
                <c:pt idx="13">
                  <c:v>379202.62</c:v>
                </c:pt>
                <c:pt idx="14">
                  <c:v>335211.36</c:v>
                </c:pt>
              </c:numCache>
            </c:numRef>
          </c:val>
          <c:extLst>
            <c:ext xmlns:c16="http://schemas.microsoft.com/office/drawing/2014/chart" uri="{C3380CC4-5D6E-409C-BE32-E72D297353CC}">
              <c16:uniqueId val="{00000000-EE62-4E77-B231-4B9C5860D7FD}"/>
            </c:ext>
          </c:extLst>
        </c:ser>
        <c:dLbls>
          <c:dLblPos val="outEnd"/>
          <c:showLegendKey val="0"/>
          <c:showVal val="1"/>
          <c:showCatName val="0"/>
          <c:showSerName val="0"/>
          <c:showPercent val="0"/>
          <c:showBubbleSize val="0"/>
        </c:dLbls>
        <c:gapWidth val="43"/>
        <c:axId val="128126415"/>
        <c:axId val="2088723807"/>
      </c:barChart>
      <c:catAx>
        <c:axId val="128126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crossAx val="2088723807"/>
        <c:crosses val="autoZero"/>
        <c:auto val="1"/>
        <c:lblAlgn val="ctr"/>
        <c:lblOffset val="100"/>
        <c:noMultiLvlLbl val="0"/>
      </c:catAx>
      <c:valAx>
        <c:axId val="2088723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28126415"/>
        <c:crosses val="autoZero"/>
        <c:crossBetween val="between"/>
      </c:valAx>
      <c:spPr>
        <a:noFill/>
        <a:ln cmpd="sng">
          <a:solidFill>
            <a:srgbClr val="000000">
              <a:lumMod val="25000"/>
              <a:lumOff val="75000"/>
            </a:srgbClr>
          </a:solidFill>
          <a:prstDash val="sysDot"/>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r>
              <a:rPr lang="en-US" sz="900" b="0" i="0" u="none" strike="noStrike" kern="1200" spc="0" baseline="0" dirty="0">
                <a:solidFill>
                  <a:srgbClr val="000000">
                    <a:lumMod val="65000"/>
                    <a:lumOff val="35000"/>
                  </a:srgbClr>
                </a:solidFill>
                <a:latin typeface="Oswald" pitchFamily="2" charset="0"/>
              </a:rPr>
              <a:t>Comparison of sales of the top 15 products based on highest sales from January 2017 to August 2019</a:t>
            </a:r>
          </a:p>
        </c:rich>
      </c:tx>
      <c:layout>
        <c:manualLayout>
          <c:xMode val="edge"/>
          <c:yMode val="edge"/>
          <c:x val="0.23749528096395581"/>
          <c:y val="2.2637347114845913E-2"/>
        </c:manualLayout>
      </c:layout>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9144471216007681E-2"/>
          <c:y val="9.3752831627108874E-2"/>
          <c:w val="0.78319403649866015"/>
          <c:h val="0.81432633561392631"/>
        </c:manualLayout>
      </c:layout>
      <c:lineChart>
        <c:grouping val="standard"/>
        <c:varyColors val="0"/>
        <c:ser>
          <c:idx val="0"/>
          <c:order val="0"/>
          <c:tx>
            <c:strRef>
              <c:f>Sheet1!$B$1</c:f>
              <c:strCache>
                <c:ptCount val="1"/>
                <c:pt idx="0">
                  <c:v>Bed Bath Table</c:v>
                </c:pt>
              </c:strCache>
            </c:strRef>
          </c:tx>
          <c:spPr>
            <a:ln w="19050"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Sheet1!$B$2:$B$23</c:f>
              <c:numCache>
                <c:formatCode>General</c:formatCode>
                <c:ptCount val="22"/>
                <c:pt idx="0">
                  <c:v>8</c:v>
                </c:pt>
                <c:pt idx="1">
                  <c:v>0</c:v>
                </c:pt>
                <c:pt idx="2">
                  <c:v>46</c:v>
                </c:pt>
                <c:pt idx="3">
                  <c:v>157</c:v>
                </c:pt>
                <c:pt idx="4">
                  <c:v>279</c:v>
                </c:pt>
                <c:pt idx="5">
                  <c:v>271</c:v>
                </c:pt>
                <c:pt idx="6">
                  <c:v>361</c:v>
                </c:pt>
                <c:pt idx="7">
                  <c:v>369</c:v>
                </c:pt>
                <c:pt idx="8">
                  <c:v>569</c:v>
                </c:pt>
                <c:pt idx="9">
                  <c:v>506</c:v>
                </c:pt>
                <c:pt idx="10">
                  <c:v>528</c:v>
                </c:pt>
                <c:pt idx="11">
                  <c:v>542</c:v>
                </c:pt>
                <c:pt idx="12">
                  <c:v>961</c:v>
                </c:pt>
                <c:pt idx="13">
                  <c:v>546</c:v>
                </c:pt>
                <c:pt idx="14">
                  <c:v>836</c:v>
                </c:pt>
                <c:pt idx="15">
                  <c:v>685</c:v>
                </c:pt>
                <c:pt idx="16">
                  <c:v>777</c:v>
                </c:pt>
                <c:pt idx="17">
                  <c:v>736</c:v>
                </c:pt>
                <c:pt idx="18">
                  <c:v>740</c:v>
                </c:pt>
                <c:pt idx="19">
                  <c:v>764</c:v>
                </c:pt>
                <c:pt idx="20">
                  <c:v>617</c:v>
                </c:pt>
                <c:pt idx="21">
                  <c:v>655</c:v>
                </c:pt>
              </c:numCache>
            </c:numRef>
          </c:val>
          <c:smooth val="0"/>
          <c:extLst>
            <c:ext xmlns:c16="http://schemas.microsoft.com/office/drawing/2014/chart" uri="{C3380CC4-5D6E-409C-BE32-E72D297353CC}">
              <c16:uniqueId val="{00000000-B54D-4F12-BDBB-3186DABB9E7A}"/>
            </c:ext>
          </c:extLst>
        </c:ser>
        <c:ser>
          <c:idx val="1"/>
          <c:order val="1"/>
          <c:tx>
            <c:strRef>
              <c:f>Sheet1!$C$1</c:f>
              <c:strCache>
                <c:ptCount val="1"/>
                <c:pt idx="0">
                  <c:v>Health Beauty</c:v>
                </c:pt>
              </c:strCache>
            </c:strRef>
          </c:tx>
          <c:spPr>
            <a:ln w="190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Sheet1!$C$2:$C$23</c:f>
              <c:numCache>
                <c:formatCode>General</c:formatCode>
                <c:ptCount val="22"/>
                <c:pt idx="0">
                  <c:v>40</c:v>
                </c:pt>
                <c:pt idx="1">
                  <c:v>0</c:v>
                </c:pt>
                <c:pt idx="2">
                  <c:v>82</c:v>
                </c:pt>
                <c:pt idx="3">
                  <c:v>154</c:v>
                </c:pt>
                <c:pt idx="4">
                  <c:v>208</c:v>
                </c:pt>
                <c:pt idx="5">
                  <c:v>180</c:v>
                </c:pt>
                <c:pt idx="6">
                  <c:v>284</c:v>
                </c:pt>
                <c:pt idx="7">
                  <c:v>254</c:v>
                </c:pt>
                <c:pt idx="8">
                  <c:v>308</c:v>
                </c:pt>
                <c:pt idx="9">
                  <c:v>352</c:v>
                </c:pt>
                <c:pt idx="10">
                  <c:v>376</c:v>
                </c:pt>
                <c:pt idx="11">
                  <c:v>350</c:v>
                </c:pt>
                <c:pt idx="12">
                  <c:v>573</c:v>
                </c:pt>
                <c:pt idx="13">
                  <c:v>460</c:v>
                </c:pt>
                <c:pt idx="14">
                  <c:v>619</c:v>
                </c:pt>
                <c:pt idx="15">
                  <c:v>650</c:v>
                </c:pt>
                <c:pt idx="16">
                  <c:v>656</c:v>
                </c:pt>
                <c:pt idx="17">
                  <c:v>685</c:v>
                </c:pt>
                <c:pt idx="18">
                  <c:v>751</c:v>
                </c:pt>
                <c:pt idx="19">
                  <c:v>875</c:v>
                </c:pt>
                <c:pt idx="20">
                  <c:v>770</c:v>
                </c:pt>
                <c:pt idx="21">
                  <c:v>835</c:v>
                </c:pt>
              </c:numCache>
            </c:numRef>
          </c:val>
          <c:smooth val="0"/>
          <c:extLst>
            <c:ext xmlns:c16="http://schemas.microsoft.com/office/drawing/2014/chart" uri="{C3380CC4-5D6E-409C-BE32-E72D297353CC}">
              <c16:uniqueId val="{00000001-B54D-4F12-BDBB-3186DABB9E7A}"/>
            </c:ext>
          </c:extLst>
        </c:ser>
        <c:ser>
          <c:idx val="2"/>
          <c:order val="2"/>
          <c:tx>
            <c:strRef>
              <c:f>Sheet1!$D$1</c:f>
              <c:strCache>
                <c:ptCount val="1"/>
                <c:pt idx="0">
                  <c:v>Sports Leisure</c:v>
                </c:pt>
              </c:strCache>
            </c:strRef>
          </c:tx>
          <c:spPr>
            <a:ln w="19050"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Sheet1!$D$2:$D$23</c:f>
              <c:numCache>
                <c:formatCode>General</c:formatCode>
                <c:ptCount val="22"/>
                <c:pt idx="0">
                  <c:v>17</c:v>
                </c:pt>
                <c:pt idx="1">
                  <c:v>0</c:v>
                </c:pt>
                <c:pt idx="2">
                  <c:v>74</c:v>
                </c:pt>
                <c:pt idx="3">
                  <c:v>149</c:v>
                </c:pt>
                <c:pt idx="4">
                  <c:v>190</c:v>
                </c:pt>
                <c:pt idx="5">
                  <c:v>203</c:v>
                </c:pt>
                <c:pt idx="6">
                  <c:v>305</c:v>
                </c:pt>
                <c:pt idx="7">
                  <c:v>269</c:v>
                </c:pt>
                <c:pt idx="8">
                  <c:v>375</c:v>
                </c:pt>
                <c:pt idx="9">
                  <c:v>417</c:v>
                </c:pt>
                <c:pt idx="10">
                  <c:v>453</c:v>
                </c:pt>
                <c:pt idx="11">
                  <c:v>462</c:v>
                </c:pt>
                <c:pt idx="12">
                  <c:v>597</c:v>
                </c:pt>
                <c:pt idx="13">
                  <c:v>484</c:v>
                </c:pt>
                <c:pt idx="14">
                  <c:v>642</c:v>
                </c:pt>
                <c:pt idx="15">
                  <c:v>637</c:v>
                </c:pt>
                <c:pt idx="16">
                  <c:v>732</c:v>
                </c:pt>
                <c:pt idx="17">
                  <c:v>586</c:v>
                </c:pt>
                <c:pt idx="18">
                  <c:v>489</c:v>
                </c:pt>
                <c:pt idx="19">
                  <c:v>419</c:v>
                </c:pt>
                <c:pt idx="20">
                  <c:v>460</c:v>
                </c:pt>
                <c:pt idx="21">
                  <c:v>471</c:v>
                </c:pt>
              </c:numCache>
            </c:numRef>
          </c:val>
          <c:smooth val="0"/>
          <c:extLst>
            <c:ext xmlns:c16="http://schemas.microsoft.com/office/drawing/2014/chart" uri="{C3380CC4-5D6E-409C-BE32-E72D297353CC}">
              <c16:uniqueId val="{00000002-B54D-4F12-BDBB-3186DABB9E7A}"/>
            </c:ext>
          </c:extLst>
        </c:ser>
        <c:ser>
          <c:idx val="3"/>
          <c:order val="3"/>
          <c:tx>
            <c:strRef>
              <c:f>Sheet1!$E$1</c:f>
              <c:strCache>
                <c:ptCount val="1"/>
                <c:pt idx="0">
                  <c:v>Furniture Decor</c:v>
                </c:pt>
              </c:strCache>
            </c:strRef>
          </c:tx>
          <c:spPr>
            <a:ln w="19050"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Sheet1!$E$2:$E$23</c:f>
              <c:numCache>
                <c:formatCode>General</c:formatCode>
                <c:ptCount val="22"/>
                <c:pt idx="0">
                  <c:v>65</c:v>
                </c:pt>
                <c:pt idx="1">
                  <c:v>0</c:v>
                </c:pt>
                <c:pt idx="2">
                  <c:v>177</c:v>
                </c:pt>
                <c:pt idx="3">
                  <c:v>257</c:v>
                </c:pt>
                <c:pt idx="4">
                  <c:v>315</c:v>
                </c:pt>
                <c:pt idx="5">
                  <c:v>191</c:v>
                </c:pt>
                <c:pt idx="6">
                  <c:v>271</c:v>
                </c:pt>
                <c:pt idx="7">
                  <c:v>230</c:v>
                </c:pt>
                <c:pt idx="8">
                  <c:v>314</c:v>
                </c:pt>
                <c:pt idx="9">
                  <c:v>426</c:v>
                </c:pt>
                <c:pt idx="10">
                  <c:v>343</c:v>
                </c:pt>
                <c:pt idx="11">
                  <c:v>375</c:v>
                </c:pt>
                <c:pt idx="12">
                  <c:v>767</c:v>
                </c:pt>
                <c:pt idx="13">
                  <c:v>378</c:v>
                </c:pt>
                <c:pt idx="14">
                  <c:v>595</c:v>
                </c:pt>
                <c:pt idx="15">
                  <c:v>422</c:v>
                </c:pt>
                <c:pt idx="16">
                  <c:v>583</c:v>
                </c:pt>
                <c:pt idx="17">
                  <c:v>586</c:v>
                </c:pt>
                <c:pt idx="18">
                  <c:v>597</c:v>
                </c:pt>
                <c:pt idx="19">
                  <c:v>402</c:v>
                </c:pt>
                <c:pt idx="20">
                  <c:v>436</c:v>
                </c:pt>
                <c:pt idx="21">
                  <c:v>430</c:v>
                </c:pt>
              </c:numCache>
            </c:numRef>
          </c:val>
          <c:smooth val="0"/>
          <c:extLst>
            <c:ext xmlns:c16="http://schemas.microsoft.com/office/drawing/2014/chart" uri="{C3380CC4-5D6E-409C-BE32-E72D297353CC}">
              <c16:uniqueId val="{00000003-B54D-4F12-BDBB-3186DABB9E7A}"/>
            </c:ext>
          </c:extLst>
        </c:ser>
        <c:ser>
          <c:idx val="4"/>
          <c:order val="4"/>
          <c:tx>
            <c:strRef>
              <c:f>Sheet1!$F$1</c:f>
              <c:strCache>
                <c:ptCount val="1"/>
                <c:pt idx="0">
                  <c:v> Computers Accessories</c:v>
                </c:pt>
              </c:strCache>
            </c:strRef>
          </c:tx>
          <c:spPr>
            <a:ln w="19050" cap="rnd">
              <a:solidFill>
                <a:schemeClr val="accent5"/>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Sheet1!$F$2:$F$23</c:f>
              <c:numCache>
                <c:formatCode>General</c:formatCode>
                <c:ptCount val="22"/>
                <c:pt idx="0">
                  <c:v>12</c:v>
                </c:pt>
                <c:pt idx="1">
                  <c:v>0</c:v>
                </c:pt>
                <c:pt idx="2">
                  <c:v>31</c:v>
                </c:pt>
                <c:pt idx="3">
                  <c:v>100</c:v>
                </c:pt>
                <c:pt idx="4">
                  <c:v>171</c:v>
                </c:pt>
                <c:pt idx="5">
                  <c:v>132</c:v>
                </c:pt>
                <c:pt idx="6">
                  <c:v>309</c:v>
                </c:pt>
                <c:pt idx="7">
                  <c:v>254</c:v>
                </c:pt>
                <c:pt idx="8">
                  <c:v>320</c:v>
                </c:pt>
                <c:pt idx="9">
                  <c:v>341</c:v>
                </c:pt>
                <c:pt idx="10">
                  <c:v>247</c:v>
                </c:pt>
                <c:pt idx="11">
                  <c:v>309</c:v>
                </c:pt>
                <c:pt idx="12">
                  <c:v>512</c:v>
                </c:pt>
                <c:pt idx="13">
                  <c:v>284</c:v>
                </c:pt>
                <c:pt idx="14">
                  <c:v>688</c:v>
                </c:pt>
                <c:pt idx="15">
                  <c:v>971</c:v>
                </c:pt>
                <c:pt idx="16">
                  <c:v>750</c:v>
                </c:pt>
                <c:pt idx="17">
                  <c:v>526</c:v>
                </c:pt>
                <c:pt idx="18">
                  <c:v>453</c:v>
                </c:pt>
                <c:pt idx="19">
                  <c:v>401</c:v>
                </c:pt>
                <c:pt idx="20">
                  <c:v>418</c:v>
                </c:pt>
                <c:pt idx="21">
                  <c:v>415</c:v>
                </c:pt>
              </c:numCache>
            </c:numRef>
          </c:val>
          <c:smooth val="0"/>
          <c:extLst>
            <c:ext xmlns:c16="http://schemas.microsoft.com/office/drawing/2014/chart" uri="{C3380CC4-5D6E-409C-BE32-E72D297353CC}">
              <c16:uniqueId val="{00000004-B54D-4F12-BDBB-3186DABB9E7A}"/>
            </c:ext>
          </c:extLst>
        </c:ser>
        <c:ser>
          <c:idx val="5"/>
          <c:order val="5"/>
          <c:tx>
            <c:strRef>
              <c:f>Sheet1!$G$1</c:f>
              <c:strCache>
                <c:ptCount val="1"/>
                <c:pt idx="0">
                  <c:v>Housewares</c:v>
                </c:pt>
              </c:strCache>
            </c:strRef>
          </c:tx>
          <c:spPr>
            <a:ln w="19050" cap="rnd">
              <a:solidFill>
                <a:schemeClr val="accent6"/>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Sheet1!$G$2:$G$23</c:f>
              <c:numCache>
                <c:formatCode>General</c:formatCode>
                <c:ptCount val="22"/>
                <c:pt idx="0">
                  <c:v>12</c:v>
                </c:pt>
                <c:pt idx="1">
                  <c:v>0</c:v>
                </c:pt>
                <c:pt idx="2">
                  <c:v>28</c:v>
                </c:pt>
                <c:pt idx="3">
                  <c:v>69</c:v>
                </c:pt>
                <c:pt idx="4">
                  <c:v>196</c:v>
                </c:pt>
                <c:pt idx="5">
                  <c:v>169</c:v>
                </c:pt>
                <c:pt idx="6">
                  <c:v>302</c:v>
                </c:pt>
                <c:pt idx="7">
                  <c:v>321</c:v>
                </c:pt>
                <c:pt idx="8">
                  <c:v>271</c:v>
                </c:pt>
                <c:pt idx="9">
                  <c:v>280</c:v>
                </c:pt>
                <c:pt idx="10">
                  <c:v>249</c:v>
                </c:pt>
                <c:pt idx="11">
                  <c:v>229</c:v>
                </c:pt>
                <c:pt idx="12">
                  <c:v>412</c:v>
                </c:pt>
                <c:pt idx="13">
                  <c:v>288</c:v>
                </c:pt>
                <c:pt idx="14">
                  <c:v>351</c:v>
                </c:pt>
                <c:pt idx="15">
                  <c:v>391</c:v>
                </c:pt>
                <c:pt idx="16">
                  <c:v>390</c:v>
                </c:pt>
                <c:pt idx="17">
                  <c:v>462</c:v>
                </c:pt>
                <c:pt idx="18">
                  <c:v>618</c:v>
                </c:pt>
                <c:pt idx="19">
                  <c:v>577</c:v>
                </c:pt>
                <c:pt idx="20">
                  <c:v>564</c:v>
                </c:pt>
                <c:pt idx="21">
                  <c:v>616</c:v>
                </c:pt>
              </c:numCache>
            </c:numRef>
          </c:val>
          <c:smooth val="0"/>
          <c:extLst>
            <c:ext xmlns:c16="http://schemas.microsoft.com/office/drawing/2014/chart" uri="{C3380CC4-5D6E-409C-BE32-E72D297353CC}">
              <c16:uniqueId val="{00000005-B54D-4F12-BDBB-3186DABB9E7A}"/>
            </c:ext>
          </c:extLst>
        </c:ser>
        <c:ser>
          <c:idx val="6"/>
          <c:order val="6"/>
          <c:tx>
            <c:strRef>
              <c:f>Sheet1!$H$1</c:f>
              <c:strCache>
                <c:ptCount val="1"/>
                <c:pt idx="0">
                  <c:v>Watches Gifts </c:v>
                </c:pt>
              </c:strCache>
            </c:strRef>
          </c:tx>
          <c:spPr>
            <a:ln w="19050" cap="rnd">
              <a:solidFill>
                <a:schemeClr val="accent1">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Sheet1!$H$2:$H$23</c:f>
              <c:numCache>
                <c:formatCode>General</c:formatCode>
                <c:ptCount val="22"/>
                <c:pt idx="0">
                  <c:v>4</c:v>
                </c:pt>
                <c:pt idx="1">
                  <c:v>0</c:v>
                </c:pt>
                <c:pt idx="2">
                  <c:v>11</c:v>
                </c:pt>
                <c:pt idx="3">
                  <c:v>33</c:v>
                </c:pt>
                <c:pt idx="4">
                  <c:v>79</c:v>
                </c:pt>
                <c:pt idx="5">
                  <c:v>95</c:v>
                </c:pt>
                <c:pt idx="6">
                  <c:v>129</c:v>
                </c:pt>
                <c:pt idx="7">
                  <c:v>119</c:v>
                </c:pt>
                <c:pt idx="8">
                  <c:v>162</c:v>
                </c:pt>
                <c:pt idx="9">
                  <c:v>211</c:v>
                </c:pt>
                <c:pt idx="10">
                  <c:v>264</c:v>
                </c:pt>
                <c:pt idx="11">
                  <c:v>308</c:v>
                </c:pt>
                <c:pt idx="12">
                  <c:v>463</c:v>
                </c:pt>
                <c:pt idx="13">
                  <c:v>353</c:v>
                </c:pt>
                <c:pt idx="14">
                  <c:v>355</c:v>
                </c:pt>
                <c:pt idx="15">
                  <c:v>324</c:v>
                </c:pt>
                <c:pt idx="16">
                  <c:v>421</c:v>
                </c:pt>
                <c:pt idx="17">
                  <c:v>494</c:v>
                </c:pt>
                <c:pt idx="18">
                  <c:v>625</c:v>
                </c:pt>
                <c:pt idx="19">
                  <c:v>477</c:v>
                </c:pt>
                <c:pt idx="20">
                  <c:v>521</c:v>
                </c:pt>
                <c:pt idx="21">
                  <c:v>411</c:v>
                </c:pt>
              </c:numCache>
            </c:numRef>
          </c:val>
          <c:smooth val="0"/>
          <c:extLst>
            <c:ext xmlns:c16="http://schemas.microsoft.com/office/drawing/2014/chart" uri="{C3380CC4-5D6E-409C-BE32-E72D297353CC}">
              <c16:uniqueId val="{00000006-B54D-4F12-BDBB-3186DABB9E7A}"/>
            </c:ext>
          </c:extLst>
        </c:ser>
        <c:ser>
          <c:idx val="7"/>
          <c:order val="7"/>
          <c:tx>
            <c:strRef>
              <c:f>Sheet1!$I$1</c:f>
              <c:strCache>
                <c:ptCount val="1"/>
                <c:pt idx="0">
                  <c:v>Telephony</c:v>
                </c:pt>
              </c:strCache>
            </c:strRef>
          </c:tx>
          <c:spPr>
            <a:ln w="19050" cap="rnd">
              <a:solidFill>
                <a:schemeClr val="accent2">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Sheet1!$I$2:$I$23</c:f>
              <c:numCache>
                <c:formatCode>General</c:formatCode>
                <c:ptCount val="22"/>
                <c:pt idx="0">
                  <c:v>8</c:v>
                </c:pt>
                <c:pt idx="1">
                  <c:v>0</c:v>
                </c:pt>
                <c:pt idx="2">
                  <c:v>22</c:v>
                </c:pt>
                <c:pt idx="3">
                  <c:v>106</c:v>
                </c:pt>
                <c:pt idx="4">
                  <c:v>165</c:v>
                </c:pt>
                <c:pt idx="5">
                  <c:v>142</c:v>
                </c:pt>
                <c:pt idx="6">
                  <c:v>214</c:v>
                </c:pt>
                <c:pt idx="7">
                  <c:v>157</c:v>
                </c:pt>
                <c:pt idx="8">
                  <c:v>143</c:v>
                </c:pt>
                <c:pt idx="9">
                  <c:v>132</c:v>
                </c:pt>
                <c:pt idx="10">
                  <c:v>173</c:v>
                </c:pt>
                <c:pt idx="11">
                  <c:v>244</c:v>
                </c:pt>
                <c:pt idx="12">
                  <c:v>371</c:v>
                </c:pt>
                <c:pt idx="13">
                  <c:v>260</c:v>
                </c:pt>
                <c:pt idx="14">
                  <c:v>368</c:v>
                </c:pt>
                <c:pt idx="15">
                  <c:v>354</c:v>
                </c:pt>
                <c:pt idx="16">
                  <c:v>334</c:v>
                </c:pt>
                <c:pt idx="17">
                  <c:v>279</c:v>
                </c:pt>
                <c:pt idx="18">
                  <c:v>250</c:v>
                </c:pt>
                <c:pt idx="19">
                  <c:v>216</c:v>
                </c:pt>
                <c:pt idx="20">
                  <c:v>221</c:v>
                </c:pt>
                <c:pt idx="21">
                  <c:v>271</c:v>
                </c:pt>
              </c:numCache>
            </c:numRef>
          </c:val>
          <c:smooth val="0"/>
          <c:extLst>
            <c:ext xmlns:c16="http://schemas.microsoft.com/office/drawing/2014/chart" uri="{C3380CC4-5D6E-409C-BE32-E72D297353CC}">
              <c16:uniqueId val="{00000007-B54D-4F12-BDBB-3186DABB9E7A}"/>
            </c:ext>
          </c:extLst>
        </c:ser>
        <c:ser>
          <c:idx val="8"/>
          <c:order val="8"/>
          <c:tx>
            <c:strRef>
              <c:f>Sheet1!$J$1</c:f>
              <c:strCache>
                <c:ptCount val="1"/>
                <c:pt idx="0">
                  <c:v>Garden Tools</c:v>
                </c:pt>
              </c:strCache>
            </c:strRef>
          </c:tx>
          <c:spPr>
            <a:ln w="19050" cap="rnd">
              <a:solidFill>
                <a:schemeClr val="accent3">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Sheet1!$J$2:$J$23</c:f>
              <c:numCache>
                <c:formatCode>General</c:formatCode>
                <c:ptCount val="22"/>
                <c:pt idx="0">
                  <c:v>5</c:v>
                </c:pt>
                <c:pt idx="1">
                  <c:v>0</c:v>
                </c:pt>
                <c:pt idx="2">
                  <c:v>54</c:v>
                </c:pt>
                <c:pt idx="3">
                  <c:v>69</c:v>
                </c:pt>
                <c:pt idx="4">
                  <c:v>146</c:v>
                </c:pt>
                <c:pt idx="5">
                  <c:v>108</c:v>
                </c:pt>
                <c:pt idx="6">
                  <c:v>138</c:v>
                </c:pt>
                <c:pt idx="7">
                  <c:v>110</c:v>
                </c:pt>
                <c:pt idx="8">
                  <c:v>184</c:v>
                </c:pt>
                <c:pt idx="9">
                  <c:v>233</c:v>
                </c:pt>
                <c:pt idx="10">
                  <c:v>222</c:v>
                </c:pt>
                <c:pt idx="11">
                  <c:v>280</c:v>
                </c:pt>
                <c:pt idx="12">
                  <c:v>547</c:v>
                </c:pt>
                <c:pt idx="13">
                  <c:v>323</c:v>
                </c:pt>
                <c:pt idx="14">
                  <c:v>236</c:v>
                </c:pt>
                <c:pt idx="15">
                  <c:v>293</c:v>
                </c:pt>
                <c:pt idx="16">
                  <c:v>253</c:v>
                </c:pt>
                <c:pt idx="17">
                  <c:v>282</c:v>
                </c:pt>
                <c:pt idx="18">
                  <c:v>288</c:v>
                </c:pt>
                <c:pt idx="19">
                  <c:v>184</c:v>
                </c:pt>
                <c:pt idx="20">
                  <c:v>177</c:v>
                </c:pt>
                <c:pt idx="21">
                  <c:v>136</c:v>
                </c:pt>
              </c:numCache>
            </c:numRef>
          </c:val>
          <c:smooth val="0"/>
          <c:extLst>
            <c:ext xmlns:c16="http://schemas.microsoft.com/office/drawing/2014/chart" uri="{C3380CC4-5D6E-409C-BE32-E72D297353CC}">
              <c16:uniqueId val="{00000008-B54D-4F12-BDBB-3186DABB9E7A}"/>
            </c:ext>
          </c:extLst>
        </c:ser>
        <c:ser>
          <c:idx val="9"/>
          <c:order val="9"/>
          <c:tx>
            <c:strRef>
              <c:f>Sheet1!$K$1</c:f>
              <c:strCache>
                <c:ptCount val="1"/>
                <c:pt idx="0">
                  <c:v>Auto</c:v>
                </c:pt>
              </c:strCache>
            </c:strRef>
          </c:tx>
          <c:spPr>
            <a:ln w="19050" cap="rnd">
              <a:solidFill>
                <a:schemeClr val="accent4">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Sheet1!$K$2:$K$23</c:f>
              <c:numCache>
                <c:formatCode>General</c:formatCode>
                <c:ptCount val="22"/>
                <c:pt idx="0">
                  <c:v>8</c:v>
                </c:pt>
                <c:pt idx="1">
                  <c:v>0</c:v>
                </c:pt>
                <c:pt idx="2">
                  <c:v>31</c:v>
                </c:pt>
                <c:pt idx="3">
                  <c:v>83</c:v>
                </c:pt>
                <c:pt idx="4">
                  <c:v>78</c:v>
                </c:pt>
                <c:pt idx="5">
                  <c:v>84</c:v>
                </c:pt>
                <c:pt idx="6">
                  <c:v>113</c:v>
                </c:pt>
                <c:pt idx="7">
                  <c:v>110</c:v>
                </c:pt>
                <c:pt idx="8">
                  <c:v>114</c:v>
                </c:pt>
                <c:pt idx="9">
                  <c:v>161</c:v>
                </c:pt>
                <c:pt idx="10">
                  <c:v>107</c:v>
                </c:pt>
                <c:pt idx="11">
                  <c:v>148</c:v>
                </c:pt>
                <c:pt idx="12">
                  <c:v>260</c:v>
                </c:pt>
                <c:pt idx="13">
                  <c:v>263</c:v>
                </c:pt>
                <c:pt idx="14">
                  <c:v>267</c:v>
                </c:pt>
                <c:pt idx="15">
                  <c:v>315</c:v>
                </c:pt>
                <c:pt idx="16">
                  <c:v>336</c:v>
                </c:pt>
                <c:pt idx="17">
                  <c:v>348</c:v>
                </c:pt>
                <c:pt idx="18">
                  <c:v>308</c:v>
                </c:pt>
                <c:pt idx="19">
                  <c:v>295</c:v>
                </c:pt>
                <c:pt idx="20">
                  <c:v>341</c:v>
                </c:pt>
                <c:pt idx="21">
                  <c:v>370</c:v>
                </c:pt>
              </c:numCache>
            </c:numRef>
          </c:val>
          <c:smooth val="0"/>
          <c:extLst>
            <c:ext xmlns:c16="http://schemas.microsoft.com/office/drawing/2014/chart" uri="{C3380CC4-5D6E-409C-BE32-E72D297353CC}">
              <c16:uniqueId val="{00000009-B54D-4F12-BDBB-3186DABB9E7A}"/>
            </c:ext>
          </c:extLst>
        </c:ser>
        <c:ser>
          <c:idx val="10"/>
          <c:order val="10"/>
          <c:tx>
            <c:strRef>
              <c:f>Sheet1!$L$1</c:f>
              <c:strCache>
                <c:ptCount val="1"/>
                <c:pt idx="0">
                  <c:v>Toys</c:v>
                </c:pt>
              </c:strCache>
            </c:strRef>
          </c:tx>
          <c:spPr>
            <a:ln w="28575" cap="rnd">
              <a:solidFill>
                <a:schemeClr val="accent5">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Sheet1!$L$2:$L$23</c:f>
              <c:numCache>
                <c:formatCode>General</c:formatCode>
                <c:ptCount val="22"/>
                <c:pt idx="0">
                  <c:v>24</c:v>
                </c:pt>
                <c:pt idx="1">
                  <c:v>0</c:v>
                </c:pt>
                <c:pt idx="2">
                  <c:v>41</c:v>
                </c:pt>
                <c:pt idx="3">
                  <c:v>66</c:v>
                </c:pt>
                <c:pt idx="4">
                  <c:v>102</c:v>
                </c:pt>
                <c:pt idx="5">
                  <c:v>113</c:v>
                </c:pt>
                <c:pt idx="6">
                  <c:v>196</c:v>
                </c:pt>
                <c:pt idx="7">
                  <c:v>156</c:v>
                </c:pt>
                <c:pt idx="8">
                  <c:v>203</c:v>
                </c:pt>
                <c:pt idx="9">
                  <c:v>182</c:v>
                </c:pt>
                <c:pt idx="10">
                  <c:v>289</c:v>
                </c:pt>
                <c:pt idx="11">
                  <c:v>283</c:v>
                </c:pt>
                <c:pt idx="12">
                  <c:v>485</c:v>
                </c:pt>
                <c:pt idx="13">
                  <c:v>436</c:v>
                </c:pt>
                <c:pt idx="14">
                  <c:v>161</c:v>
                </c:pt>
                <c:pt idx="15">
                  <c:v>139</c:v>
                </c:pt>
                <c:pt idx="16">
                  <c:v>225</c:v>
                </c:pt>
                <c:pt idx="17">
                  <c:v>202</c:v>
                </c:pt>
                <c:pt idx="18">
                  <c:v>218</c:v>
                </c:pt>
                <c:pt idx="19">
                  <c:v>190</c:v>
                </c:pt>
                <c:pt idx="20">
                  <c:v>154</c:v>
                </c:pt>
                <c:pt idx="21">
                  <c:v>165</c:v>
                </c:pt>
              </c:numCache>
            </c:numRef>
          </c:val>
          <c:smooth val="0"/>
          <c:extLst>
            <c:ext xmlns:c16="http://schemas.microsoft.com/office/drawing/2014/chart" uri="{C3380CC4-5D6E-409C-BE32-E72D297353CC}">
              <c16:uniqueId val="{00000000-715F-4821-B5BD-EA1E6996DA22}"/>
            </c:ext>
          </c:extLst>
        </c:ser>
        <c:ser>
          <c:idx val="11"/>
          <c:order val="11"/>
          <c:tx>
            <c:strRef>
              <c:f>Sheet1!$M$1</c:f>
              <c:strCache>
                <c:ptCount val="1"/>
                <c:pt idx="0">
                  <c:v>Cool Stuff</c:v>
                </c:pt>
              </c:strCache>
            </c:strRef>
          </c:tx>
          <c:spPr>
            <a:ln w="28575" cap="rnd">
              <a:solidFill>
                <a:schemeClr val="accent6">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Sheet1!$M$2:$M$23</c:f>
              <c:numCache>
                <c:formatCode>General</c:formatCode>
                <c:ptCount val="22"/>
                <c:pt idx="0">
                  <c:v>7</c:v>
                </c:pt>
                <c:pt idx="1">
                  <c:v>0</c:v>
                </c:pt>
                <c:pt idx="2">
                  <c:v>37</c:v>
                </c:pt>
                <c:pt idx="3">
                  <c:v>69</c:v>
                </c:pt>
                <c:pt idx="4">
                  <c:v>118</c:v>
                </c:pt>
                <c:pt idx="5">
                  <c:v>114</c:v>
                </c:pt>
                <c:pt idx="6">
                  <c:v>241</c:v>
                </c:pt>
                <c:pt idx="7">
                  <c:v>199</c:v>
                </c:pt>
                <c:pt idx="8">
                  <c:v>228</c:v>
                </c:pt>
                <c:pt idx="9">
                  <c:v>256</c:v>
                </c:pt>
                <c:pt idx="10">
                  <c:v>203</c:v>
                </c:pt>
                <c:pt idx="11">
                  <c:v>254</c:v>
                </c:pt>
                <c:pt idx="12">
                  <c:v>297</c:v>
                </c:pt>
                <c:pt idx="13">
                  <c:v>248</c:v>
                </c:pt>
                <c:pt idx="14">
                  <c:v>296</c:v>
                </c:pt>
                <c:pt idx="15">
                  <c:v>180</c:v>
                </c:pt>
                <c:pt idx="16">
                  <c:v>253</c:v>
                </c:pt>
                <c:pt idx="17">
                  <c:v>206</c:v>
                </c:pt>
                <c:pt idx="18">
                  <c:v>175</c:v>
                </c:pt>
                <c:pt idx="19">
                  <c:v>103</c:v>
                </c:pt>
                <c:pt idx="20">
                  <c:v>115</c:v>
                </c:pt>
                <c:pt idx="21">
                  <c:v>119</c:v>
                </c:pt>
              </c:numCache>
            </c:numRef>
          </c:val>
          <c:smooth val="0"/>
          <c:extLst>
            <c:ext xmlns:c16="http://schemas.microsoft.com/office/drawing/2014/chart" uri="{C3380CC4-5D6E-409C-BE32-E72D297353CC}">
              <c16:uniqueId val="{00000001-715F-4821-B5BD-EA1E6996DA22}"/>
            </c:ext>
          </c:extLst>
        </c:ser>
        <c:ser>
          <c:idx val="12"/>
          <c:order val="12"/>
          <c:tx>
            <c:strRef>
              <c:f>Sheet1!$N$1</c:f>
              <c:strCache>
                <c:ptCount val="1"/>
                <c:pt idx="0">
                  <c:v>Perfumery</c:v>
                </c:pt>
              </c:strCache>
            </c:strRef>
          </c:tx>
          <c:spPr>
            <a:ln w="28575" cap="rnd">
              <a:solidFill>
                <a:schemeClr val="accent1">
                  <a:lumMod val="80000"/>
                  <a:lumOff val="2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Sheet1!$N$2:$N$23</c:f>
              <c:numCache>
                <c:formatCode>General</c:formatCode>
                <c:ptCount val="22"/>
                <c:pt idx="0">
                  <c:v>29</c:v>
                </c:pt>
                <c:pt idx="1">
                  <c:v>0</c:v>
                </c:pt>
                <c:pt idx="2">
                  <c:v>34</c:v>
                </c:pt>
                <c:pt idx="3">
                  <c:v>49</c:v>
                </c:pt>
                <c:pt idx="4">
                  <c:v>105</c:v>
                </c:pt>
                <c:pt idx="5">
                  <c:v>101</c:v>
                </c:pt>
                <c:pt idx="6">
                  <c:v>143</c:v>
                </c:pt>
                <c:pt idx="7">
                  <c:v>148</c:v>
                </c:pt>
                <c:pt idx="8">
                  <c:v>121</c:v>
                </c:pt>
                <c:pt idx="9">
                  <c:v>127</c:v>
                </c:pt>
                <c:pt idx="10">
                  <c:v>153</c:v>
                </c:pt>
                <c:pt idx="11">
                  <c:v>187</c:v>
                </c:pt>
                <c:pt idx="12">
                  <c:v>304</c:v>
                </c:pt>
                <c:pt idx="13">
                  <c:v>233</c:v>
                </c:pt>
                <c:pt idx="14">
                  <c:v>223</c:v>
                </c:pt>
                <c:pt idx="15">
                  <c:v>211</c:v>
                </c:pt>
                <c:pt idx="16">
                  <c:v>198</c:v>
                </c:pt>
                <c:pt idx="17">
                  <c:v>174</c:v>
                </c:pt>
                <c:pt idx="18">
                  <c:v>197</c:v>
                </c:pt>
                <c:pt idx="19">
                  <c:v>186</c:v>
                </c:pt>
                <c:pt idx="20">
                  <c:v>199</c:v>
                </c:pt>
                <c:pt idx="21">
                  <c:v>218</c:v>
                </c:pt>
              </c:numCache>
            </c:numRef>
          </c:val>
          <c:smooth val="0"/>
          <c:extLst>
            <c:ext xmlns:c16="http://schemas.microsoft.com/office/drawing/2014/chart" uri="{C3380CC4-5D6E-409C-BE32-E72D297353CC}">
              <c16:uniqueId val="{00000002-715F-4821-B5BD-EA1E6996DA22}"/>
            </c:ext>
          </c:extLst>
        </c:ser>
        <c:ser>
          <c:idx val="13"/>
          <c:order val="13"/>
          <c:tx>
            <c:strRef>
              <c:f>Sheet1!$O$1</c:f>
              <c:strCache>
                <c:ptCount val="1"/>
                <c:pt idx="0">
                  <c:v>Baby</c:v>
                </c:pt>
              </c:strCache>
            </c:strRef>
          </c:tx>
          <c:spPr>
            <a:ln w="28575" cap="rnd">
              <a:solidFill>
                <a:schemeClr val="accent2">
                  <a:lumMod val="80000"/>
                  <a:lumOff val="2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Sheet1!$O$2:$O$23</c:f>
              <c:numCache>
                <c:formatCode>General</c:formatCode>
                <c:ptCount val="22"/>
                <c:pt idx="0">
                  <c:v>11</c:v>
                </c:pt>
                <c:pt idx="1">
                  <c:v>0</c:v>
                </c:pt>
                <c:pt idx="2">
                  <c:v>40</c:v>
                </c:pt>
                <c:pt idx="3">
                  <c:v>32</c:v>
                </c:pt>
                <c:pt idx="4">
                  <c:v>42</c:v>
                </c:pt>
                <c:pt idx="5">
                  <c:v>50</c:v>
                </c:pt>
                <c:pt idx="6">
                  <c:v>102</c:v>
                </c:pt>
                <c:pt idx="7">
                  <c:v>78</c:v>
                </c:pt>
                <c:pt idx="8">
                  <c:v>125</c:v>
                </c:pt>
                <c:pt idx="9">
                  <c:v>127</c:v>
                </c:pt>
                <c:pt idx="10">
                  <c:v>170</c:v>
                </c:pt>
                <c:pt idx="11">
                  <c:v>138</c:v>
                </c:pt>
                <c:pt idx="12">
                  <c:v>197</c:v>
                </c:pt>
                <c:pt idx="13">
                  <c:v>139</c:v>
                </c:pt>
                <c:pt idx="14">
                  <c:v>219</c:v>
                </c:pt>
                <c:pt idx="15">
                  <c:v>172</c:v>
                </c:pt>
                <c:pt idx="16">
                  <c:v>215</c:v>
                </c:pt>
                <c:pt idx="17">
                  <c:v>237</c:v>
                </c:pt>
                <c:pt idx="18">
                  <c:v>239</c:v>
                </c:pt>
                <c:pt idx="19">
                  <c:v>223</c:v>
                </c:pt>
                <c:pt idx="20">
                  <c:v>214</c:v>
                </c:pt>
                <c:pt idx="21">
                  <c:v>212</c:v>
                </c:pt>
              </c:numCache>
            </c:numRef>
          </c:val>
          <c:smooth val="0"/>
          <c:extLst>
            <c:ext xmlns:c16="http://schemas.microsoft.com/office/drawing/2014/chart" uri="{C3380CC4-5D6E-409C-BE32-E72D297353CC}">
              <c16:uniqueId val="{00000003-715F-4821-B5BD-EA1E6996DA22}"/>
            </c:ext>
          </c:extLst>
        </c:ser>
        <c:ser>
          <c:idx val="14"/>
          <c:order val="14"/>
          <c:tx>
            <c:strRef>
              <c:f>Sheet1!$P$1</c:f>
              <c:strCache>
                <c:ptCount val="1"/>
                <c:pt idx="0">
                  <c:v>Electronics</c:v>
                </c:pt>
              </c:strCache>
            </c:strRef>
          </c:tx>
          <c:spPr>
            <a:ln w="28575" cap="rnd">
              <a:solidFill>
                <a:schemeClr val="accent3">
                  <a:lumMod val="80000"/>
                  <a:lumOff val="2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2016 Oct</c:v>
                </c:pt>
                <c:pt idx="1">
                  <c:v>2016 Dec</c:v>
                </c:pt>
                <c:pt idx="2">
                  <c:v>2016 Jan</c:v>
                </c:pt>
                <c:pt idx="3">
                  <c:v>2017 Feb</c:v>
                </c:pt>
                <c:pt idx="4">
                  <c:v>2017 Mar</c:v>
                </c:pt>
                <c:pt idx="5">
                  <c:v>2017 Apr</c:v>
                </c:pt>
                <c:pt idx="6">
                  <c:v>2017 May</c:v>
                </c:pt>
                <c:pt idx="7">
                  <c:v>2017 June</c:v>
                </c:pt>
                <c:pt idx="8">
                  <c:v>2017 July</c:v>
                </c:pt>
                <c:pt idx="9">
                  <c:v>2017 Aug</c:v>
                </c:pt>
                <c:pt idx="10">
                  <c:v>2017 Sep</c:v>
                </c:pt>
                <c:pt idx="11">
                  <c:v>2017 Oct</c:v>
                </c:pt>
                <c:pt idx="12">
                  <c:v>2017 Nov</c:v>
                </c:pt>
                <c:pt idx="13">
                  <c:v>2017 Dec</c:v>
                </c:pt>
                <c:pt idx="14">
                  <c:v>2018 Jan</c:v>
                </c:pt>
                <c:pt idx="15">
                  <c:v>2018 Feb</c:v>
                </c:pt>
                <c:pt idx="16">
                  <c:v>2018 Mar</c:v>
                </c:pt>
                <c:pt idx="17">
                  <c:v>2018 Apr</c:v>
                </c:pt>
                <c:pt idx="18">
                  <c:v>2018 May</c:v>
                </c:pt>
                <c:pt idx="19">
                  <c:v>2018 June</c:v>
                </c:pt>
                <c:pt idx="20">
                  <c:v>2018 July</c:v>
                </c:pt>
                <c:pt idx="21">
                  <c:v>2018 Aug</c:v>
                </c:pt>
              </c:strCache>
            </c:strRef>
          </c:cat>
          <c:val>
            <c:numRef>
              <c:f>Sheet1!$P$2:$P$23</c:f>
              <c:numCache>
                <c:formatCode>General</c:formatCode>
                <c:ptCount val="22"/>
                <c:pt idx="0">
                  <c:v>1</c:v>
                </c:pt>
                <c:pt idx="1">
                  <c:v>0</c:v>
                </c:pt>
                <c:pt idx="2">
                  <c:v>11</c:v>
                </c:pt>
                <c:pt idx="3">
                  <c:v>19</c:v>
                </c:pt>
                <c:pt idx="4">
                  <c:v>37</c:v>
                </c:pt>
                <c:pt idx="5">
                  <c:v>48</c:v>
                </c:pt>
                <c:pt idx="6">
                  <c:v>65</c:v>
                </c:pt>
                <c:pt idx="7">
                  <c:v>41</c:v>
                </c:pt>
                <c:pt idx="8">
                  <c:v>94</c:v>
                </c:pt>
                <c:pt idx="9">
                  <c:v>56</c:v>
                </c:pt>
                <c:pt idx="10">
                  <c:v>67</c:v>
                </c:pt>
                <c:pt idx="11">
                  <c:v>62</c:v>
                </c:pt>
                <c:pt idx="12">
                  <c:v>182</c:v>
                </c:pt>
                <c:pt idx="13">
                  <c:v>209</c:v>
                </c:pt>
                <c:pt idx="14">
                  <c:v>348</c:v>
                </c:pt>
                <c:pt idx="15">
                  <c:v>331</c:v>
                </c:pt>
                <c:pt idx="16">
                  <c:v>254</c:v>
                </c:pt>
                <c:pt idx="17">
                  <c:v>212</c:v>
                </c:pt>
                <c:pt idx="18">
                  <c:v>231</c:v>
                </c:pt>
                <c:pt idx="19">
                  <c:v>191</c:v>
                </c:pt>
                <c:pt idx="20">
                  <c:v>151</c:v>
                </c:pt>
                <c:pt idx="21">
                  <c:v>119</c:v>
                </c:pt>
              </c:numCache>
            </c:numRef>
          </c:val>
          <c:smooth val="0"/>
          <c:extLst>
            <c:ext xmlns:c16="http://schemas.microsoft.com/office/drawing/2014/chart" uri="{C3380CC4-5D6E-409C-BE32-E72D297353CC}">
              <c16:uniqueId val="{00000004-715F-4821-B5BD-EA1E6996DA22}"/>
            </c:ext>
          </c:extLst>
        </c:ser>
        <c:dLbls>
          <c:dLblPos val="t"/>
          <c:showLegendKey val="0"/>
          <c:showVal val="1"/>
          <c:showCatName val="0"/>
          <c:showSerName val="0"/>
          <c:showPercent val="0"/>
          <c:showBubbleSize val="0"/>
        </c:dLbls>
        <c:smooth val="0"/>
        <c:axId val="380288223"/>
        <c:axId val="372238639"/>
      </c:lineChart>
      <c:catAx>
        <c:axId val="380288223"/>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372238639"/>
        <c:crosses val="autoZero"/>
        <c:auto val="1"/>
        <c:lblAlgn val="ctr"/>
        <c:lblOffset val="100"/>
        <c:noMultiLvlLbl val="0"/>
      </c:catAx>
      <c:valAx>
        <c:axId val="372238639"/>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380288223"/>
        <c:crosses val="autoZero"/>
        <c:crossBetween val="between"/>
      </c:valAx>
      <c:spPr>
        <a:noFill/>
        <a:ln w="0" cap="rnd">
          <a:solidFill>
            <a:schemeClr val="accent2">
              <a:alpha val="30000"/>
            </a:schemeClr>
          </a:solidFill>
        </a:ln>
        <a:effectLst/>
      </c:spPr>
    </c:plotArea>
    <c:legend>
      <c:legendPos val="r"/>
      <c:layout>
        <c:manualLayout>
          <c:xMode val="edge"/>
          <c:yMode val="edge"/>
          <c:x val="0.84158988945986524"/>
          <c:y val="0.25815699743637499"/>
          <c:w val="0.13219953636282361"/>
          <c:h val="0.4987751474035782"/>
        </c:manualLayout>
      </c:layout>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19050">
                <a:noFill/>
              </a:ln>
              <a:effectLst/>
            </c:spPr>
            <c:extLst>
              <c:ext xmlns:c16="http://schemas.microsoft.com/office/drawing/2014/chart" uri="{C3380CC4-5D6E-409C-BE32-E72D297353CC}">
                <c16:uniqueId val="{00000001-3D43-47A3-B612-093EFFA86437}"/>
              </c:ext>
            </c:extLst>
          </c:dPt>
          <c:dPt>
            <c:idx val="1"/>
            <c:bubble3D val="0"/>
            <c:spPr>
              <a:solidFill>
                <a:schemeClr val="accent4">
                  <a:shade val="86000"/>
                </a:schemeClr>
              </a:solidFill>
              <a:ln w="19050">
                <a:noFill/>
              </a:ln>
              <a:effectLst/>
            </c:spPr>
            <c:extLst>
              <c:ext xmlns:c16="http://schemas.microsoft.com/office/drawing/2014/chart" uri="{C3380CC4-5D6E-409C-BE32-E72D297353CC}">
                <c16:uniqueId val="{00000003-3D43-47A3-B612-093EFFA86437}"/>
              </c:ext>
            </c:extLst>
          </c:dPt>
          <c:dPt>
            <c:idx val="2"/>
            <c:bubble3D val="0"/>
            <c:spPr>
              <a:solidFill>
                <a:schemeClr val="accent4">
                  <a:tint val="86000"/>
                </a:schemeClr>
              </a:solidFill>
              <a:ln w="19050">
                <a:noFill/>
              </a:ln>
              <a:effectLst/>
            </c:spPr>
            <c:extLst>
              <c:ext xmlns:c16="http://schemas.microsoft.com/office/drawing/2014/chart" uri="{C3380CC4-5D6E-409C-BE32-E72D297353CC}">
                <c16:uniqueId val="{00000005-3D43-47A3-B612-093EFFA86437}"/>
              </c:ext>
            </c:extLst>
          </c:dPt>
          <c:dPt>
            <c:idx val="3"/>
            <c:bubble3D val="0"/>
            <c:spPr>
              <a:solidFill>
                <a:schemeClr val="accent4">
                  <a:tint val="58000"/>
                </a:schemeClr>
              </a:solidFill>
              <a:ln w="19050">
                <a:noFill/>
              </a:ln>
              <a:effectLst/>
            </c:spPr>
            <c:extLst>
              <c:ext xmlns:c16="http://schemas.microsoft.com/office/drawing/2014/chart" uri="{C3380CC4-5D6E-409C-BE32-E72D297353CC}">
                <c16:uniqueId val="{00000007-3D43-47A3-B612-093EFFA86437}"/>
              </c:ext>
            </c:extLst>
          </c:dPt>
          <c:dLbls>
            <c:delete val="1"/>
          </c:dLbls>
          <c:cat>
            <c:strRef>
              <c:f>Sheet1!$A$2:$A$5</c:f>
              <c:strCache>
                <c:ptCount val="4"/>
                <c:pt idx="0">
                  <c:v>Credit Card</c:v>
                </c:pt>
                <c:pt idx="1">
                  <c:v>Boleto</c:v>
                </c:pt>
                <c:pt idx="2">
                  <c:v>Voucher</c:v>
                </c:pt>
                <c:pt idx="3">
                  <c:v>Debit Card</c:v>
                </c:pt>
              </c:strCache>
            </c:strRef>
          </c:cat>
          <c:val>
            <c:numRef>
              <c:f>Sheet1!$B$2:$B$5</c:f>
              <c:numCache>
                <c:formatCode>General</c:formatCode>
                <c:ptCount val="4"/>
                <c:pt idx="0">
                  <c:v>76503</c:v>
                </c:pt>
                <c:pt idx="1">
                  <c:v>19784</c:v>
                </c:pt>
                <c:pt idx="2">
                  <c:v>3869</c:v>
                </c:pt>
                <c:pt idx="3">
                  <c:v>1528</c:v>
                </c:pt>
              </c:numCache>
            </c:numRef>
          </c:val>
          <c:extLst>
            <c:ext xmlns:c16="http://schemas.microsoft.com/office/drawing/2014/chart" uri="{C3380CC4-5D6E-409C-BE32-E72D297353CC}">
              <c16:uniqueId val="{00000000-FB90-4733-9CEB-111D95B547BF}"/>
            </c:ext>
          </c:extLst>
        </c:ser>
        <c:dLbls>
          <c:showLegendKey val="0"/>
          <c:showVal val="0"/>
          <c:showCatName val="0"/>
          <c:showSerName val="0"/>
          <c:showPercent val="1"/>
          <c:showBubbleSize val="0"/>
          <c:showLeaderLines val="1"/>
        </c:dLbls>
        <c:firstSliceAng val="0"/>
        <c:holeSize val="5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b="0" dirty="0">
                <a:latin typeface="Oswald" pitchFamily="2" charset="0"/>
              </a:rPr>
              <a:t>15</a:t>
            </a:r>
            <a:r>
              <a:rPr lang="en-US" sz="1050" b="0" baseline="0" dirty="0">
                <a:latin typeface="Oswald" pitchFamily="2" charset="0"/>
              </a:rPr>
              <a:t> Of Orders By </a:t>
            </a:r>
            <a:r>
              <a:rPr lang="en-US" sz="1050" b="0" dirty="0">
                <a:latin typeface="Oswald" pitchFamily="2" charset="0"/>
              </a:rPr>
              <a:t>Customer City</a:t>
            </a: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Customer City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Sao Paulo</c:v>
                </c:pt>
                <c:pt idx="1">
                  <c:v>Rio De Janeiro</c:v>
                </c:pt>
                <c:pt idx="2">
                  <c:v>Belo Horizonte</c:v>
                </c:pt>
                <c:pt idx="3">
                  <c:v>Brasilia</c:v>
                </c:pt>
                <c:pt idx="4">
                  <c:v>Curitiba</c:v>
                </c:pt>
                <c:pt idx="5">
                  <c:v>Campinas</c:v>
                </c:pt>
                <c:pt idx="6">
                  <c:v>Porto Alegre</c:v>
                </c:pt>
                <c:pt idx="7">
                  <c:v>Salvador</c:v>
                </c:pt>
                <c:pt idx="8">
                  <c:v>Guarulhos</c:v>
                </c:pt>
                <c:pt idx="9">
                  <c:v>Sao Bernardo Do Campo</c:v>
                </c:pt>
                <c:pt idx="10">
                  <c:v>Niteroi</c:v>
                </c:pt>
                <c:pt idx="11">
                  <c:v>Santo Andre</c:v>
                </c:pt>
                <c:pt idx="12">
                  <c:v>Osasco</c:v>
                </c:pt>
                <c:pt idx="13">
                  <c:v>Santos</c:v>
                </c:pt>
                <c:pt idx="14">
                  <c:v>Goiania</c:v>
                </c:pt>
              </c:strCache>
            </c:strRef>
          </c:cat>
          <c:val>
            <c:numRef>
              <c:f>Sheet1!$B$2:$B$16</c:f>
              <c:numCache>
                <c:formatCode>General</c:formatCode>
                <c:ptCount val="15"/>
                <c:pt idx="0">
                  <c:v>15540</c:v>
                </c:pt>
                <c:pt idx="1">
                  <c:v>6882</c:v>
                </c:pt>
                <c:pt idx="2">
                  <c:v>2773</c:v>
                </c:pt>
                <c:pt idx="3">
                  <c:v>2131</c:v>
                </c:pt>
                <c:pt idx="4">
                  <c:v>1521</c:v>
                </c:pt>
                <c:pt idx="5">
                  <c:v>1444</c:v>
                </c:pt>
                <c:pt idx="6">
                  <c:v>1379</c:v>
                </c:pt>
                <c:pt idx="7">
                  <c:v>1245</c:v>
                </c:pt>
                <c:pt idx="8">
                  <c:v>1189</c:v>
                </c:pt>
                <c:pt idx="9">
                  <c:v>938</c:v>
                </c:pt>
                <c:pt idx="10">
                  <c:v>849</c:v>
                </c:pt>
                <c:pt idx="11">
                  <c:v>797</c:v>
                </c:pt>
                <c:pt idx="12">
                  <c:v>746</c:v>
                </c:pt>
                <c:pt idx="13">
                  <c:v>713</c:v>
                </c:pt>
                <c:pt idx="14">
                  <c:v>692</c:v>
                </c:pt>
              </c:numCache>
            </c:numRef>
          </c:val>
          <c:extLst>
            <c:ext xmlns:c16="http://schemas.microsoft.com/office/drawing/2014/chart" uri="{C3380CC4-5D6E-409C-BE32-E72D297353CC}">
              <c16:uniqueId val="{00000000-AB1E-4CDD-B69E-4AC8F471EB72}"/>
            </c:ext>
          </c:extLst>
        </c:ser>
        <c:dLbls>
          <c:dLblPos val="outEnd"/>
          <c:showLegendKey val="0"/>
          <c:showVal val="1"/>
          <c:showCatName val="0"/>
          <c:showSerName val="0"/>
          <c:showPercent val="0"/>
          <c:showBubbleSize val="0"/>
        </c:dLbls>
        <c:gapWidth val="53"/>
        <c:overlap val="-27"/>
        <c:axId val="67637167"/>
        <c:axId val="293661711"/>
      </c:barChart>
      <c:catAx>
        <c:axId val="6763716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crossAx val="293661711"/>
        <c:crosses val="autoZero"/>
        <c:auto val="1"/>
        <c:lblAlgn val="ctr"/>
        <c:lblOffset val="100"/>
        <c:noMultiLvlLbl val="0"/>
      </c:catAx>
      <c:valAx>
        <c:axId val="293661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67637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b="0" dirty="0">
                <a:latin typeface="Oswald" pitchFamily="2" charset="0"/>
              </a:rPr>
              <a:t>15</a:t>
            </a:r>
            <a:r>
              <a:rPr lang="en-US" sz="1050" b="0" baseline="0" dirty="0">
                <a:latin typeface="Oswald" pitchFamily="2" charset="0"/>
              </a:rPr>
              <a:t> Of Orders By </a:t>
            </a:r>
            <a:r>
              <a:rPr lang="en-US" sz="1050" b="0" dirty="0">
                <a:latin typeface="Oswald" pitchFamily="2" charset="0"/>
              </a:rPr>
              <a:t>Customer State</a:t>
            </a: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Customer State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SP</c:v>
                </c:pt>
                <c:pt idx="1">
                  <c:v>RJ</c:v>
                </c:pt>
                <c:pt idx="2">
                  <c:v>MG</c:v>
                </c:pt>
                <c:pt idx="3">
                  <c:v>RS</c:v>
                </c:pt>
                <c:pt idx="4">
                  <c:v>PR</c:v>
                </c:pt>
                <c:pt idx="5">
                  <c:v>SC</c:v>
                </c:pt>
                <c:pt idx="6">
                  <c:v>BA</c:v>
                </c:pt>
                <c:pt idx="7">
                  <c:v>DF</c:v>
                </c:pt>
                <c:pt idx="8">
                  <c:v>ES</c:v>
                </c:pt>
                <c:pt idx="9">
                  <c:v>GO</c:v>
                </c:pt>
                <c:pt idx="10">
                  <c:v>PE</c:v>
                </c:pt>
                <c:pt idx="11">
                  <c:v>CE</c:v>
                </c:pt>
                <c:pt idx="12">
                  <c:v>PA</c:v>
                </c:pt>
                <c:pt idx="13">
                  <c:v>MT</c:v>
                </c:pt>
                <c:pt idx="14">
                  <c:v>MA</c:v>
                </c:pt>
              </c:strCache>
            </c:strRef>
          </c:cat>
          <c:val>
            <c:numRef>
              <c:f>Sheet1!$B$2:$B$16</c:f>
              <c:numCache>
                <c:formatCode>General</c:formatCode>
                <c:ptCount val="15"/>
                <c:pt idx="0">
                  <c:v>41746</c:v>
                </c:pt>
                <c:pt idx="1">
                  <c:v>12852</c:v>
                </c:pt>
                <c:pt idx="2">
                  <c:v>11635</c:v>
                </c:pt>
                <c:pt idx="3">
                  <c:v>5466</c:v>
                </c:pt>
                <c:pt idx="4">
                  <c:v>5045</c:v>
                </c:pt>
                <c:pt idx="5">
                  <c:v>3637</c:v>
                </c:pt>
                <c:pt idx="6">
                  <c:v>3380</c:v>
                </c:pt>
                <c:pt idx="7">
                  <c:v>2140</c:v>
                </c:pt>
                <c:pt idx="8">
                  <c:v>2033</c:v>
                </c:pt>
                <c:pt idx="9">
                  <c:v>2020</c:v>
                </c:pt>
                <c:pt idx="10">
                  <c:v>1652</c:v>
                </c:pt>
                <c:pt idx="11">
                  <c:v>1336</c:v>
                </c:pt>
                <c:pt idx="12">
                  <c:v>975</c:v>
                </c:pt>
                <c:pt idx="13">
                  <c:v>907</c:v>
                </c:pt>
                <c:pt idx="14">
                  <c:v>747</c:v>
                </c:pt>
              </c:numCache>
            </c:numRef>
          </c:val>
          <c:extLst>
            <c:ext xmlns:c16="http://schemas.microsoft.com/office/drawing/2014/chart" uri="{C3380CC4-5D6E-409C-BE32-E72D297353CC}">
              <c16:uniqueId val="{00000000-9C14-4633-8E85-219CF7754E41}"/>
            </c:ext>
          </c:extLst>
        </c:ser>
        <c:dLbls>
          <c:dLblPos val="outEnd"/>
          <c:showLegendKey val="0"/>
          <c:showVal val="1"/>
          <c:showCatName val="0"/>
          <c:showSerName val="0"/>
          <c:showPercent val="0"/>
          <c:showBubbleSize val="0"/>
        </c:dLbls>
        <c:gapWidth val="53"/>
        <c:overlap val="-27"/>
        <c:axId val="67637167"/>
        <c:axId val="293661711"/>
      </c:barChart>
      <c:catAx>
        <c:axId val="6763716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crossAx val="293661711"/>
        <c:crosses val="autoZero"/>
        <c:auto val="1"/>
        <c:lblAlgn val="ctr"/>
        <c:lblOffset val="100"/>
        <c:noMultiLvlLbl val="0"/>
      </c:catAx>
      <c:valAx>
        <c:axId val="293661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67637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0" dirty="0">
                <a:latin typeface="Oswald" pitchFamily="2" charset="0"/>
              </a:rPr>
              <a:t>The number of sellers who only sell based on the number of sales</a:t>
            </a:r>
          </a:p>
        </c:rich>
      </c:tx>
      <c:layout>
        <c:manualLayout>
          <c:xMode val="edge"/>
          <c:yMode val="edge"/>
          <c:x val="0.13996733754288179"/>
          <c:y val="0.12277360629860364"/>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Customer State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&gt;</c:v>
                </c:pt>
              </c:strCache>
            </c:strRef>
          </c:cat>
          <c:val>
            <c:numRef>
              <c:f>Sheet1!$B$2:$B$15</c:f>
              <c:numCache>
                <c:formatCode>General</c:formatCode>
                <c:ptCount val="14"/>
                <c:pt idx="0">
                  <c:v>488</c:v>
                </c:pt>
                <c:pt idx="1">
                  <c:v>279</c:v>
                </c:pt>
                <c:pt idx="2">
                  <c:v>194</c:v>
                </c:pt>
                <c:pt idx="3">
                  <c:v>145</c:v>
                </c:pt>
                <c:pt idx="4">
                  <c:v>138</c:v>
                </c:pt>
                <c:pt idx="5">
                  <c:v>111</c:v>
                </c:pt>
                <c:pt idx="6">
                  <c:v>94</c:v>
                </c:pt>
                <c:pt idx="7">
                  <c:v>98</c:v>
                </c:pt>
                <c:pt idx="8">
                  <c:v>81</c:v>
                </c:pt>
                <c:pt idx="9">
                  <c:v>65</c:v>
                </c:pt>
                <c:pt idx="10">
                  <c:v>79</c:v>
                </c:pt>
                <c:pt idx="11">
                  <c:v>64</c:v>
                </c:pt>
                <c:pt idx="12">
                  <c:v>44</c:v>
                </c:pt>
              </c:numCache>
            </c:numRef>
          </c:val>
          <c:extLst>
            <c:ext xmlns:c16="http://schemas.microsoft.com/office/drawing/2014/chart" uri="{C3380CC4-5D6E-409C-BE32-E72D297353CC}">
              <c16:uniqueId val="{00000000-9C14-4633-8E85-219CF7754E41}"/>
            </c:ext>
          </c:extLst>
        </c:ser>
        <c:dLbls>
          <c:dLblPos val="outEnd"/>
          <c:showLegendKey val="0"/>
          <c:showVal val="1"/>
          <c:showCatName val="0"/>
          <c:showSerName val="0"/>
          <c:showPercent val="0"/>
          <c:showBubbleSize val="0"/>
        </c:dLbls>
        <c:gapWidth val="53"/>
        <c:overlap val="-27"/>
        <c:axId val="67637167"/>
        <c:axId val="293661711"/>
      </c:barChart>
      <c:catAx>
        <c:axId val="6763716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93661711"/>
        <c:crosses val="autoZero"/>
        <c:auto val="1"/>
        <c:lblAlgn val="ctr"/>
        <c:lblOffset val="100"/>
        <c:noMultiLvlLbl val="0"/>
      </c:catAx>
      <c:valAx>
        <c:axId val="293661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67637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Oswald" pitchFamily="2" charset="0"/>
                <a:ea typeface="+mn-ea"/>
                <a:cs typeface="+mn-cs"/>
              </a:defRPr>
            </a:pPr>
            <a:r>
              <a:rPr lang="en-US" sz="1100" dirty="0">
                <a:latin typeface="Oswald" pitchFamily="2" charset="0"/>
              </a:rPr>
              <a:t>Top 15 Sellers with Highest Sales</a:t>
            </a: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Oswald" pitchFamily="2" charset="0"/>
              <a:ea typeface="+mn-ea"/>
              <a:cs typeface="+mn-cs"/>
            </a:defRPr>
          </a:pPr>
          <a:endParaRPr lang="en-US"/>
        </a:p>
      </c:txPr>
    </c:title>
    <c:autoTitleDeleted val="0"/>
    <c:plotArea>
      <c:layout/>
      <c:barChart>
        <c:barDir val="bar"/>
        <c:grouping val="clustered"/>
        <c:varyColors val="0"/>
        <c:ser>
          <c:idx val="0"/>
          <c:order val="0"/>
          <c:tx>
            <c:strRef>
              <c:f>Sheet1!$B$1</c:f>
              <c:strCache>
                <c:ptCount val="1"/>
                <c:pt idx="0">
                  <c:v>Total Sales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620c87c171fb2a6dd6e8bb4dec959fc6</c:v>
                </c:pt>
                <c:pt idx="1">
                  <c:v>cca3071e3e9bb7d12640c9fbe2301306</c:v>
                </c:pt>
                <c:pt idx="2">
                  <c:v>8b321bb669392f5163d04c59e235e066</c:v>
                </c:pt>
                <c:pt idx="3">
                  <c:v>3d871de0142ce09b7081e2b9d1733cb1</c:v>
                </c:pt>
                <c:pt idx="4">
                  <c:v>4869f7a5dfa277a7dca6462dcf3b52b2</c:v>
                </c:pt>
                <c:pt idx="5">
                  <c:v>7a67c85e85bb2ce8582c35f2203ad736</c:v>
                </c:pt>
                <c:pt idx="6">
                  <c:v>ea8482cd71df3c1969d7b9473ff13abc</c:v>
                </c:pt>
                <c:pt idx="7">
                  <c:v>7c67e1448b00f6e969d365cea6b010ab</c:v>
                </c:pt>
                <c:pt idx="8">
                  <c:v>1025f0e2d44d7041d6cf58b6550e0bfa</c:v>
                </c:pt>
                <c:pt idx="9">
                  <c:v>955fee9216a65b617aa5c0531780ce60</c:v>
                </c:pt>
                <c:pt idx="10">
                  <c:v>da8622b14eb17ae2831f4ac5b9dab84a</c:v>
                </c:pt>
                <c:pt idx="11">
                  <c:v>cc419e0650a3c5ba77189a1882b7556a</c:v>
                </c:pt>
                <c:pt idx="12">
                  <c:v>1f50f920176fa81dab994f9023523100</c:v>
                </c:pt>
                <c:pt idx="13">
                  <c:v>4a3ca9315b744ce9f8e9374361493884</c:v>
                </c:pt>
                <c:pt idx="14">
                  <c:v>6560211a19b47992c3666cc44a7e94c0</c:v>
                </c:pt>
              </c:strCache>
            </c:strRef>
          </c:cat>
          <c:val>
            <c:numRef>
              <c:f>Sheet1!$B$2:$B$16</c:f>
              <c:numCache>
                <c:formatCode>General</c:formatCode>
                <c:ptCount val="15"/>
                <c:pt idx="0">
                  <c:v>775</c:v>
                </c:pt>
                <c:pt idx="1">
                  <c:v>816</c:v>
                </c:pt>
                <c:pt idx="2">
                  <c:v>1005</c:v>
                </c:pt>
                <c:pt idx="3">
                  <c:v>1130</c:v>
                </c:pt>
                <c:pt idx="4">
                  <c:v>1148</c:v>
                </c:pt>
                <c:pt idx="5">
                  <c:v>1155</c:v>
                </c:pt>
                <c:pt idx="6">
                  <c:v>1188</c:v>
                </c:pt>
                <c:pt idx="7">
                  <c:v>1353</c:v>
                </c:pt>
                <c:pt idx="8">
                  <c:v>1417</c:v>
                </c:pt>
                <c:pt idx="9">
                  <c:v>1472</c:v>
                </c:pt>
                <c:pt idx="10">
                  <c:v>1544</c:v>
                </c:pt>
                <c:pt idx="11">
                  <c:v>1708</c:v>
                </c:pt>
                <c:pt idx="12">
                  <c:v>1925</c:v>
                </c:pt>
                <c:pt idx="13">
                  <c:v>1949</c:v>
                </c:pt>
                <c:pt idx="14">
                  <c:v>1993</c:v>
                </c:pt>
              </c:numCache>
            </c:numRef>
          </c:val>
          <c:extLst>
            <c:ext xmlns:c16="http://schemas.microsoft.com/office/drawing/2014/chart" uri="{C3380CC4-5D6E-409C-BE32-E72D297353CC}">
              <c16:uniqueId val="{00000000-7BEC-4239-862F-F07D47ADCF5F}"/>
            </c:ext>
          </c:extLst>
        </c:ser>
        <c:ser>
          <c:idx val="1"/>
          <c:order val="1"/>
          <c:tx>
            <c:strRef>
              <c:f>Sheet1!$C$1</c:f>
              <c:strCache>
                <c:ptCount val="1"/>
                <c:pt idx="0">
                  <c:v>Seller State</c:v>
                </c:pt>
              </c:strCache>
            </c:strRef>
          </c:tx>
          <c:spPr>
            <a:solidFill>
              <a:schemeClr val="accent2"/>
            </a:solidFill>
            <a:ln>
              <a:noFill/>
            </a:ln>
            <a:effectLst/>
          </c:spPr>
          <c:invertIfNegative val="0"/>
          <c:cat>
            <c:strRef>
              <c:f>Sheet1!$A$2:$A$16</c:f>
              <c:strCache>
                <c:ptCount val="15"/>
                <c:pt idx="0">
                  <c:v>620c87c171fb2a6dd6e8bb4dec959fc6</c:v>
                </c:pt>
                <c:pt idx="1">
                  <c:v>cca3071e3e9bb7d12640c9fbe2301306</c:v>
                </c:pt>
                <c:pt idx="2">
                  <c:v>8b321bb669392f5163d04c59e235e066</c:v>
                </c:pt>
                <c:pt idx="3">
                  <c:v>3d871de0142ce09b7081e2b9d1733cb1</c:v>
                </c:pt>
                <c:pt idx="4">
                  <c:v>4869f7a5dfa277a7dca6462dcf3b52b2</c:v>
                </c:pt>
                <c:pt idx="5">
                  <c:v>7a67c85e85bb2ce8582c35f2203ad736</c:v>
                </c:pt>
                <c:pt idx="6">
                  <c:v>ea8482cd71df3c1969d7b9473ff13abc</c:v>
                </c:pt>
                <c:pt idx="7">
                  <c:v>7c67e1448b00f6e969d365cea6b010ab</c:v>
                </c:pt>
                <c:pt idx="8">
                  <c:v>1025f0e2d44d7041d6cf58b6550e0bfa</c:v>
                </c:pt>
                <c:pt idx="9">
                  <c:v>955fee9216a65b617aa5c0531780ce60</c:v>
                </c:pt>
                <c:pt idx="10">
                  <c:v>da8622b14eb17ae2831f4ac5b9dab84a</c:v>
                </c:pt>
                <c:pt idx="11">
                  <c:v>cc419e0650a3c5ba77189a1882b7556a</c:v>
                </c:pt>
                <c:pt idx="12">
                  <c:v>1f50f920176fa81dab994f9023523100</c:v>
                </c:pt>
                <c:pt idx="13">
                  <c:v>4a3ca9315b744ce9f8e9374361493884</c:v>
                </c:pt>
                <c:pt idx="14">
                  <c:v>6560211a19b47992c3666cc44a7e94c0</c:v>
                </c:pt>
              </c:strCache>
            </c:strRef>
          </c:cat>
          <c:val>
            <c:numRef>
              <c:f>Sheet1!$C$2:$C$16</c:f>
              <c:numCache>
                <c:formatCode>@</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1-7BEC-4239-862F-F07D47ADCF5F}"/>
            </c:ext>
          </c:extLst>
        </c:ser>
        <c:dLbls>
          <c:showLegendKey val="0"/>
          <c:showVal val="0"/>
          <c:showCatName val="0"/>
          <c:showSerName val="0"/>
          <c:showPercent val="0"/>
          <c:showBubbleSize val="0"/>
        </c:dLbls>
        <c:gapWidth val="180"/>
        <c:axId val="337043040"/>
        <c:axId val="337041600"/>
      </c:barChart>
      <c:catAx>
        <c:axId val="337043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337041600"/>
        <c:crosses val="autoZero"/>
        <c:auto val="1"/>
        <c:lblAlgn val="ctr"/>
        <c:lblOffset val="100"/>
        <c:noMultiLvlLbl val="0"/>
      </c:catAx>
      <c:valAx>
        <c:axId val="337041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337043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b="0" dirty="0">
                <a:latin typeface="Oswald" pitchFamily="2" charset="0"/>
              </a:rPr>
              <a:t>Orders</a:t>
            </a:r>
            <a:r>
              <a:rPr lang="en-US" sz="1100" b="0" baseline="0" dirty="0">
                <a:latin typeface="Oswald" pitchFamily="2" charset="0"/>
              </a:rPr>
              <a:t> by Quarter</a:t>
            </a:r>
          </a:p>
        </c:rich>
      </c:tx>
      <c:layout>
        <c:manualLayout>
          <c:xMode val="edge"/>
          <c:yMode val="edge"/>
          <c:x val="0.3634195498264353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90180077205317"/>
          <c:y val="0.19744625617553263"/>
          <c:w val="0.84828438495524328"/>
          <c:h val="0.69808438160832453"/>
        </c:manualLayout>
      </c:layout>
      <c:barChart>
        <c:barDir val="col"/>
        <c:grouping val="clustered"/>
        <c:varyColors val="0"/>
        <c:ser>
          <c:idx val="0"/>
          <c:order val="0"/>
          <c:tx>
            <c:strRef>
              <c:f>Sheet1!$B$1</c:f>
              <c:strCache>
                <c:ptCount val="1"/>
                <c:pt idx="0">
                  <c:v>2016</c:v>
                </c:pt>
              </c:strCache>
            </c:strRef>
          </c:tx>
          <c:spPr>
            <a:solidFill>
              <a:schemeClr val="accent4">
                <a:shade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Quarter 1</c:v>
                </c:pt>
                <c:pt idx="1">
                  <c:v>Quarter 2</c:v>
                </c:pt>
                <c:pt idx="2">
                  <c:v>Quarter 3</c:v>
                </c:pt>
                <c:pt idx="3">
                  <c:v>Quarter 4</c:v>
                </c:pt>
              </c:strCache>
            </c:strRef>
          </c:cat>
          <c:val>
            <c:numRef>
              <c:f>Sheet1!$B$2:$B$5</c:f>
              <c:numCache>
                <c:formatCode>General</c:formatCode>
                <c:ptCount val="4"/>
                <c:pt idx="2">
                  <c:v>1</c:v>
                </c:pt>
                <c:pt idx="3">
                  <c:v>266</c:v>
                </c:pt>
              </c:numCache>
            </c:numRef>
          </c:val>
          <c:extLst>
            <c:ext xmlns:c16="http://schemas.microsoft.com/office/drawing/2014/chart" uri="{C3380CC4-5D6E-409C-BE32-E72D297353CC}">
              <c16:uniqueId val="{00000000-378A-4329-B38C-FEF8B8A7CDA0}"/>
            </c:ext>
          </c:extLst>
        </c:ser>
        <c:ser>
          <c:idx val="1"/>
          <c:order val="1"/>
          <c:tx>
            <c:strRef>
              <c:f>Sheet1!$C$1</c:f>
              <c:strCache>
                <c:ptCount val="1"/>
                <c:pt idx="0">
                  <c:v>2017</c:v>
                </c:pt>
              </c:strCache>
            </c:strRef>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Quarter 1</c:v>
                </c:pt>
                <c:pt idx="1">
                  <c:v>Quarter 2</c:v>
                </c:pt>
                <c:pt idx="2">
                  <c:v>Quarter 3</c:v>
                </c:pt>
                <c:pt idx="3">
                  <c:v>Quarter 4</c:v>
                </c:pt>
              </c:strCache>
            </c:strRef>
          </c:cat>
          <c:val>
            <c:numRef>
              <c:f>Sheet1!$C$2:$C$5</c:f>
              <c:numCache>
                <c:formatCode>General</c:formatCode>
                <c:ptCount val="4"/>
                <c:pt idx="0">
                  <c:v>4949</c:v>
                </c:pt>
                <c:pt idx="1">
                  <c:v>8984</c:v>
                </c:pt>
                <c:pt idx="2">
                  <c:v>12215</c:v>
                </c:pt>
                <c:pt idx="3">
                  <c:v>17280</c:v>
                </c:pt>
              </c:numCache>
            </c:numRef>
          </c:val>
          <c:extLst>
            <c:ext xmlns:c16="http://schemas.microsoft.com/office/drawing/2014/chart" uri="{C3380CC4-5D6E-409C-BE32-E72D297353CC}">
              <c16:uniqueId val="{00000001-378A-4329-B38C-FEF8B8A7CDA0}"/>
            </c:ext>
          </c:extLst>
        </c:ser>
        <c:ser>
          <c:idx val="2"/>
          <c:order val="2"/>
          <c:tx>
            <c:strRef>
              <c:f>Sheet1!$D$1</c:f>
              <c:strCache>
                <c:ptCount val="1"/>
                <c:pt idx="0">
                  <c:v>2018</c:v>
                </c:pt>
              </c:strCache>
            </c:strRef>
          </c:tx>
          <c:spPr>
            <a:solidFill>
              <a:schemeClr val="accent4">
                <a:tint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Quarter 1</c:v>
                </c:pt>
                <c:pt idx="1">
                  <c:v>Quarter 2</c:v>
                </c:pt>
                <c:pt idx="2">
                  <c:v>Quarter 3</c:v>
                </c:pt>
                <c:pt idx="3">
                  <c:v>Quarter 4</c:v>
                </c:pt>
              </c:strCache>
            </c:strRef>
          </c:cat>
          <c:val>
            <c:numRef>
              <c:f>Sheet1!$D$2:$D$5</c:f>
              <c:numCache>
                <c:formatCode>General</c:formatCode>
                <c:ptCount val="4"/>
                <c:pt idx="0">
                  <c:v>20627</c:v>
                </c:pt>
                <c:pt idx="1">
                  <c:v>19646</c:v>
                </c:pt>
                <c:pt idx="2">
                  <c:v>12510</c:v>
                </c:pt>
              </c:numCache>
            </c:numRef>
          </c:val>
          <c:extLst>
            <c:ext xmlns:c16="http://schemas.microsoft.com/office/drawing/2014/chart" uri="{C3380CC4-5D6E-409C-BE32-E72D297353CC}">
              <c16:uniqueId val="{00000002-378A-4329-B38C-FEF8B8A7CDA0}"/>
            </c:ext>
          </c:extLst>
        </c:ser>
        <c:dLbls>
          <c:dLblPos val="outEnd"/>
          <c:showLegendKey val="0"/>
          <c:showVal val="1"/>
          <c:showCatName val="0"/>
          <c:showSerName val="0"/>
          <c:showPercent val="0"/>
          <c:showBubbleSize val="0"/>
        </c:dLbls>
        <c:gapWidth val="109"/>
        <c:overlap val="-27"/>
        <c:axId val="417294720"/>
        <c:axId val="423887232"/>
      </c:barChart>
      <c:catAx>
        <c:axId val="417294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423887232"/>
        <c:crosses val="autoZero"/>
        <c:auto val="1"/>
        <c:lblAlgn val="ctr"/>
        <c:lblOffset val="100"/>
        <c:noMultiLvlLbl val="0"/>
      </c:catAx>
      <c:valAx>
        <c:axId val="42388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417294720"/>
        <c:crosses val="autoZero"/>
        <c:crossBetween val="between"/>
      </c:valAx>
      <c:spPr>
        <a:noFill/>
        <a:ln>
          <a:noFill/>
        </a:ln>
        <a:effectLst/>
      </c:spPr>
    </c:plotArea>
    <c:legend>
      <c:legendPos val="t"/>
      <c:layout>
        <c:manualLayout>
          <c:xMode val="edge"/>
          <c:yMode val="edge"/>
          <c:x val="0.35634387761395897"/>
          <c:y val="0.11439413128660018"/>
          <c:w val="0.28731196693518679"/>
          <c:h val="7.741834456466625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0" i="0" u="none" strike="noStrike" kern="1200" spc="0" baseline="0" dirty="0">
                <a:solidFill>
                  <a:schemeClr val="tx1">
                    <a:lumMod val="65000"/>
                    <a:lumOff val="35000"/>
                  </a:schemeClr>
                </a:solidFill>
                <a:effectLst/>
                <a:latin typeface="Oswald" pitchFamily="2" charset="0"/>
              </a:rPr>
              <a:t>Number of Orders and Items Sold In Each State</a:t>
            </a:r>
          </a:p>
        </c:rich>
      </c:tx>
      <c:overlay val="0"/>
      <c:spPr>
        <a:noFill/>
        <a:ln>
          <a:noFill/>
        </a:ln>
        <a:effectLst/>
      </c:spPr>
    </c:title>
    <c:autoTitleDeleted val="0"/>
    <c:plotArea>
      <c:layout>
        <c:manualLayout>
          <c:layoutTarget val="inner"/>
          <c:xMode val="edge"/>
          <c:yMode val="edge"/>
          <c:x val="9.0277846360757641E-2"/>
          <c:y val="0.24396869480193953"/>
          <c:w val="0.87836601524307856"/>
          <c:h val="0.6085275867735952"/>
        </c:manualLayout>
      </c:layout>
      <c:barChart>
        <c:barDir val="col"/>
        <c:grouping val="clustered"/>
        <c:varyColors val="0"/>
        <c:ser>
          <c:idx val="0"/>
          <c:order val="0"/>
          <c:tx>
            <c:strRef>
              <c:f>Sheet1!$B$1</c:f>
              <c:strCache>
                <c:ptCount val="1"/>
                <c:pt idx="0">
                  <c:v>Total Order</c:v>
                </c:pt>
              </c:strCache>
            </c:strRef>
          </c:tx>
          <c:spPr>
            <a:solidFill>
              <a:schemeClr val="accent1"/>
            </a:solidFill>
            <a:ln>
              <a:noFill/>
            </a:ln>
            <a:effectLst/>
          </c:spPr>
          <c:invertIfNegative val="0"/>
          <c:dLbls>
            <c:spPr>
              <a:noFill/>
              <a:ln>
                <a:noFill/>
              </a:ln>
              <a:effectLst/>
            </c:spPr>
            <c:txPr>
              <a:bodyPr rot="-5400000" spcFirstLastPara="1" vertOverflow="ellipsis" vert="horz" wrap="square" lIns="0" tIns="0" rIns="0" bIns="0" anchor="ctr" anchorCtr="1">
                <a:spAutoFit/>
              </a:bodyPr>
              <a:lstStyle/>
              <a:p>
                <a:pPr>
                  <a:defRPr sz="500" b="0" i="0" u="none" strike="noStrike" kern="1200" baseline="0">
                    <a:solidFill>
                      <a:schemeClr val="bg1"/>
                    </a:solidFill>
                    <a:highlight>
                      <a:srgbClr val="489194"/>
                    </a:highlight>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SP</c:v>
                </c:pt>
                <c:pt idx="1">
                  <c:v>MG</c:v>
                </c:pt>
                <c:pt idx="2">
                  <c:v>PR</c:v>
                </c:pt>
                <c:pt idx="3">
                  <c:v>RJ</c:v>
                </c:pt>
                <c:pt idx="4">
                  <c:v>SC</c:v>
                </c:pt>
                <c:pt idx="5">
                  <c:v>RS</c:v>
                </c:pt>
                <c:pt idx="6">
                  <c:v>DF</c:v>
                </c:pt>
                <c:pt idx="7">
                  <c:v>BA</c:v>
                </c:pt>
                <c:pt idx="8">
                  <c:v>GO</c:v>
                </c:pt>
                <c:pt idx="9">
                  <c:v>PE</c:v>
                </c:pt>
                <c:pt idx="10">
                  <c:v>MA</c:v>
                </c:pt>
                <c:pt idx="11">
                  <c:v>ES</c:v>
                </c:pt>
                <c:pt idx="12">
                  <c:v>MT</c:v>
                </c:pt>
                <c:pt idx="13">
                  <c:v>CE</c:v>
                </c:pt>
                <c:pt idx="14">
                  <c:v>MS</c:v>
                </c:pt>
                <c:pt idx="15">
                  <c:v>RN</c:v>
                </c:pt>
                <c:pt idx="16">
                  <c:v>PB</c:v>
                </c:pt>
                <c:pt idx="17">
                  <c:v>RO</c:v>
                </c:pt>
                <c:pt idx="18">
                  <c:v>PI</c:v>
                </c:pt>
                <c:pt idx="19">
                  <c:v>SE</c:v>
                </c:pt>
                <c:pt idx="20">
                  <c:v>AM</c:v>
                </c:pt>
                <c:pt idx="21">
                  <c:v>TO</c:v>
                </c:pt>
              </c:strCache>
            </c:strRef>
          </c:cat>
          <c:val>
            <c:numRef>
              <c:f>Sheet1!$B$2:$B$23</c:f>
              <c:numCache>
                <c:formatCode>General</c:formatCode>
                <c:ptCount val="22"/>
                <c:pt idx="0">
                  <c:v>68054</c:v>
                </c:pt>
                <c:pt idx="1">
                  <c:v>7925</c:v>
                </c:pt>
                <c:pt idx="2">
                  <c:v>7618</c:v>
                </c:pt>
                <c:pt idx="3">
                  <c:v>4365</c:v>
                </c:pt>
                <c:pt idx="4">
                  <c:v>3765</c:v>
                </c:pt>
                <c:pt idx="5">
                  <c:v>1968</c:v>
                </c:pt>
                <c:pt idx="6">
                  <c:v>809</c:v>
                </c:pt>
                <c:pt idx="7">
                  <c:v>553</c:v>
                </c:pt>
                <c:pt idx="8">
                  <c:v>451</c:v>
                </c:pt>
                <c:pt idx="9">
                  <c:v>403</c:v>
                </c:pt>
                <c:pt idx="10">
                  <c:v>389</c:v>
                </c:pt>
                <c:pt idx="11">
                  <c:v>310</c:v>
                </c:pt>
                <c:pt idx="12">
                  <c:v>136</c:v>
                </c:pt>
                <c:pt idx="13">
                  <c:v>87</c:v>
                </c:pt>
                <c:pt idx="14">
                  <c:v>49</c:v>
                </c:pt>
                <c:pt idx="15">
                  <c:v>49</c:v>
                </c:pt>
                <c:pt idx="16">
                  <c:v>35</c:v>
                </c:pt>
                <c:pt idx="17">
                  <c:v>14</c:v>
                </c:pt>
                <c:pt idx="18">
                  <c:v>11</c:v>
                </c:pt>
                <c:pt idx="19">
                  <c:v>9</c:v>
                </c:pt>
                <c:pt idx="20">
                  <c:v>3</c:v>
                </c:pt>
                <c:pt idx="21">
                  <c:v>1</c:v>
                </c:pt>
              </c:numCache>
            </c:numRef>
          </c:val>
          <c:extLst>
            <c:ext xmlns:c16="http://schemas.microsoft.com/office/drawing/2014/chart" uri="{C3380CC4-5D6E-409C-BE32-E72D297353CC}">
              <c16:uniqueId val="{00000000-2A5D-4BA4-A5E7-EB16475ECE8F}"/>
            </c:ext>
          </c:extLst>
        </c:ser>
        <c:ser>
          <c:idx val="1"/>
          <c:order val="1"/>
          <c:tx>
            <c:strRef>
              <c:f>Sheet1!$C$1</c:f>
              <c:strCache>
                <c:ptCount val="1"/>
                <c:pt idx="0">
                  <c:v>Total Sales</c:v>
                </c:pt>
              </c:strCache>
            </c:strRef>
          </c:tx>
          <c:spPr>
            <a:solidFill>
              <a:schemeClr val="accent3"/>
            </a:solidFill>
            <a:ln>
              <a:noFill/>
            </a:ln>
            <a:effectLst/>
          </c:spPr>
          <c:invertIfNegative val="0"/>
          <c:dLbls>
            <c:spPr>
              <a:noFill/>
              <a:ln>
                <a:noFill/>
              </a:ln>
              <a:effectLst/>
            </c:spPr>
            <c:txPr>
              <a:bodyPr rot="-540000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SP</c:v>
                </c:pt>
                <c:pt idx="1">
                  <c:v>MG</c:v>
                </c:pt>
                <c:pt idx="2">
                  <c:v>PR</c:v>
                </c:pt>
                <c:pt idx="3">
                  <c:v>RJ</c:v>
                </c:pt>
                <c:pt idx="4">
                  <c:v>SC</c:v>
                </c:pt>
                <c:pt idx="5">
                  <c:v>RS</c:v>
                </c:pt>
                <c:pt idx="6">
                  <c:v>DF</c:v>
                </c:pt>
                <c:pt idx="7">
                  <c:v>BA</c:v>
                </c:pt>
                <c:pt idx="8">
                  <c:v>GO</c:v>
                </c:pt>
                <c:pt idx="9">
                  <c:v>PE</c:v>
                </c:pt>
                <c:pt idx="10">
                  <c:v>MA</c:v>
                </c:pt>
                <c:pt idx="11">
                  <c:v>ES</c:v>
                </c:pt>
                <c:pt idx="12">
                  <c:v>MT</c:v>
                </c:pt>
                <c:pt idx="13">
                  <c:v>CE</c:v>
                </c:pt>
                <c:pt idx="14">
                  <c:v>MS</c:v>
                </c:pt>
                <c:pt idx="15">
                  <c:v>RN</c:v>
                </c:pt>
                <c:pt idx="16">
                  <c:v>PB</c:v>
                </c:pt>
                <c:pt idx="17">
                  <c:v>RO</c:v>
                </c:pt>
                <c:pt idx="18">
                  <c:v>PI</c:v>
                </c:pt>
                <c:pt idx="19">
                  <c:v>SE</c:v>
                </c:pt>
                <c:pt idx="20">
                  <c:v>AM</c:v>
                </c:pt>
                <c:pt idx="21">
                  <c:v>TO</c:v>
                </c:pt>
              </c:strCache>
            </c:strRef>
          </c:cat>
          <c:val>
            <c:numRef>
              <c:f>Sheet1!$C$2:$C$23</c:f>
              <c:numCache>
                <c:formatCode>General</c:formatCode>
                <c:ptCount val="22"/>
                <c:pt idx="0">
                  <c:v>77948</c:v>
                </c:pt>
                <c:pt idx="1">
                  <c:v>8812</c:v>
                </c:pt>
                <c:pt idx="2">
                  <c:v>8601</c:v>
                </c:pt>
                <c:pt idx="3">
                  <c:v>4838</c:v>
                </c:pt>
                <c:pt idx="4">
                  <c:v>4178</c:v>
                </c:pt>
                <c:pt idx="5">
                  <c:v>2175</c:v>
                </c:pt>
                <c:pt idx="6">
                  <c:v>884</c:v>
                </c:pt>
                <c:pt idx="7">
                  <c:v>628</c:v>
                </c:pt>
                <c:pt idx="8">
                  <c:v>508</c:v>
                </c:pt>
                <c:pt idx="9">
                  <c:v>445</c:v>
                </c:pt>
                <c:pt idx="10">
                  <c:v>402</c:v>
                </c:pt>
                <c:pt idx="11">
                  <c:v>364</c:v>
                </c:pt>
                <c:pt idx="12">
                  <c:v>144</c:v>
                </c:pt>
                <c:pt idx="13">
                  <c:v>90</c:v>
                </c:pt>
                <c:pt idx="14">
                  <c:v>50</c:v>
                </c:pt>
                <c:pt idx="15">
                  <c:v>54</c:v>
                </c:pt>
                <c:pt idx="16">
                  <c:v>37</c:v>
                </c:pt>
                <c:pt idx="17">
                  <c:v>14</c:v>
                </c:pt>
                <c:pt idx="18">
                  <c:v>11</c:v>
                </c:pt>
                <c:pt idx="19">
                  <c:v>10</c:v>
                </c:pt>
                <c:pt idx="20">
                  <c:v>3</c:v>
                </c:pt>
                <c:pt idx="21">
                  <c:v>1</c:v>
                </c:pt>
              </c:numCache>
            </c:numRef>
          </c:val>
          <c:extLst>
            <c:ext xmlns:c16="http://schemas.microsoft.com/office/drawing/2014/chart" uri="{C3380CC4-5D6E-409C-BE32-E72D297353CC}">
              <c16:uniqueId val="{00000001-2A5D-4BA4-A5E7-EB16475ECE8F}"/>
            </c:ext>
          </c:extLst>
        </c:ser>
        <c:dLbls>
          <c:dLblPos val="outEnd"/>
          <c:showLegendKey val="0"/>
          <c:showVal val="1"/>
          <c:showCatName val="0"/>
          <c:showSerName val="0"/>
          <c:showPercent val="0"/>
          <c:showBubbleSize val="0"/>
        </c:dLbls>
        <c:gapWidth val="53"/>
        <c:overlap val="-27"/>
        <c:axId val="67637167"/>
        <c:axId val="293661711"/>
      </c:barChart>
      <c:catAx>
        <c:axId val="6763716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93661711"/>
        <c:crosses val="autoZero"/>
        <c:auto val="1"/>
        <c:lblAlgn val="ctr"/>
        <c:lblOffset val="100"/>
        <c:noMultiLvlLbl val="0"/>
      </c:catAx>
      <c:valAx>
        <c:axId val="293661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67637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Oswald" pitchFamily="2" charset="0"/>
                <a:ea typeface="+mn-ea"/>
                <a:cs typeface="+mn-cs"/>
              </a:defRPr>
            </a:pPr>
            <a:r>
              <a:rPr lang="en-US" sz="1100" dirty="0">
                <a:latin typeface="Oswald" pitchFamily="2" charset="0"/>
              </a:rPr>
              <a:t>Top 15 Sellers with Highest</a:t>
            </a:r>
            <a:r>
              <a:rPr lang="en-US" sz="1100" baseline="0" dirty="0">
                <a:latin typeface="Oswald" pitchFamily="2" charset="0"/>
              </a:rPr>
              <a:t> Revenue</a:t>
            </a:r>
            <a:endParaRPr lang="en-US" sz="1100" dirty="0">
              <a:latin typeface="Oswald" pitchFamily="2" charset="0"/>
            </a:endParaRP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Oswald" pitchFamily="2" charset="0"/>
              <a:ea typeface="+mn-ea"/>
              <a:cs typeface="+mn-cs"/>
            </a:defRPr>
          </a:pPr>
          <a:endParaRPr lang="en-US"/>
        </a:p>
      </c:txPr>
    </c:title>
    <c:autoTitleDeleted val="0"/>
    <c:plotArea>
      <c:layout/>
      <c:barChart>
        <c:barDir val="bar"/>
        <c:grouping val="clustered"/>
        <c:varyColors val="0"/>
        <c:ser>
          <c:idx val="0"/>
          <c:order val="0"/>
          <c:tx>
            <c:strRef>
              <c:f>Sheet1!$B$1</c:f>
              <c:strCache>
                <c:ptCount val="1"/>
                <c:pt idx="0">
                  <c:v>Total Sales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620c87c171fb2a6dd6e8bb4dec959fc6</c:v>
                </c:pt>
                <c:pt idx="1">
                  <c:v>a1043bafd471dff536d0c462352beb48</c:v>
                </c:pt>
                <c:pt idx="2">
                  <c:v>46dc3b2cc0980fb8ec44634e21d2718e</c:v>
                </c:pt>
                <c:pt idx="3">
                  <c:v>1f50f920176fa81dab994f9023523100</c:v>
                </c:pt>
                <c:pt idx="4">
                  <c:v>6560211a19b47992c3666cc44a7e94c0</c:v>
                </c:pt>
                <c:pt idx="5">
                  <c:v>955fee9216a65b617aa5c0531780ce60</c:v>
                </c:pt>
                <c:pt idx="6">
                  <c:v>7a67c85e85bb2ce8582c35f2203ad736</c:v>
                </c:pt>
                <c:pt idx="7">
                  <c:v>1025f0e2d44d7041d6cf58b6550e0bfa</c:v>
                </c:pt>
                <c:pt idx="8">
                  <c:v>7e93a43ef30c4f03f38b393420bc753a</c:v>
                </c:pt>
                <c:pt idx="9">
                  <c:v>da8622b14eb17ae2831f4ac5b9dab84a</c:v>
                </c:pt>
                <c:pt idx="10">
                  <c:v>fa1c13f2614d7b5c4749cbc52fecda94</c:v>
                </c:pt>
                <c:pt idx="11">
                  <c:v>53243585a1d6dc2643021fd1853d8905</c:v>
                </c:pt>
                <c:pt idx="12">
                  <c:v>4a3ca9315b744ce9f8e9374361493884</c:v>
                </c:pt>
                <c:pt idx="13">
                  <c:v>7c67e1448b00f6e969d365cea6b010ab</c:v>
                </c:pt>
                <c:pt idx="14">
                  <c:v>4869f7a5dfa277a7dca6462dcf3b52b2</c:v>
                </c:pt>
              </c:strCache>
            </c:strRef>
          </c:cat>
          <c:val>
            <c:numRef>
              <c:f>Sheet1!$B$2:$B$16</c:f>
              <c:numCache>
                <c:formatCode>General</c:formatCode>
                <c:ptCount val="15"/>
                <c:pt idx="0">
                  <c:v>126278.18</c:v>
                </c:pt>
                <c:pt idx="1">
                  <c:v>130412.74</c:v>
                </c:pt>
                <c:pt idx="2">
                  <c:v>134162.88</c:v>
                </c:pt>
                <c:pt idx="3">
                  <c:v>141712.94</c:v>
                </c:pt>
                <c:pt idx="4">
                  <c:v>148050.94</c:v>
                </c:pt>
                <c:pt idx="5">
                  <c:v>156606.48000000001</c:v>
                </c:pt>
                <c:pt idx="6">
                  <c:v>160278.51999999999</c:v>
                </c:pt>
                <c:pt idx="7">
                  <c:v>171924.96</c:v>
                </c:pt>
                <c:pt idx="8">
                  <c:v>171973.55</c:v>
                </c:pt>
                <c:pt idx="9">
                  <c:v>184706.78</c:v>
                </c:pt>
                <c:pt idx="10">
                  <c:v>200833.5</c:v>
                </c:pt>
                <c:pt idx="11">
                  <c:v>230797.02</c:v>
                </c:pt>
                <c:pt idx="12">
                  <c:v>231220.43</c:v>
                </c:pt>
                <c:pt idx="13">
                  <c:v>237806.69</c:v>
                </c:pt>
                <c:pt idx="14">
                  <c:v>247007.06</c:v>
                </c:pt>
              </c:numCache>
            </c:numRef>
          </c:val>
          <c:extLst>
            <c:ext xmlns:c16="http://schemas.microsoft.com/office/drawing/2014/chart" uri="{C3380CC4-5D6E-409C-BE32-E72D297353CC}">
              <c16:uniqueId val="{00000000-7BEC-4239-862F-F07D47ADCF5F}"/>
            </c:ext>
          </c:extLst>
        </c:ser>
        <c:dLbls>
          <c:showLegendKey val="0"/>
          <c:showVal val="0"/>
          <c:showCatName val="0"/>
          <c:showSerName val="0"/>
          <c:showPercent val="0"/>
          <c:showBubbleSize val="0"/>
        </c:dLbls>
        <c:gapWidth val="180"/>
        <c:axId val="337043040"/>
        <c:axId val="337041600"/>
      </c:barChart>
      <c:catAx>
        <c:axId val="337043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337041600"/>
        <c:crosses val="autoZero"/>
        <c:auto val="1"/>
        <c:lblAlgn val="ctr"/>
        <c:lblOffset val="100"/>
        <c:noMultiLvlLbl val="0"/>
      </c:catAx>
      <c:valAx>
        <c:axId val="337041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337043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000" dirty="0">
                <a:latin typeface="Oswald" pitchFamily="2" charset="0"/>
              </a:rPr>
              <a:t>3 Favorite products based on the 15 sellers with the highest sales</a:t>
            </a:r>
          </a:p>
        </c:rich>
      </c:tx>
      <c:layout>
        <c:manualLayout>
          <c:xMode val="edge"/>
          <c:yMode val="edge"/>
          <c:x val="0.13928984144361634"/>
          <c:y val="1.8656716417910446E-2"/>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4771569329234914"/>
          <c:y val="0.1337173579109063"/>
          <c:w val="0.49864345165410473"/>
          <c:h val="0.80168970814132101"/>
        </c:manualLayout>
      </c:layout>
      <c:barChart>
        <c:barDir val="bar"/>
        <c:grouping val="stacked"/>
        <c:varyColors val="0"/>
        <c:ser>
          <c:idx val="0"/>
          <c:order val="0"/>
          <c:tx>
            <c:strRef>
              <c:f>Sheet1!$B$1</c:f>
              <c:strCache>
                <c:ptCount val="1"/>
                <c:pt idx="0">
                  <c:v>Audio</c:v>
                </c:pt>
              </c:strCache>
            </c:strRef>
          </c:tx>
          <c:spPr>
            <a:solidFill>
              <a:schemeClr val="accent1"/>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Sheet1!$B$2:$B$16</c:f>
              <c:numCache>
                <c:formatCode>General</c:formatCode>
                <c:ptCount val="15"/>
                <c:pt idx="0">
                  <c:v>0</c:v>
                </c:pt>
                <c:pt idx="1">
                  <c:v>0</c:v>
                </c:pt>
                <c:pt idx="2">
                  <c:v>0</c:v>
                </c:pt>
                <c:pt idx="3">
                  <c:v>10005.43</c:v>
                </c:pt>
                <c:pt idx="4">
                  <c:v>0</c:v>
                </c:pt>
                <c:pt idx="5">
                  <c:v>0</c:v>
                </c:pt>
                <c:pt idx="6">
                  <c:v>0</c:v>
                </c:pt>
                <c:pt idx="7">
                  <c:v>3163.95</c:v>
                </c:pt>
                <c:pt idx="8">
                  <c:v>0</c:v>
                </c:pt>
                <c:pt idx="9">
                  <c:v>0</c:v>
                </c:pt>
                <c:pt idx="10">
                  <c:v>2180.98</c:v>
                </c:pt>
                <c:pt idx="11">
                  <c:v>0</c:v>
                </c:pt>
                <c:pt idx="12">
                  <c:v>0</c:v>
                </c:pt>
                <c:pt idx="13">
                  <c:v>0</c:v>
                </c:pt>
                <c:pt idx="14">
                  <c:v>0</c:v>
                </c:pt>
              </c:numCache>
            </c:numRef>
          </c:val>
          <c:extLst>
            <c:ext xmlns:c16="http://schemas.microsoft.com/office/drawing/2014/chart" uri="{C3380CC4-5D6E-409C-BE32-E72D297353CC}">
              <c16:uniqueId val="{00000000-5ED7-4D52-BE72-28FDBC559730}"/>
            </c:ext>
          </c:extLst>
        </c:ser>
        <c:ser>
          <c:idx val="1"/>
          <c:order val="1"/>
          <c:tx>
            <c:strRef>
              <c:f>Sheet1!$C$1</c:f>
              <c:strCache>
                <c:ptCount val="1"/>
                <c:pt idx="0">
                  <c:v>Auto</c:v>
                </c:pt>
              </c:strCache>
            </c:strRef>
          </c:tx>
          <c:spPr>
            <a:solidFill>
              <a:schemeClr val="accent2"/>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Sheet1!$C$2:$C$16</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265.52999999999997</c:v>
                </c:pt>
                <c:pt idx="13">
                  <c:v>0</c:v>
                </c:pt>
                <c:pt idx="14">
                  <c:v>0</c:v>
                </c:pt>
              </c:numCache>
            </c:numRef>
          </c:val>
          <c:extLst>
            <c:ext xmlns:c16="http://schemas.microsoft.com/office/drawing/2014/chart" uri="{C3380CC4-5D6E-409C-BE32-E72D297353CC}">
              <c16:uniqueId val="{00000001-5ED7-4D52-BE72-28FDBC559730}"/>
            </c:ext>
          </c:extLst>
        </c:ser>
        <c:ser>
          <c:idx val="2"/>
          <c:order val="2"/>
          <c:tx>
            <c:strRef>
              <c:f>Sheet1!$D$1</c:f>
              <c:strCache>
                <c:ptCount val="1"/>
                <c:pt idx="0">
                  <c:v>Baby</c:v>
                </c:pt>
              </c:strCache>
            </c:strRef>
          </c:tx>
          <c:spPr>
            <a:solidFill>
              <a:srgbClr val="00206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Sheet1!$D$2:$D$16</c:f>
              <c:numCache>
                <c:formatCode>General</c:formatCode>
                <c:ptCount val="15"/>
                <c:pt idx="0">
                  <c:v>0</c:v>
                </c:pt>
                <c:pt idx="1">
                  <c:v>4872.26</c:v>
                </c:pt>
                <c:pt idx="2">
                  <c:v>12786.51</c:v>
                </c:pt>
                <c:pt idx="3">
                  <c:v>0</c:v>
                </c:pt>
                <c:pt idx="4">
                  <c:v>0</c:v>
                </c:pt>
                <c:pt idx="5">
                  <c:v>0</c:v>
                </c:pt>
                <c:pt idx="6">
                  <c:v>0</c:v>
                </c:pt>
                <c:pt idx="7">
                  <c:v>0</c:v>
                </c:pt>
                <c:pt idx="8">
                  <c:v>7997.08</c:v>
                </c:pt>
                <c:pt idx="9">
                  <c:v>0</c:v>
                </c:pt>
                <c:pt idx="10">
                  <c:v>0</c:v>
                </c:pt>
                <c:pt idx="11">
                  <c:v>0</c:v>
                </c:pt>
                <c:pt idx="12">
                  <c:v>0</c:v>
                </c:pt>
                <c:pt idx="13">
                  <c:v>0</c:v>
                </c:pt>
                <c:pt idx="14">
                  <c:v>0</c:v>
                </c:pt>
              </c:numCache>
            </c:numRef>
          </c:val>
          <c:extLst>
            <c:ext xmlns:c16="http://schemas.microsoft.com/office/drawing/2014/chart" uri="{C3380CC4-5D6E-409C-BE32-E72D297353CC}">
              <c16:uniqueId val="{00000002-5ED7-4D52-BE72-28FDBC559730}"/>
            </c:ext>
          </c:extLst>
        </c:ser>
        <c:ser>
          <c:idx val="3"/>
          <c:order val="3"/>
          <c:tx>
            <c:strRef>
              <c:f>Sheet1!$E$1</c:f>
              <c:strCache>
                <c:ptCount val="1"/>
                <c:pt idx="0">
                  <c:v>Bed Bath Table</c:v>
                </c:pt>
              </c:strCache>
            </c:strRef>
          </c:tx>
          <c:spPr>
            <a:solidFill>
              <a:srgbClr val="FF000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Sheet1!$E$2:$E$16</c:f>
              <c:numCache>
                <c:formatCode>General</c:formatCode>
                <c:ptCount val="15"/>
                <c:pt idx="0">
                  <c:v>0</c:v>
                </c:pt>
                <c:pt idx="1">
                  <c:v>0</c:v>
                </c:pt>
                <c:pt idx="2">
                  <c:v>0</c:v>
                </c:pt>
                <c:pt idx="3">
                  <c:v>0</c:v>
                </c:pt>
                <c:pt idx="4">
                  <c:v>189813.77</c:v>
                </c:pt>
                <c:pt idx="5">
                  <c:v>0</c:v>
                </c:pt>
                <c:pt idx="6">
                  <c:v>0</c:v>
                </c:pt>
                <c:pt idx="7">
                  <c:v>0</c:v>
                </c:pt>
                <c:pt idx="8">
                  <c:v>0</c:v>
                </c:pt>
                <c:pt idx="9">
                  <c:v>0</c:v>
                </c:pt>
                <c:pt idx="10">
                  <c:v>0</c:v>
                </c:pt>
                <c:pt idx="11">
                  <c:v>0</c:v>
                </c:pt>
                <c:pt idx="12">
                  <c:v>0</c:v>
                </c:pt>
                <c:pt idx="13">
                  <c:v>173784.69</c:v>
                </c:pt>
                <c:pt idx="14">
                  <c:v>0</c:v>
                </c:pt>
              </c:numCache>
            </c:numRef>
          </c:val>
          <c:extLst>
            <c:ext xmlns:c16="http://schemas.microsoft.com/office/drawing/2014/chart" uri="{C3380CC4-5D6E-409C-BE32-E72D297353CC}">
              <c16:uniqueId val="{00000003-5ED7-4D52-BE72-28FDBC559730}"/>
            </c:ext>
          </c:extLst>
        </c:ser>
        <c:ser>
          <c:idx val="4"/>
          <c:order val="4"/>
          <c:tx>
            <c:strRef>
              <c:f>Sheet1!$F$1</c:f>
              <c:strCache>
                <c:ptCount val="1"/>
                <c:pt idx="0">
                  <c:v>Computers</c:v>
                </c:pt>
              </c:strCache>
            </c:strRef>
          </c:tx>
          <c:spPr>
            <a:solidFill>
              <a:srgbClr val="00000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Sheet1!$F$2:$F$16</c:f>
              <c:numCache>
                <c:formatCode>General</c:formatCode>
                <c:ptCount val="15"/>
                <c:pt idx="0">
                  <c:v>0</c:v>
                </c:pt>
                <c:pt idx="1">
                  <c:v>0</c:v>
                </c:pt>
                <c:pt idx="2">
                  <c:v>0</c:v>
                </c:pt>
                <c:pt idx="3">
                  <c:v>0</c:v>
                </c:pt>
                <c:pt idx="4">
                  <c:v>0</c:v>
                </c:pt>
                <c:pt idx="5">
                  <c:v>170329.54</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4-5ED7-4D52-BE72-28FDBC559730}"/>
            </c:ext>
          </c:extLst>
        </c:ser>
        <c:ser>
          <c:idx val="5"/>
          <c:order val="5"/>
          <c:tx>
            <c:strRef>
              <c:f>Sheet1!$G$1</c:f>
              <c:strCache>
                <c:ptCount val="1"/>
                <c:pt idx="0">
                  <c:v>Computers Accessories</c:v>
                </c:pt>
              </c:strCache>
            </c:strRef>
          </c:tx>
          <c:spPr>
            <a:solidFill>
              <a:srgbClr val="FFFF0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Sheet1!$G$2:$G$16</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58957.31</c:v>
                </c:pt>
                <c:pt idx="13">
                  <c:v>0</c:v>
                </c:pt>
                <c:pt idx="14">
                  <c:v>0</c:v>
                </c:pt>
              </c:numCache>
            </c:numRef>
          </c:val>
          <c:extLst>
            <c:ext xmlns:c16="http://schemas.microsoft.com/office/drawing/2014/chart" uri="{C3380CC4-5D6E-409C-BE32-E72D297353CC}">
              <c16:uniqueId val="{00000005-5ED7-4D52-BE72-28FDBC559730}"/>
            </c:ext>
          </c:extLst>
        </c:ser>
        <c:ser>
          <c:idx val="6"/>
          <c:order val="6"/>
          <c:tx>
            <c:strRef>
              <c:f>Sheet1!$H$1</c:f>
              <c:strCache>
                <c:ptCount val="1"/>
                <c:pt idx="0">
                  <c:v>Construction Tools Lights</c:v>
                </c:pt>
              </c:strCache>
            </c:strRef>
          </c:tx>
          <c:spPr>
            <a:solidFill>
              <a:srgbClr val="CC0066"/>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Sheet1!$H$2:$H$16</c:f>
              <c:numCache>
                <c:formatCode>General</c:formatCode>
                <c:ptCount val="15"/>
                <c:pt idx="0">
                  <c:v>19913.86</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6-5ED7-4D52-BE72-28FDBC559730}"/>
            </c:ext>
          </c:extLst>
        </c:ser>
        <c:ser>
          <c:idx val="7"/>
          <c:order val="7"/>
          <c:tx>
            <c:strRef>
              <c:f>Sheet1!$I$1</c:f>
              <c:strCache>
                <c:ptCount val="1"/>
                <c:pt idx="0">
                  <c:v>Cool Stuff</c:v>
                </c:pt>
              </c:strCache>
            </c:strRef>
          </c:tx>
          <c:spPr>
            <a:solidFill>
              <a:srgbClr val="7030A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Sheet1!$I$2:$I$16</c:f>
              <c:numCache>
                <c:formatCode>General</c:formatCode>
                <c:ptCount val="15"/>
                <c:pt idx="0">
                  <c:v>0</c:v>
                </c:pt>
                <c:pt idx="1">
                  <c:v>0</c:v>
                </c:pt>
                <c:pt idx="2">
                  <c:v>0</c:v>
                </c:pt>
                <c:pt idx="3">
                  <c:v>10692.12</c:v>
                </c:pt>
                <c:pt idx="4">
                  <c:v>0</c:v>
                </c:pt>
                <c:pt idx="5">
                  <c:v>0</c:v>
                </c:pt>
                <c:pt idx="6">
                  <c:v>0</c:v>
                </c:pt>
                <c:pt idx="7">
                  <c:v>0</c:v>
                </c:pt>
                <c:pt idx="8">
                  <c:v>152281.44</c:v>
                </c:pt>
                <c:pt idx="9">
                  <c:v>0</c:v>
                </c:pt>
                <c:pt idx="10">
                  <c:v>0</c:v>
                </c:pt>
                <c:pt idx="11">
                  <c:v>0</c:v>
                </c:pt>
                <c:pt idx="12">
                  <c:v>0</c:v>
                </c:pt>
                <c:pt idx="13">
                  <c:v>144.71</c:v>
                </c:pt>
                <c:pt idx="14">
                  <c:v>0</c:v>
                </c:pt>
              </c:numCache>
            </c:numRef>
          </c:val>
          <c:extLst>
            <c:ext xmlns:c16="http://schemas.microsoft.com/office/drawing/2014/chart" uri="{C3380CC4-5D6E-409C-BE32-E72D297353CC}">
              <c16:uniqueId val="{00000007-5ED7-4D52-BE72-28FDBC559730}"/>
            </c:ext>
          </c:extLst>
        </c:ser>
        <c:ser>
          <c:idx val="8"/>
          <c:order val="8"/>
          <c:tx>
            <c:strRef>
              <c:f>Sheet1!$J$1</c:f>
              <c:strCache>
                <c:ptCount val="1"/>
                <c:pt idx="0">
                  <c:v>Fashion Bags Accessories</c:v>
                </c:pt>
              </c:strCache>
            </c:strRef>
          </c:tx>
          <c:spPr>
            <a:solidFill>
              <a:srgbClr val="FFFFCC"/>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Sheet1!$J$2:$J$16</c:f>
              <c:numCache>
                <c:formatCode>General</c:formatCode>
                <c:ptCount val="15"/>
                <c:pt idx="0">
                  <c:v>0</c:v>
                </c:pt>
                <c:pt idx="1">
                  <c:v>0</c:v>
                </c:pt>
                <c:pt idx="2">
                  <c:v>0</c:v>
                </c:pt>
                <c:pt idx="3">
                  <c:v>0</c:v>
                </c:pt>
                <c:pt idx="4">
                  <c:v>0</c:v>
                </c:pt>
                <c:pt idx="5">
                  <c:v>0</c:v>
                </c:pt>
                <c:pt idx="6">
                  <c:v>0</c:v>
                </c:pt>
                <c:pt idx="7">
                  <c:v>22318.639999999999</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8-5ED7-4D52-BE72-28FDBC559730}"/>
            </c:ext>
          </c:extLst>
        </c:ser>
        <c:ser>
          <c:idx val="9"/>
          <c:order val="9"/>
          <c:tx>
            <c:strRef>
              <c:f>Sheet1!$K$1</c:f>
              <c:strCache>
                <c:ptCount val="1"/>
                <c:pt idx="0">
                  <c:v>Furniture Décor</c:v>
                </c:pt>
              </c:strCache>
            </c:strRef>
          </c:tx>
          <c:spPr>
            <a:solidFill>
              <a:srgbClr val="92D05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Sheet1!$K$2:$K$16</c:f>
              <c:numCache>
                <c:formatCode>General</c:formatCode>
                <c:ptCount val="15"/>
                <c:pt idx="0">
                  <c:v>139148.06</c:v>
                </c:pt>
                <c:pt idx="1">
                  <c:v>0</c:v>
                </c:pt>
                <c:pt idx="2">
                  <c:v>0</c:v>
                </c:pt>
                <c:pt idx="3">
                  <c:v>0</c:v>
                </c:pt>
                <c:pt idx="4">
                  <c:v>7513.4</c:v>
                </c:pt>
                <c:pt idx="5">
                  <c:v>0</c:v>
                </c:pt>
                <c:pt idx="6">
                  <c:v>0</c:v>
                </c:pt>
                <c:pt idx="7">
                  <c:v>0</c:v>
                </c:pt>
                <c:pt idx="8">
                  <c:v>0</c:v>
                </c:pt>
                <c:pt idx="9">
                  <c:v>13592.33</c:v>
                </c:pt>
                <c:pt idx="10">
                  <c:v>0</c:v>
                </c:pt>
                <c:pt idx="11">
                  <c:v>45595.45</c:v>
                </c:pt>
                <c:pt idx="12">
                  <c:v>0</c:v>
                </c:pt>
                <c:pt idx="13">
                  <c:v>0</c:v>
                </c:pt>
                <c:pt idx="14">
                  <c:v>0</c:v>
                </c:pt>
              </c:numCache>
            </c:numRef>
          </c:val>
          <c:extLst>
            <c:ext xmlns:c16="http://schemas.microsoft.com/office/drawing/2014/chart" uri="{C3380CC4-5D6E-409C-BE32-E72D297353CC}">
              <c16:uniqueId val="{00000009-5ED7-4D52-BE72-28FDBC559730}"/>
            </c:ext>
          </c:extLst>
        </c:ser>
        <c:ser>
          <c:idx val="10"/>
          <c:order val="10"/>
          <c:tx>
            <c:strRef>
              <c:f>Sheet1!$L$1</c:f>
              <c:strCache>
                <c:ptCount val="1"/>
                <c:pt idx="0">
                  <c:v>Garden Tools</c:v>
                </c:pt>
              </c:strCache>
            </c:strRef>
          </c:tx>
          <c:spPr>
            <a:solidFill>
              <a:srgbClr val="FFCCCC"/>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Sheet1!$L$2:$L$16</c:f>
              <c:numCache>
                <c:formatCode>General</c:formatCode>
                <c:ptCount val="15"/>
                <c:pt idx="0">
                  <c:v>0</c:v>
                </c:pt>
                <c:pt idx="1">
                  <c:v>136411.81</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A-5ED7-4D52-BE72-28FDBC559730}"/>
            </c:ext>
          </c:extLst>
        </c:ser>
        <c:ser>
          <c:idx val="11"/>
          <c:order val="11"/>
          <c:tx>
            <c:strRef>
              <c:f>Sheet1!$M$1</c:f>
              <c:strCache>
                <c:ptCount val="1"/>
                <c:pt idx="0">
                  <c:v>Health Beauty</c:v>
                </c:pt>
              </c:strCache>
            </c:strRef>
          </c:tx>
          <c:spPr>
            <a:solidFill>
              <a:srgbClr val="FFC00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Sheet1!$M$2:$M$16</c:f>
              <c:numCache>
                <c:formatCode>General</c:formatCode>
                <c:ptCount val="15"/>
                <c:pt idx="0">
                  <c:v>0</c:v>
                </c:pt>
                <c:pt idx="1">
                  <c:v>0</c:v>
                </c:pt>
                <c:pt idx="2">
                  <c:v>0</c:v>
                </c:pt>
                <c:pt idx="3">
                  <c:v>0</c:v>
                </c:pt>
                <c:pt idx="4">
                  <c:v>0</c:v>
                </c:pt>
                <c:pt idx="5">
                  <c:v>0</c:v>
                </c:pt>
                <c:pt idx="6">
                  <c:v>49038.58</c:v>
                </c:pt>
                <c:pt idx="7">
                  <c:v>0</c:v>
                </c:pt>
                <c:pt idx="8">
                  <c:v>0</c:v>
                </c:pt>
                <c:pt idx="9">
                  <c:v>0</c:v>
                </c:pt>
                <c:pt idx="10">
                  <c:v>0</c:v>
                </c:pt>
                <c:pt idx="11">
                  <c:v>0</c:v>
                </c:pt>
                <c:pt idx="12">
                  <c:v>0</c:v>
                </c:pt>
                <c:pt idx="13">
                  <c:v>10748.59</c:v>
                </c:pt>
                <c:pt idx="14">
                  <c:v>550.53</c:v>
                </c:pt>
              </c:numCache>
            </c:numRef>
          </c:val>
          <c:extLst>
            <c:ext xmlns:c16="http://schemas.microsoft.com/office/drawing/2014/chart" uri="{C3380CC4-5D6E-409C-BE32-E72D297353CC}">
              <c16:uniqueId val="{0000000B-5ED7-4D52-BE72-28FDBC559730}"/>
            </c:ext>
          </c:extLst>
        </c:ser>
        <c:ser>
          <c:idx val="12"/>
          <c:order val="12"/>
          <c:tx>
            <c:strRef>
              <c:f>Sheet1!$N$1</c:f>
              <c:strCache>
                <c:ptCount val="1"/>
                <c:pt idx="0">
                  <c:v>Home Comfort</c:v>
                </c:pt>
              </c:strCache>
            </c:strRef>
          </c:tx>
          <c:spPr>
            <a:solidFill>
              <a:srgbClr val="0EF2F2"/>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Sheet1!$N$2:$N$16</c:f>
              <c:numCache>
                <c:formatCode>General</c:formatCode>
                <c:ptCount val="15"/>
                <c:pt idx="0">
                  <c:v>0</c:v>
                </c:pt>
                <c:pt idx="1">
                  <c:v>0</c:v>
                </c:pt>
                <c:pt idx="2">
                  <c:v>0</c:v>
                </c:pt>
                <c:pt idx="3">
                  <c:v>0</c:v>
                </c:pt>
                <c:pt idx="4">
                  <c:v>29214.65</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C-5ED7-4D52-BE72-28FDBC559730}"/>
            </c:ext>
          </c:extLst>
        </c:ser>
        <c:ser>
          <c:idx val="13"/>
          <c:order val="13"/>
          <c:tx>
            <c:strRef>
              <c:f>Sheet1!$O$1</c:f>
              <c:strCache>
                <c:ptCount val="1"/>
                <c:pt idx="0">
                  <c:v>Home Construction</c:v>
                </c:pt>
              </c:strCache>
            </c:strRef>
          </c:tx>
          <c:spPr>
            <a:solidFill>
              <a:srgbClr val="CCCC0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Sheet1!$O$2:$O$16</c:f>
              <c:numCache>
                <c:formatCode>General</c:formatCode>
                <c:ptCount val="15"/>
                <c:pt idx="0">
                  <c:v>12224.35</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D-5ED7-4D52-BE72-28FDBC559730}"/>
            </c:ext>
          </c:extLst>
        </c:ser>
        <c:ser>
          <c:idx val="14"/>
          <c:order val="14"/>
          <c:tx>
            <c:strRef>
              <c:f>Sheet1!$P$1</c:f>
              <c:strCache>
                <c:ptCount val="1"/>
                <c:pt idx="0">
                  <c:v>Housewares</c:v>
                </c:pt>
              </c:strCache>
            </c:strRef>
          </c:tx>
          <c:spPr>
            <a:solidFill>
              <a:srgbClr val="00B05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Sheet1!$P$2:$P$16</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34334.07</c:v>
                </c:pt>
                <c:pt idx="12">
                  <c:v>0</c:v>
                </c:pt>
                <c:pt idx="13">
                  <c:v>0</c:v>
                </c:pt>
                <c:pt idx="14">
                  <c:v>0</c:v>
                </c:pt>
              </c:numCache>
            </c:numRef>
          </c:val>
          <c:extLst>
            <c:ext xmlns:c16="http://schemas.microsoft.com/office/drawing/2014/chart" uri="{C3380CC4-5D6E-409C-BE32-E72D297353CC}">
              <c16:uniqueId val="{0000000E-5ED7-4D52-BE72-28FDBC559730}"/>
            </c:ext>
          </c:extLst>
        </c:ser>
        <c:ser>
          <c:idx val="15"/>
          <c:order val="15"/>
          <c:tx>
            <c:strRef>
              <c:f>Sheet1!$Q$1</c:f>
              <c:strCache>
                <c:ptCount val="1"/>
                <c:pt idx="0">
                  <c:v>Office Furniture</c:v>
                </c:pt>
              </c:strCache>
            </c:strRef>
          </c:tx>
          <c:spPr>
            <a:solidFill>
              <a:srgbClr val="0070C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Sheet1!$Q$2:$Q$16</c:f>
              <c:numCache>
                <c:formatCode>General</c:formatCode>
                <c:ptCount val="15"/>
                <c:pt idx="0">
                  <c:v>0</c:v>
                </c:pt>
                <c:pt idx="1">
                  <c:v>0</c:v>
                </c:pt>
                <c:pt idx="2">
                  <c:v>0</c:v>
                </c:pt>
                <c:pt idx="3">
                  <c:v>0</c:v>
                </c:pt>
                <c:pt idx="4">
                  <c:v>0</c:v>
                </c:pt>
                <c:pt idx="5">
                  <c:v>0</c:v>
                </c:pt>
                <c:pt idx="6">
                  <c:v>0</c:v>
                </c:pt>
                <c:pt idx="7">
                  <c:v>0</c:v>
                </c:pt>
                <c:pt idx="8">
                  <c:v>0</c:v>
                </c:pt>
                <c:pt idx="9">
                  <c:v>217866.18</c:v>
                </c:pt>
                <c:pt idx="10">
                  <c:v>0</c:v>
                </c:pt>
                <c:pt idx="11">
                  <c:v>0</c:v>
                </c:pt>
                <c:pt idx="12">
                  <c:v>0</c:v>
                </c:pt>
                <c:pt idx="13">
                  <c:v>0</c:v>
                </c:pt>
                <c:pt idx="14">
                  <c:v>0</c:v>
                </c:pt>
              </c:numCache>
            </c:numRef>
          </c:val>
          <c:extLst>
            <c:ext xmlns:c16="http://schemas.microsoft.com/office/drawing/2014/chart" uri="{C3380CC4-5D6E-409C-BE32-E72D297353CC}">
              <c16:uniqueId val="{0000000F-5ED7-4D52-BE72-28FDBC559730}"/>
            </c:ext>
          </c:extLst>
        </c:ser>
        <c:ser>
          <c:idx val="16"/>
          <c:order val="16"/>
          <c:tx>
            <c:strRef>
              <c:f>Sheet1!$R$1</c:f>
              <c:strCache>
                <c:ptCount val="1"/>
                <c:pt idx="0">
                  <c:v>Perfumery</c:v>
                </c:pt>
              </c:strCache>
            </c:strRef>
          </c:tx>
          <c:spPr>
            <a:solidFill>
              <a:srgbClr val="B57D7D"/>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Sheet1!$R$2:$R$16</c:f>
              <c:numCache>
                <c:formatCode>General</c:formatCode>
                <c:ptCount val="15"/>
                <c:pt idx="0">
                  <c:v>0</c:v>
                </c:pt>
                <c:pt idx="1">
                  <c:v>0</c:v>
                </c:pt>
                <c:pt idx="2">
                  <c:v>0</c:v>
                </c:pt>
                <c:pt idx="3">
                  <c:v>0</c:v>
                </c:pt>
                <c:pt idx="4">
                  <c:v>0</c:v>
                </c:pt>
                <c:pt idx="5">
                  <c:v>0</c:v>
                </c:pt>
                <c:pt idx="6">
                  <c:v>77239.600000000006</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10-5ED7-4D52-BE72-28FDBC559730}"/>
            </c:ext>
          </c:extLst>
        </c:ser>
        <c:ser>
          <c:idx val="17"/>
          <c:order val="17"/>
          <c:tx>
            <c:strRef>
              <c:f>Sheet1!$S$1</c:f>
              <c:strCache>
                <c:ptCount val="1"/>
                <c:pt idx="0">
                  <c:v>Signaling And Security</c:v>
                </c:pt>
              </c:strCache>
            </c:strRef>
          </c:tx>
          <c:spPr>
            <a:solidFill>
              <a:schemeClr val="accent6">
                <a:lumMod val="80000"/>
                <a:lumOff val="20000"/>
              </a:schemeClr>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Sheet1!$S$2:$S$16</c:f>
              <c:numCache>
                <c:formatCode>General</c:formatCode>
                <c:ptCount val="15"/>
                <c:pt idx="0">
                  <c:v>0</c:v>
                </c:pt>
                <c:pt idx="1">
                  <c:v>428.87</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11-5ED7-4D52-BE72-28FDBC559730}"/>
            </c:ext>
          </c:extLst>
        </c:ser>
        <c:ser>
          <c:idx val="18"/>
          <c:order val="18"/>
          <c:tx>
            <c:strRef>
              <c:f>Sheet1!$T$1</c:f>
              <c:strCache>
                <c:ptCount val="1"/>
                <c:pt idx="0">
                  <c:v>Sports Leisure</c:v>
                </c:pt>
              </c:strCache>
            </c:strRef>
          </c:tx>
          <c:spPr>
            <a:solidFill>
              <a:srgbClr val="00B0F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Sheet1!$T$2:$T$16</c:f>
              <c:numCache>
                <c:formatCode>General</c:formatCode>
                <c:ptCount val="15"/>
                <c:pt idx="0">
                  <c:v>0</c:v>
                </c:pt>
                <c:pt idx="1">
                  <c:v>0</c:v>
                </c:pt>
                <c:pt idx="2">
                  <c:v>14649.62</c:v>
                </c:pt>
                <c:pt idx="3">
                  <c:v>0</c:v>
                </c:pt>
                <c:pt idx="4">
                  <c:v>0</c:v>
                </c:pt>
                <c:pt idx="5">
                  <c:v>0</c:v>
                </c:pt>
                <c:pt idx="6">
                  <c:v>0</c:v>
                </c:pt>
                <c:pt idx="7">
                  <c:v>0</c:v>
                </c:pt>
                <c:pt idx="8">
                  <c:v>0</c:v>
                </c:pt>
                <c:pt idx="9">
                  <c:v>3054.5</c:v>
                </c:pt>
                <c:pt idx="10">
                  <c:v>1503.8</c:v>
                </c:pt>
                <c:pt idx="11">
                  <c:v>18395.22</c:v>
                </c:pt>
                <c:pt idx="12">
                  <c:v>0</c:v>
                </c:pt>
                <c:pt idx="13">
                  <c:v>0</c:v>
                </c:pt>
                <c:pt idx="14">
                  <c:v>883.27</c:v>
                </c:pt>
              </c:numCache>
            </c:numRef>
          </c:val>
          <c:extLst>
            <c:ext xmlns:c16="http://schemas.microsoft.com/office/drawing/2014/chart" uri="{C3380CC4-5D6E-409C-BE32-E72D297353CC}">
              <c16:uniqueId val="{00000012-5ED7-4D52-BE72-28FDBC559730}"/>
            </c:ext>
          </c:extLst>
        </c:ser>
        <c:ser>
          <c:idx val="19"/>
          <c:order val="19"/>
          <c:tx>
            <c:strRef>
              <c:f>Sheet1!$U$1</c:f>
              <c:strCache>
                <c:ptCount val="1"/>
                <c:pt idx="0">
                  <c:v>Telephony</c:v>
                </c:pt>
              </c:strCache>
            </c:strRef>
          </c:tx>
          <c:spPr>
            <a:solidFill>
              <a:schemeClr val="accent2">
                <a:lumMod val="80000"/>
              </a:schemeClr>
            </a:solidFill>
            <a:ln>
              <a:noFill/>
            </a:ln>
            <a:effectLst/>
          </c:spPr>
          <c:invertIfNegative val="0"/>
          <c:dPt>
            <c:idx val="5"/>
            <c:invertIfNegative val="0"/>
            <c:bubble3D val="0"/>
            <c:spPr>
              <a:solidFill>
                <a:srgbClr val="9CBECA"/>
              </a:solidFill>
              <a:ln>
                <a:noFill/>
              </a:ln>
              <a:effectLst/>
            </c:spPr>
            <c:extLst>
              <c:ext xmlns:c16="http://schemas.microsoft.com/office/drawing/2014/chart" uri="{C3380CC4-5D6E-409C-BE32-E72D297353CC}">
                <c16:uniqueId val="{00000014-5ED7-4D52-BE72-28FDBC559730}"/>
              </c:ext>
            </c:extLst>
          </c:dPt>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Sheet1!$U$2:$U$16</c:f>
              <c:numCache>
                <c:formatCode>General</c:formatCode>
                <c:ptCount val="15"/>
                <c:pt idx="0">
                  <c:v>0</c:v>
                </c:pt>
                <c:pt idx="1">
                  <c:v>0</c:v>
                </c:pt>
                <c:pt idx="2">
                  <c:v>0</c:v>
                </c:pt>
                <c:pt idx="3">
                  <c:v>0</c:v>
                </c:pt>
                <c:pt idx="4">
                  <c:v>0</c:v>
                </c:pt>
                <c:pt idx="5">
                  <c:v>60467.48</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15-5ED7-4D52-BE72-28FDBC559730}"/>
            </c:ext>
          </c:extLst>
        </c:ser>
        <c:ser>
          <c:idx val="20"/>
          <c:order val="20"/>
          <c:tx>
            <c:strRef>
              <c:f>Sheet1!$V$1</c:f>
              <c:strCache>
                <c:ptCount val="1"/>
                <c:pt idx="0">
                  <c:v>Toys</c:v>
                </c:pt>
              </c:strCache>
            </c:strRef>
          </c:tx>
          <c:spPr>
            <a:solidFill>
              <a:srgbClr val="FF66FF"/>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Sheet1!$V$2:$V$16</c:f>
              <c:numCache>
                <c:formatCode>General</c:formatCode>
                <c:ptCount val="15"/>
                <c:pt idx="0">
                  <c:v>0</c:v>
                </c:pt>
                <c:pt idx="1">
                  <c:v>0</c:v>
                </c:pt>
                <c:pt idx="2">
                  <c:v>86259.13</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16-5ED7-4D52-BE72-28FDBC559730}"/>
            </c:ext>
          </c:extLst>
        </c:ser>
        <c:ser>
          <c:idx val="21"/>
          <c:order val="21"/>
          <c:tx>
            <c:strRef>
              <c:f>Sheet1!$W$1</c:f>
              <c:strCache>
                <c:ptCount val="1"/>
                <c:pt idx="0">
                  <c:v>Watches Gifts</c:v>
                </c:pt>
              </c:strCache>
            </c:strRef>
          </c:tx>
          <c:spPr>
            <a:solidFill>
              <a:srgbClr val="C00000"/>
            </a:solidFill>
            <a:ln>
              <a:noFill/>
            </a:ln>
            <a:effectLst/>
          </c:spPr>
          <c:invertIfNegative val="0"/>
          <c:cat>
            <c:strRef>
              <c:f>Sheet1!$A$2:$A$16</c:f>
              <c:strCache>
                <c:ptCount val="15"/>
                <c:pt idx="0">
                  <c:v>1025f0e2d44d7041d6cf58b6550e0bfa</c:v>
                </c:pt>
                <c:pt idx="1">
                  <c:v>1f50f920176fa81dab994f9023523100</c:v>
                </c:pt>
                <c:pt idx="2">
                  <c:v>46dc3b2cc0980fb8ec44634e21d2718e</c:v>
                </c:pt>
                <c:pt idx="3">
                  <c:v>4869f7a5dfa277a7dca6462dcf3b52b2</c:v>
                </c:pt>
                <c:pt idx="4">
                  <c:v>4a3ca9315b744ce9f8e9374361493884</c:v>
                </c:pt>
                <c:pt idx="5">
                  <c:v>53243585a1d6dc2643021fd1853d8905</c:v>
                </c:pt>
                <c:pt idx="6">
                  <c:v>620c87c171fb2a6dd6e8bb4dec959fc6</c:v>
                </c:pt>
                <c:pt idx="7">
                  <c:v>6560211a19b47992c3666cc44a7e94c0</c:v>
                </c:pt>
                <c:pt idx="8">
                  <c:v>7a67c85e85bb2ce8582c35f2203ad736</c:v>
                </c:pt>
                <c:pt idx="9">
                  <c:v>7c67e1448b00f6e969d365cea6b010ab</c:v>
                </c:pt>
                <c:pt idx="10">
                  <c:v>7e93a43ef30c4f03f38b393420bc753a</c:v>
                </c:pt>
                <c:pt idx="11">
                  <c:v>955fee9216a65b617aa5c0531780ce60</c:v>
                </c:pt>
                <c:pt idx="12">
                  <c:v>a1043bafd471dff536d0c462352beb48</c:v>
                </c:pt>
                <c:pt idx="13">
                  <c:v>da8622b14eb17ae2831f4ac5b9dab84a</c:v>
                </c:pt>
                <c:pt idx="14">
                  <c:v>fa1c13f2614d7b5c4749cbc52fecda94</c:v>
                </c:pt>
              </c:strCache>
            </c:strRef>
          </c:cat>
          <c:val>
            <c:numRef>
              <c:f>Sheet1!$W$2:$W$16</c:f>
              <c:numCache>
                <c:formatCode>General</c:formatCode>
                <c:ptCount val="15"/>
                <c:pt idx="0">
                  <c:v>0</c:v>
                </c:pt>
                <c:pt idx="1">
                  <c:v>0</c:v>
                </c:pt>
                <c:pt idx="2">
                  <c:v>0</c:v>
                </c:pt>
                <c:pt idx="3">
                  <c:v>216144.61</c:v>
                </c:pt>
                <c:pt idx="4">
                  <c:v>0</c:v>
                </c:pt>
                <c:pt idx="5">
                  <c:v>0</c:v>
                </c:pt>
                <c:pt idx="6">
                  <c:v>0</c:v>
                </c:pt>
                <c:pt idx="7">
                  <c:v>120607.72</c:v>
                </c:pt>
                <c:pt idx="8">
                  <c:v>0</c:v>
                </c:pt>
                <c:pt idx="9">
                  <c:v>0</c:v>
                </c:pt>
                <c:pt idx="10">
                  <c:v>165671.35999999999</c:v>
                </c:pt>
                <c:pt idx="11">
                  <c:v>0</c:v>
                </c:pt>
                <c:pt idx="12">
                  <c:v>0</c:v>
                </c:pt>
                <c:pt idx="13">
                  <c:v>0</c:v>
                </c:pt>
                <c:pt idx="14">
                  <c:v>198802.24</c:v>
                </c:pt>
              </c:numCache>
            </c:numRef>
          </c:val>
          <c:extLst>
            <c:ext xmlns:c16="http://schemas.microsoft.com/office/drawing/2014/chart" uri="{C3380CC4-5D6E-409C-BE32-E72D297353CC}">
              <c16:uniqueId val="{00000017-5ED7-4D52-BE72-28FDBC559730}"/>
            </c:ext>
          </c:extLst>
        </c:ser>
        <c:dLbls>
          <c:showLegendKey val="0"/>
          <c:showVal val="0"/>
          <c:showCatName val="0"/>
          <c:showSerName val="0"/>
          <c:showPercent val="0"/>
          <c:showBubbleSize val="0"/>
        </c:dLbls>
        <c:gapWidth val="150"/>
        <c:overlap val="100"/>
        <c:axId val="1057343536"/>
        <c:axId val="1057332496"/>
      </c:barChart>
      <c:catAx>
        <c:axId val="10573435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057332496"/>
        <c:crosses val="autoZero"/>
        <c:auto val="1"/>
        <c:lblAlgn val="ctr"/>
        <c:lblOffset val="100"/>
        <c:noMultiLvlLbl val="0"/>
      </c:catAx>
      <c:valAx>
        <c:axId val="10573324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057343536"/>
        <c:crosses val="autoZero"/>
        <c:crossBetween val="between"/>
      </c:valAx>
      <c:spPr>
        <a:noFill/>
        <a:ln>
          <a:noFill/>
        </a:ln>
        <a:effectLst/>
      </c:spPr>
    </c:plotArea>
    <c:legend>
      <c:legendPos val="r"/>
      <c:layout>
        <c:manualLayout>
          <c:xMode val="edge"/>
          <c:yMode val="edge"/>
          <c:x val="0.81001390686403096"/>
          <c:y val="0.12928900554097406"/>
          <c:w val="0.18756307530220695"/>
          <c:h val="0.81216253523865067"/>
        </c:manualLayout>
      </c:layou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0744258530183725"/>
          <c:y val="0"/>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500114829396326"/>
          <c:y val="4.4550597841936421E-2"/>
          <c:w val="0.83046459505783776"/>
          <c:h val="0.9181611742976572"/>
        </c:manualLayout>
      </c:layout>
      <c:barChart>
        <c:barDir val="bar"/>
        <c:grouping val="stacked"/>
        <c:varyColors val="0"/>
        <c:ser>
          <c:idx val="0"/>
          <c:order val="0"/>
          <c:tx>
            <c:strRef>
              <c:f>Sheet1!$B$1</c:f>
              <c:strCache>
                <c:ptCount val="1"/>
                <c:pt idx="0">
                  <c:v>purchase_to_approved</c:v>
                </c:pt>
              </c:strCache>
            </c:strRef>
          </c:tx>
          <c:spPr>
            <a:solidFill>
              <a:schemeClr val="accent1"/>
            </a:solidFill>
            <a:ln>
              <a:noFill/>
            </a:ln>
            <a:effectLst/>
          </c:spPr>
          <c:invertIfNegative val="0"/>
          <c:cat>
            <c:strRef>
              <c:f>Sheet1!$A$2:$A$73</c:f>
              <c:strCache>
                <c:ptCount val="72"/>
                <c:pt idx="0">
                  <c:v>Arts And Craftmanship</c:v>
                </c:pt>
                <c:pt idx="1">
                  <c:v>Books Imported</c:v>
                </c:pt>
                <c:pt idx="2">
                  <c:v>Cuisine (Food)</c:v>
                </c:pt>
                <c:pt idx="3">
                  <c:v>Kitchen Laptops and Food Preparers</c:v>
                </c:pt>
                <c:pt idx="4">
                  <c:v>Fashion Childrens Clothes</c:v>
                </c:pt>
                <c:pt idx="5">
                  <c:v>Party Supplies</c:v>
                </c:pt>
                <c:pt idx="6">
                  <c:v>Construction Tools Lights</c:v>
                </c:pt>
                <c:pt idx="7">
                  <c:v>Food</c:v>
                </c:pt>
                <c:pt idx="8">
                  <c:v>Small Appliances Home Oven And Coffee</c:v>
                </c:pt>
                <c:pt idx="9">
                  <c:v>Fashion Sport</c:v>
                </c:pt>
                <c:pt idx="10">
                  <c:v>Drinks</c:v>
                </c:pt>
                <c:pt idx="11">
                  <c:v>Pc Gamer</c:v>
                </c:pt>
                <c:pt idx="12">
                  <c:v>Cine Photo</c:v>
                </c:pt>
                <c:pt idx="13">
                  <c:v>Diapers And Hygiene</c:v>
                </c:pt>
                <c:pt idx="14">
                  <c:v>Signaling And Security</c:v>
                </c:pt>
                <c:pt idx="15">
                  <c:v>Small Appliances</c:v>
                </c:pt>
                <c:pt idx="16">
                  <c:v>Housewares</c:v>
                </c:pt>
                <c:pt idx="17">
                  <c:v>Construction Tools Construction</c:v>
                </c:pt>
                <c:pt idx="18">
                  <c:v>Industry Commerce And Business</c:v>
                </c:pt>
                <c:pt idx="19">
                  <c:v>Food Drink</c:v>
                </c:pt>
                <c:pt idx="20">
                  <c:v>Luggage Accessories</c:v>
                </c:pt>
                <c:pt idx="21">
                  <c:v>Fashion Bags Accessories</c:v>
                </c:pt>
                <c:pt idx="22">
                  <c:v>Pet Shop</c:v>
                </c:pt>
                <c:pt idx="23">
                  <c:v>Music</c:v>
                </c:pt>
                <c:pt idx="24">
                  <c:v>Construction Tools Safety</c:v>
                </c:pt>
                <c:pt idx="25">
                  <c:v>Air Conditioning</c:v>
                </c:pt>
                <c:pt idx="26">
                  <c:v>Art</c:v>
                </c:pt>
                <c:pt idx="27">
                  <c:v>Agro Industry And Commerce</c:v>
                </c:pt>
                <c:pt idx="28">
                  <c:v>Books Technical</c:v>
                </c:pt>
                <c:pt idx="29">
                  <c:v>Toys</c:v>
                </c:pt>
                <c:pt idx="30">
                  <c:v>Books General Interest</c:v>
                </c:pt>
                <c:pt idx="31">
                  <c:v>Flowers</c:v>
                </c:pt>
                <c:pt idx="32">
                  <c:v>Home Appliances</c:v>
                </c:pt>
                <c:pt idx="33">
                  <c:v>Kitchen Dining Laundry Garden Furniture</c:v>
                </c:pt>
                <c:pt idx="34">
                  <c:v>Cds Dvds Musicals</c:v>
                </c:pt>
                <c:pt idx="35">
                  <c:v>Costruction Tools Garden</c:v>
                </c:pt>
                <c:pt idx="36">
                  <c:v>Fashio Female Clothing</c:v>
                </c:pt>
                <c:pt idx="37">
                  <c:v>Perfumery</c:v>
                </c:pt>
                <c:pt idx="38">
                  <c:v>Health Beauty</c:v>
                </c:pt>
                <c:pt idx="39">
                  <c:v>Market Place</c:v>
                </c:pt>
                <c:pt idx="40">
                  <c:v>Auto</c:v>
                </c:pt>
                <c:pt idx="41">
                  <c:v>Sports Leisure</c:v>
                </c:pt>
                <c:pt idx="42">
                  <c:v>Fashion Male Clothing</c:v>
                </c:pt>
                <c:pt idx="43">
                  <c:v>Baby</c:v>
                </c:pt>
                <c:pt idx="44">
                  <c:v>Fixed Telephony</c:v>
                </c:pt>
                <c:pt idx="45">
                  <c:v>Cool Stuff</c:v>
                </c:pt>
                <c:pt idx="46">
                  <c:v>Unknown</c:v>
                </c:pt>
                <c:pt idx="47">
                  <c:v>Costruction Tools Tools</c:v>
                </c:pt>
                <c:pt idx="48">
                  <c:v>Watches Gifts</c:v>
                </c:pt>
                <c:pt idx="49">
                  <c:v>Furniture Decor</c:v>
                </c:pt>
                <c:pt idx="50">
                  <c:v>Computers Accessories</c:v>
                </c:pt>
                <c:pt idx="51">
                  <c:v>Bed Bath Table</c:v>
                </c:pt>
                <c:pt idx="52">
                  <c:v>Stationery</c:v>
                </c:pt>
                <c:pt idx="53">
                  <c:v>Home Construction</c:v>
                </c:pt>
                <c:pt idx="54">
                  <c:v>Musical Instruments</c:v>
                </c:pt>
                <c:pt idx="55">
                  <c:v>Electronics</c:v>
                </c:pt>
                <c:pt idx="56">
                  <c:v>Consoles Games</c:v>
                </c:pt>
                <c:pt idx="57">
                  <c:v>Telephony</c:v>
                </c:pt>
                <c:pt idx="58">
                  <c:v>Fashion Underwear Beach</c:v>
                </c:pt>
                <c:pt idx="59">
                  <c:v>Dvds Blu Ray</c:v>
                </c:pt>
                <c:pt idx="60">
                  <c:v>Furniture Living Room</c:v>
                </c:pt>
                <c:pt idx="61">
                  <c:v>Tablets Printing Image</c:v>
                </c:pt>
                <c:pt idx="62">
                  <c:v>Furniture Bedroom</c:v>
                </c:pt>
                <c:pt idx="63">
                  <c:v>Audio</c:v>
                </c:pt>
                <c:pt idx="64">
                  <c:v>Garden Tools</c:v>
                </c:pt>
                <c:pt idx="65">
                  <c:v>Computers</c:v>
                </c:pt>
                <c:pt idx="66">
                  <c:v>Home Comfort</c:v>
                </c:pt>
                <c:pt idx="67">
                  <c:v>Furniture Mattress And Upholstery</c:v>
                </c:pt>
                <c:pt idx="68">
                  <c:v>Fashion Shoes</c:v>
                </c:pt>
                <c:pt idx="69">
                  <c:v>Christmas Supplies</c:v>
                </c:pt>
                <c:pt idx="70">
                  <c:v>Security And Services</c:v>
                </c:pt>
                <c:pt idx="71">
                  <c:v>Office Furniture</c:v>
                </c:pt>
              </c:strCache>
            </c:strRef>
          </c:cat>
          <c:val>
            <c:numRef>
              <c:f>Sheet1!$B$2:$B$73</c:f>
              <c:numCache>
                <c:formatCode>General</c:formatCode>
                <c:ptCount val="72"/>
                <c:pt idx="0">
                  <c:v>64861</c:v>
                </c:pt>
                <c:pt idx="1">
                  <c:v>41092</c:v>
                </c:pt>
                <c:pt idx="2">
                  <c:v>16094</c:v>
                </c:pt>
                <c:pt idx="3">
                  <c:v>47824</c:v>
                </c:pt>
                <c:pt idx="4">
                  <c:v>39950</c:v>
                </c:pt>
                <c:pt idx="5">
                  <c:v>44949</c:v>
                </c:pt>
                <c:pt idx="6">
                  <c:v>45838</c:v>
                </c:pt>
                <c:pt idx="7">
                  <c:v>29583</c:v>
                </c:pt>
                <c:pt idx="8">
                  <c:v>39699</c:v>
                </c:pt>
                <c:pt idx="9">
                  <c:v>39168</c:v>
                </c:pt>
                <c:pt idx="10">
                  <c:v>26555</c:v>
                </c:pt>
                <c:pt idx="11">
                  <c:v>47720</c:v>
                </c:pt>
                <c:pt idx="12">
                  <c:v>57952</c:v>
                </c:pt>
                <c:pt idx="13">
                  <c:v>42353</c:v>
                </c:pt>
                <c:pt idx="14">
                  <c:v>56292</c:v>
                </c:pt>
                <c:pt idx="15">
                  <c:v>32138</c:v>
                </c:pt>
                <c:pt idx="16">
                  <c:v>34509</c:v>
                </c:pt>
                <c:pt idx="17">
                  <c:v>39285</c:v>
                </c:pt>
                <c:pt idx="18">
                  <c:v>39323</c:v>
                </c:pt>
                <c:pt idx="19">
                  <c:v>33557</c:v>
                </c:pt>
                <c:pt idx="20">
                  <c:v>30316</c:v>
                </c:pt>
                <c:pt idx="21">
                  <c:v>37206</c:v>
                </c:pt>
                <c:pt idx="22">
                  <c:v>31705</c:v>
                </c:pt>
                <c:pt idx="23">
                  <c:v>40926</c:v>
                </c:pt>
                <c:pt idx="24">
                  <c:v>39085</c:v>
                </c:pt>
                <c:pt idx="25">
                  <c:v>40725</c:v>
                </c:pt>
                <c:pt idx="26">
                  <c:v>48706</c:v>
                </c:pt>
                <c:pt idx="27">
                  <c:v>56196</c:v>
                </c:pt>
                <c:pt idx="28">
                  <c:v>44568</c:v>
                </c:pt>
                <c:pt idx="29">
                  <c:v>31644</c:v>
                </c:pt>
                <c:pt idx="30">
                  <c:v>42537</c:v>
                </c:pt>
                <c:pt idx="31">
                  <c:v>33381</c:v>
                </c:pt>
                <c:pt idx="32">
                  <c:v>35978</c:v>
                </c:pt>
                <c:pt idx="33">
                  <c:v>39390</c:v>
                </c:pt>
                <c:pt idx="34">
                  <c:v>29733</c:v>
                </c:pt>
                <c:pt idx="35">
                  <c:v>38172</c:v>
                </c:pt>
                <c:pt idx="36">
                  <c:v>28198</c:v>
                </c:pt>
                <c:pt idx="37">
                  <c:v>34343</c:v>
                </c:pt>
                <c:pt idx="38">
                  <c:v>38068</c:v>
                </c:pt>
                <c:pt idx="39">
                  <c:v>39640</c:v>
                </c:pt>
                <c:pt idx="40">
                  <c:v>36487</c:v>
                </c:pt>
                <c:pt idx="41">
                  <c:v>34331</c:v>
                </c:pt>
                <c:pt idx="42">
                  <c:v>25642</c:v>
                </c:pt>
                <c:pt idx="43">
                  <c:v>35929</c:v>
                </c:pt>
                <c:pt idx="44">
                  <c:v>39714</c:v>
                </c:pt>
                <c:pt idx="45">
                  <c:v>37481</c:v>
                </c:pt>
                <c:pt idx="46">
                  <c:v>35313</c:v>
                </c:pt>
                <c:pt idx="47">
                  <c:v>27896</c:v>
                </c:pt>
                <c:pt idx="48">
                  <c:v>35922</c:v>
                </c:pt>
                <c:pt idx="49">
                  <c:v>40638</c:v>
                </c:pt>
                <c:pt idx="50">
                  <c:v>40526</c:v>
                </c:pt>
                <c:pt idx="51">
                  <c:v>34018</c:v>
                </c:pt>
                <c:pt idx="52">
                  <c:v>32236</c:v>
                </c:pt>
                <c:pt idx="53">
                  <c:v>34191</c:v>
                </c:pt>
                <c:pt idx="54">
                  <c:v>46255</c:v>
                </c:pt>
                <c:pt idx="55">
                  <c:v>37265</c:v>
                </c:pt>
                <c:pt idx="56">
                  <c:v>39230</c:v>
                </c:pt>
                <c:pt idx="57">
                  <c:v>44047</c:v>
                </c:pt>
                <c:pt idx="58">
                  <c:v>31596</c:v>
                </c:pt>
                <c:pt idx="59">
                  <c:v>34612</c:v>
                </c:pt>
                <c:pt idx="60">
                  <c:v>37643</c:v>
                </c:pt>
                <c:pt idx="61">
                  <c:v>34513</c:v>
                </c:pt>
                <c:pt idx="62">
                  <c:v>40649</c:v>
                </c:pt>
                <c:pt idx="63">
                  <c:v>37060</c:v>
                </c:pt>
                <c:pt idx="64">
                  <c:v>42118</c:v>
                </c:pt>
                <c:pt idx="65">
                  <c:v>45086</c:v>
                </c:pt>
                <c:pt idx="66">
                  <c:v>40062</c:v>
                </c:pt>
                <c:pt idx="67">
                  <c:v>26058</c:v>
                </c:pt>
                <c:pt idx="68">
                  <c:v>27974</c:v>
                </c:pt>
                <c:pt idx="69">
                  <c:v>36674</c:v>
                </c:pt>
                <c:pt idx="70">
                  <c:v>63823</c:v>
                </c:pt>
                <c:pt idx="71">
                  <c:v>47737</c:v>
                </c:pt>
              </c:numCache>
            </c:numRef>
          </c:val>
          <c:extLst>
            <c:ext xmlns:c16="http://schemas.microsoft.com/office/drawing/2014/chart" uri="{C3380CC4-5D6E-409C-BE32-E72D297353CC}">
              <c16:uniqueId val="{00000000-2F86-4A7A-8E26-54734C3A0F2C}"/>
            </c:ext>
          </c:extLst>
        </c:ser>
        <c:ser>
          <c:idx val="1"/>
          <c:order val="1"/>
          <c:tx>
            <c:strRef>
              <c:f>Sheet1!$C$1</c:f>
              <c:strCache>
                <c:ptCount val="1"/>
                <c:pt idx="0">
                  <c:v>approved_to_carrier</c:v>
                </c:pt>
              </c:strCache>
            </c:strRef>
          </c:tx>
          <c:spPr>
            <a:solidFill>
              <a:schemeClr val="accent2"/>
            </a:solidFill>
            <a:ln>
              <a:noFill/>
            </a:ln>
            <a:effectLst/>
          </c:spPr>
          <c:invertIfNegative val="0"/>
          <c:cat>
            <c:strRef>
              <c:f>Sheet1!$A$2:$A$73</c:f>
              <c:strCache>
                <c:ptCount val="72"/>
                <c:pt idx="0">
                  <c:v>Arts And Craftmanship</c:v>
                </c:pt>
                <c:pt idx="1">
                  <c:v>Books Imported</c:v>
                </c:pt>
                <c:pt idx="2">
                  <c:v>Cuisine (Food)</c:v>
                </c:pt>
                <c:pt idx="3">
                  <c:v>Kitchen Laptops and Food Preparers</c:v>
                </c:pt>
                <c:pt idx="4">
                  <c:v>Fashion Childrens Clothes</c:v>
                </c:pt>
                <c:pt idx="5">
                  <c:v>Party Supplies</c:v>
                </c:pt>
                <c:pt idx="6">
                  <c:v>Construction Tools Lights</c:v>
                </c:pt>
                <c:pt idx="7">
                  <c:v>Food</c:v>
                </c:pt>
                <c:pt idx="8">
                  <c:v>Small Appliances Home Oven And Coffee</c:v>
                </c:pt>
                <c:pt idx="9">
                  <c:v>Fashion Sport</c:v>
                </c:pt>
                <c:pt idx="10">
                  <c:v>Drinks</c:v>
                </c:pt>
                <c:pt idx="11">
                  <c:v>Pc Gamer</c:v>
                </c:pt>
                <c:pt idx="12">
                  <c:v>Cine Photo</c:v>
                </c:pt>
                <c:pt idx="13">
                  <c:v>Diapers And Hygiene</c:v>
                </c:pt>
                <c:pt idx="14">
                  <c:v>Signaling And Security</c:v>
                </c:pt>
                <c:pt idx="15">
                  <c:v>Small Appliances</c:v>
                </c:pt>
                <c:pt idx="16">
                  <c:v>Housewares</c:v>
                </c:pt>
                <c:pt idx="17">
                  <c:v>Construction Tools Construction</c:v>
                </c:pt>
                <c:pt idx="18">
                  <c:v>Industry Commerce And Business</c:v>
                </c:pt>
                <c:pt idx="19">
                  <c:v>Food Drink</c:v>
                </c:pt>
                <c:pt idx="20">
                  <c:v>Luggage Accessories</c:v>
                </c:pt>
                <c:pt idx="21">
                  <c:v>Fashion Bags Accessories</c:v>
                </c:pt>
                <c:pt idx="22">
                  <c:v>Pet Shop</c:v>
                </c:pt>
                <c:pt idx="23">
                  <c:v>Music</c:v>
                </c:pt>
                <c:pt idx="24">
                  <c:v>Construction Tools Safety</c:v>
                </c:pt>
                <c:pt idx="25">
                  <c:v>Air Conditioning</c:v>
                </c:pt>
                <c:pt idx="26">
                  <c:v>Art</c:v>
                </c:pt>
                <c:pt idx="27">
                  <c:v>Agro Industry And Commerce</c:v>
                </c:pt>
                <c:pt idx="28">
                  <c:v>Books Technical</c:v>
                </c:pt>
                <c:pt idx="29">
                  <c:v>Toys</c:v>
                </c:pt>
                <c:pt idx="30">
                  <c:v>Books General Interest</c:v>
                </c:pt>
                <c:pt idx="31">
                  <c:v>Flowers</c:v>
                </c:pt>
                <c:pt idx="32">
                  <c:v>Home Appliances</c:v>
                </c:pt>
                <c:pt idx="33">
                  <c:v>Kitchen Dining Laundry Garden Furniture</c:v>
                </c:pt>
                <c:pt idx="34">
                  <c:v>Cds Dvds Musicals</c:v>
                </c:pt>
                <c:pt idx="35">
                  <c:v>Costruction Tools Garden</c:v>
                </c:pt>
                <c:pt idx="36">
                  <c:v>Fashio Female Clothing</c:v>
                </c:pt>
                <c:pt idx="37">
                  <c:v>Perfumery</c:v>
                </c:pt>
                <c:pt idx="38">
                  <c:v>Health Beauty</c:v>
                </c:pt>
                <c:pt idx="39">
                  <c:v>Market Place</c:v>
                </c:pt>
                <c:pt idx="40">
                  <c:v>Auto</c:v>
                </c:pt>
                <c:pt idx="41">
                  <c:v>Sports Leisure</c:v>
                </c:pt>
                <c:pt idx="42">
                  <c:v>Fashion Male Clothing</c:v>
                </c:pt>
                <c:pt idx="43">
                  <c:v>Baby</c:v>
                </c:pt>
                <c:pt idx="44">
                  <c:v>Fixed Telephony</c:v>
                </c:pt>
                <c:pt idx="45">
                  <c:v>Cool Stuff</c:v>
                </c:pt>
                <c:pt idx="46">
                  <c:v>Unknown</c:v>
                </c:pt>
                <c:pt idx="47">
                  <c:v>Costruction Tools Tools</c:v>
                </c:pt>
                <c:pt idx="48">
                  <c:v>Watches Gifts</c:v>
                </c:pt>
                <c:pt idx="49">
                  <c:v>Furniture Decor</c:v>
                </c:pt>
                <c:pt idx="50">
                  <c:v>Computers Accessories</c:v>
                </c:pt>
                <c:pt idx="51">
                  <c:v>Bed Bath Table</c:v>
                </c:pt>
                <c:pt idx="52">
                  <c:v>Stationery</c:v>
                </c:pt>
                <c:pt idx="53">
                  <c:v>Home Construction</c:v>
                </c:pt>
                <c:pt idx="54">
                  <c:v>Musical Instruments</c:v>
                </c:pt>
                <c:pt idx="55">
                  <c:v>Electronics</c:v>
                </c:pt>
                <c:pt idx="56">
                  <c:v>Consoles Games</c:v>
                </c:pt>
                <c:pt idx="57">
                  <c:v>Telephony</c:v>
                </c:pt>
                <c:pt idx="58">
                  <c:v>Fashion Underwear Beach</c:v>
                </c:pt>
                <c:pt idx="59">
                  <c:v>Dvds Blu Ray</c:v>
                </c:pt>
                <c:pt idx="60">
                  <c:v>Furniture Living Room</c:v>
                </c:pt>
                <c:pt idx="61">
                  <c:v>Tablets Printing Image</c:v>
                </c:pt>
                <c:pt idx="62">
                  <c:v>Furniture Bedroom</c:v>
                </c:pt>
                <c:pt idx="63">
                  <c:v>Audio</c:v>
                </c:pt>
                <c:pt idx="64">
                  <c:v>Garden Tools</c:v>
                </c:pt>
                <c:pt idx="65">
                  <c:v>Computers</c:v>
                </c:pt>
                <c:pt idx="66">
                  <c:v>Home Comfort</c:v>
                </c:pt>
                <c:pt idx="67">
                  <c:v>Furniture Mattress And Upholstery</c:v>
                </c:pt>
                <c:pt idx="68">
                  <c:v>Fashion Shoes</c:v>
                </c:pt>
                <c:pt idx="69">
                  <c:v>Christmas Supplies</c:v>
                </c:pt>
                <c:pt idx="70">
                  <c:v>Security And Services</c:v>
                </c:pt>
                <c:pt idx="71">
                  <c:v>Office Furniture</c:v>
                </c:pt>
              </c:strCache>
            </c:strRef>
          </c:cat>
          <c:val>
            <c:numRef>
              <c:f>Sheet1!$C$2:$C$73</c:f>
              <c:numCache>
                <c:formatCode>General</c:formatCode>
                <c:ptCount val="72"/>
                <c:pt idx="0">
                  <c:v>65126</c:v>
                </c:pt>
                <c:pt idx="1">
                  <c:v>77543</c:v>
                </c:pt>
                <c:pt idx="2">
                  <c:v>98312</c:v>
                </c:pt>
                <c:pt idx="3">
                  <c:v>71567</c:v>
                </c:pt>
                <c:pt idx="4">
                  <c:v>81174</c:v>
                </c:pt>
                <c:pt idx="5">
                  <c:v>110669</c:v>
                </c:pt>
                <c:pt idx="6">
                  <c:v>173746</c:v>
                </c:pt>
                <c:pt idx="7">
                  <c:v>83608</c:v>
                </c:pt>
                <c:pt idx="8">
                  <c:v>135420</c:v>
                </c:pt>
                <c:pt idx="9">
                  <c:v>89345</c:v>
                </c:pt>
                <c:pt idx="10">
                  <c:v>177844</c:v>
                </c:pt>
                <c:pt idx="11">
                  <c:v>128871</c:v>
                </c:pt>
                <c:pt idx="12">
                  <c:v>65666</c:v>
                </c:pt>
                <c:pt idx="13">
                  <c:v>254791</c:v>
                </c:pt>
                <c:pt idx="14">
                  <c:v>124976</c:v>
                </c:pt>
                <c:pt idx="15">
                  <c:v>121696</c:v>
                </c:pt>
                <c:pt idx="16">
                  <c:v>146654</c:v>
                </c:pt>
                <c:pt idx="17">
                  <c:v>101455</c:v>
                </c:pt>
                <c:pt idx="18">
                  <c:v>136826</c:v>
                </c:pt>
                <c:pt idx="19">
                  <c:v>178132</c:v>
                </c:pt>
                <c:pt idx="20">
                  <c:v>91986</c:v>
                </c:pt>
                <c:pt idx="21">
                  <c:v>110959</c:v>
                </c:pt>
                <c:pt idx="22">
                  <c:v>158488</c:v>
                </c:pt>
                <c:pt idx="23">
                  <c:v>152434</c:v>
                </c:pt>
                <c:pt idx="24">
                  <c:v>136017</c:v>
                </c:pt>
                <c:pt idx="25">
                  <c:v>166156</c:v>
                </c:pt>
                <c:pt idx="26">
                  <c:v>233136</c:v>
                </c:pt>
                <c:pt idx="27">
                  <c:v>133444</c:v>
                </c:pt>
                <c:pt idx="28">
                  <c:v>156777</c:v>
                </c:pt>
                <c:pt idx="29">
                  <c:v>128596</c:v>
                </c:pt>
                <c:pt idx="30">
                  <c:v>158682</c:v>
                </c:pt>
                <c:pt idx="31">
                  <c:v>187022</c:v>
                </c:pt>
                <c:pt idx="32">
                  <c:v>163438</c:v>
                </c:pt>
                <c:pt idx="33">
                  <c:v>180756</c:v>
                </c:pt>
                <c:pt idx="34">
                  <c:v>205862</c:v>
                </c:pt>
                <c:pt idx="35">
                  <c:v>161368</c:v>
                </c:pt>
                <c:pt idx="36">
                  <c:v>251076</c:v>
                </c:pt>
                <c:pt idx="37">
                  <c:v>145117</c:v>
                </c:pt>
                <c:pt idx="38">
                  <c:v>146287</c:v>
                </c:pt>
                <c:pt idx="39">
                  <c:v>194592</c:v>
                </c:pt>
                <c:pt idx="40">
                  <c:v>130476</c:v>
                </c:pt>
                <c:pt idx="41">
                  <c:v>128562</c:v>
                </c:pt>
                <c:pt idx="42">
                  <c:v>242326</c:v>
                </c:pt>
                <c:pt idx="43">
                  <c:v>146851</c:v>
                </c:pt>
                <c:pt idx="44">
                  <c:v>201484</c:v>
                </c:pt>
                <c:pt idx="45">
                  <c:v>137727</c:v>
                </c:pt>
                <c:pt idx="46">
                  <c:v>181017</c:v>
                </c:pt>
                <c:pt idx="47">
                  <c:v>159697</c:v>
                </c:pt>
                <c:pt idx="48">
                  <c:v>138896</c:v>
                </c:pt>
                <c:pt idx="49">
                  <c:v>187362</c:v>
                </c:pt>
                <c:pt idx="50">
                  <c:v>166779</c:v>
                </c:pt>
                <c:pt idx="51">
                  <c:v>161260</c:v>
                </c:pt>
                <c:pt idx="52">
                  <c:v>174866</c:v>
                </c:pt>
                <c:pt idx="53">
                  <c:v>233805</c:v>
                </c:pt>
                <c:pt idx="54">
                  <c:v>165951</c:v>
                </c:pt>
                <c:pt idx="55">
                  <c:v>137910</c:v>
                </c:pt>
                <c:pt idx="56">
                  <c:v>177544</c:v>
                </c:pt>
                <c:pt idx="57">
                  <c:v>197546</c:v>
                </c:pt>
                <c:pt idx="58">
                  <c:v>195620</c:v>
                </c:pt>
                <c:pt idx="59">
                  <c:v>167170</c:v>
                </c:pt>
                <c:pt idx="60">
                  <c:v>185365</c:v>
                </c:pt>
                <c:pt idx="61">
                  <c:v>246402</c:v>
                </c:pt>
                <c:pt idx="62">
                  <c:v>269278</c:v>
                </c:pt>
                <c:pt idx="63">
                  <c:v>177375</c:v>
                </c:pt>
                <c:pt idx="64">
                  <c:v>176803</c:v>
                </c:pt>
                <c:pt idx="65">
                  <c:v>185325</c:v>
                </c:pt>
                <c:pt idx="66">
                  <c:v>156049</c:v>
                </c:pt>
                <c:pt idx="67">
                  <c:v>161176</c:v>
                </c:pt>
                <c:pt idx="68">
                  <c:v>367036</c:v>
                </c:pt>
                <c:pt idx="69">
                  <c:v>183590</c:v>
                </c:pt>
                <c:pt idx="70">
                  <c:v>79028</c:v>
                </c:pt>
                <c:pt idx="71">
                  <c:v>837256</c:v>
                </c:pt>
              </c:numCache>
            </c:numRef>
          </c:val>
          <c:extLst>
            <c:ext xmlns:c16="http://schemas.microsoft.com/office/drawing/2014/chart" uri="{C3380CC4-5D6E-409C-BE32-E72D297353CC}">
              <c16:uniqueId val="{00000001-2F86-4A7A-8E26-54734C3A0F2C}"/>
            </c:ext>
          </c:extLst>
        </c:ser>
        <c:ser>
          <c:idx val="2"/>
          <c:order val="2"/>
          <c:tx>
            <c:strRef>
              <c:f>Sheet1!$D$1</c:f>
              <c:strCache>
                <c:ptCount val="1"/>
                <c:pt idx="0">
                  <c:v>carrier_to_customer</c:v>
                </c:pt>
              </c:strCache>
            </c:strRef>
          </c:tx>
          <c:spPr>
            <a:solidFill>
              <a:schemeClr val="accent3"/>
            </a:solidFill>
            <a:ln>
              <a:noFill/>
            </a:ln>
            <a:effectLst/>
          </c:spPr>
          <c:invertIfNegative val="0"/>
          <c:cat>
            <c:strRef>
              <c:f>Sheet1!$A$2:$A$73</c:f>
              <c:strCache>
                <c:ptCount val="72"/>
                <c:pt idx="0">
                  <c:v>Arts And Craftmanship</c:v>
                </c:pt>
                <c:pt idx="1">
                  <c:v>Books Imported</c:v>
                </c:pt>
                <c:pt idx="2">
                  <c:v>Cuisine (Food)</c:v>
                </c:pt>
                <c:pt idx="3">
                  <c:v>Kitchen Laptops and Food Preparers</c:v>
                </c:pt>
                <c:pt idx="4">
                  <c:v>Fashion Childrens Clothes</c:v>
                </c:pt>
                <c:pt idx="5">
                  <c:v>Party Supplies</c:v>
                </c:pt>
                <c:pt idx="6">
                  <c:v>Construction Tools Lights</c:v>
                </c:pt>
                <c:pt idx="7">
                  <c:v>Food</c:v>
                </c:pt>
                <c:pt idx="8">
                  <c:v>Small Appliances Home Oven And Coffee</c:v>
                </c:pt>
                <c:pt idx="9">
                  <c:v>Fashion Sport</c:v>
                </c:pt>
                <c:pt idx="10">
                  <c:v>Drinks</c:v>
                </c:pt>
                <c:pt idx="11">
                  <c:v>Pc Gamer</c:v>
                </c:pt>
                <c:pt idx="12">
                  <c:v>Cine Photo</c:v>
                </c:pt>
                <c:pt idx="13">
                  <c:v>Diapers And Hygiene</c:v>
                </c:pt>
                <c:pt idx="14">
                  <c:v>Signaling And Security</c:v>
                </c:pt>
                <c:pt idx="15">
                  <c:v>Small Appliances</c:v>
                </c:pt>
                <c:pt idx="16">
                  <c:v>Housewares</c:v>
                </c:pt>
                <c:pt idx="17">
                  <c:v>Construction Tools Construction</c:v>
                </c:pt>
                <c:pt idx="18">
                  <c:v>Industry Commerce And Business</c:v>
                </c:pt>
                <c:pt idx="19">
                  <c:v>Food Drink</c:v>
                </c:pt>
                <c:pt idx="20">
                  <c:v>Luggage Accessories</c:v>
                </c:pt>
                <c:pt idx="21">
                  <c:v>Fashion Bags Accessories</c:v>
                </c:pt>
                <c:pt idx="22">
                  <c:v>Pet Shop</c:v>
                </c:pt>
                <c:pt idx="23">
                  <c:v>Music</c:v>
                </c:pt>
                <c:pt idx="24">
                  <c:v>Construction Tools Safety</c:v>
                </c:pt>
                <c:pt idx="25">
                  <c:v>Air Conditioning</c:v>
                </c:pt>
                <c:pt idx="26">
                  <c:v>Art</c:v>
                </c:pt>
                <c:pt idx="27">
                  <c:v>Agro Industry And Commerce</c:v>
                </c:pt>
                <c:pt idx="28">
                  <c:v>Books Technical</c:v>
                </c:pt>
                <c:pt idx="29">
                  <c:v>Toys</c:v>
                </c:pt>
                <c:pt idx="30">
                  <c:v>Books General Interest</c:v>
                </c:pt>
                <c:pt idx="31">
                  <c:v>Flowers</c:v>
                </c:pt>
                <c:pt idx="32">
                  <c:v>Home Appliances</c:v>
                </c:pt>
                <c:pt idx="33">
                  <c:v>Kitchen Dining Laundry Garden Furniture</c:v>
                </c:pt>
                <c:pt idx="34">
                  <c:v>Cds Dvds Musicals</c:v>
                </c:pt>
                <c:pt idx="35">
                  <c:v>Costruction Tools Garden</c:v>
                </c:pt>
                <c:pt idx="36">
                  <c:v>Fashio Female Clothing</c:v>
                </c:pt>
                <c:pt idx="37">
                  <c:v>Perfumery</c:v>
                </c:pt>
                <c:pt idx="38">
                  <c:v>Health Beauty</c:v>
                </c:pt>
                <c:pt idx="39">
                  <c:v>Market Place</c:v>
                </c:pt>
                <c:pt idx="40">
                  <c:v>Auto</c:v>
                </c:pt>
                <c:pt idx="41">
                  <c:v>Sports Leisure</c:v>
                </c:pt>
                <c:pt idx="42">
                  <c:v>Fashion Male Clothing</c:v>
                </c:pt>
                <c:pt idx="43">
                  <c:v>Baby</c:v>
                </c:pt>
                <c:pt idx="44">
                  <c:v>Fixed Telephony</c:v>
                </c:pt>
                <c:pt idx="45">
                  <c:v>Cool Stuff</c:v>
                </c:pt>
                <c:pt idx="46">
                  <c:v>Unknown</c:v>
                </c:pt>
                <c:pt idx="47">
                  <c:v>Costruction Tools Tools</c:v>
                </c:pt>
                <c:pt idx="48">
                  <c:v>Watches Gifts</c:v>
                </c:pt>
                <c:pt idx="49">
                  <c:v>Furniture Decor</c:v>
                </c:pt>
                <c:pt idx="50">
                  <c:v>Computers Accessories</c:v>
                </c:pt>
                <c:pt idx="51">
                  <c:v>Bed Bath Table</c:v>
                </c:pt>
                <c:pt idx="52">
                  <c:v>Stationery</c:v>
                </c:pt>
                <c:pt idx="53">
                  <c:v>Home Construction</c:v>
                </c:pt>
                <c:pt idx="54">
                  <c:v>Musical Instruments</c:v>
                </c:pt>
                <c:pt idx="55">
                  <c:v>Electronics</c:v>
                </c:pt>
                <c:pt idx="56">
                  <c:v>Consoles Games</c:v>
                </c:pt>
                <c:pt idx="57">
                  <c:v>Telephony</c:v>
                </c:pt>
                <c:pt idx="58">
                  <c:v>Fashion Underwear Beach</c:v>
                </c:pt>
                <c:pt idx="59">
                  <c:v>Dvds Blu Ray</c:v>
                </c:pt>
                <c:pt idx="60">
                  <c:v>Furniture Living Room</c:v>
                </c:pt>
                <c:pt idx="61">
                  <c:v>Tablets Printing Image</c:v>
                </c:pt>
                <c:pt idx="62">
                  <c:v>Furniture Bedroom</c:v>
                </c:pt>
                <c:pt idx="63">
                  <c:v>Audio</c:v>
                </c:pt>
                <c:pt idx="64">
                  <c:v>Garden Tools</c:v>
                </c:pt>
                <c:pt idx="65">
                  <c:v>Computers</c:v>
                </c:pt>
                <c:pt idx="66">
                  <c:v>Home Comfort</c:v>
                </c:pt>
                <c:pt idx="67">
                  <c:v>Furniture Mattress And Upholstery</c:v>
                </c:pt>
                <c:pt idx="68">
                  <c:v>Fashion Shoes</c:v>
                </c:pt>
                <c:pt idx="69">
                  <c:v>Christmas Supplies</c:v>
                </c:pt>
                <c:pt idx="70">
                  <c:v>Security And Services</c:v>
                </c:pt>
                <c:pt idx="71">
                  <c:v>Office Furniture</c:v>
                </c:pt>
              </c:strCache>
            </c:strRef>
          </c:cat>
          <c:val>
            <c:numRef>
              <c:f>Sheet1!$D$2:$D$73</c:f>
              <c:numCache>
                <c:formatCode>General</c:formatCode>
                <c:ptCount val="72"/>
                <c:pt idx="0">
                  <c:v>309834</c:v>
                </c:pt>
                <c:pt idx="1">
                  <c:v>467920</c:v>
                </c:pt>
                <c:pt idx="2">
                  <c:v>538527</c:v>
                </c:pt>
                <c:pt idx="3">
                  <c:v>570010</c:v>
                </c:pt>
                <c:pt idx="4">
                  <c:v>600601</c:v>
                </c:pt>
                <c:pt idx="5">
                  <c:v>586175</c:v>
                </c:pt>
                <c:pt idx="6">
                  <c:v>570334</c:v>
                </c:pt>
                <c:pt idx="7">
                  <c:v>677768</c:v>
                </c:pt>
                <c:pt idx="8">
                  <c:v>617446</c:v>
                </c:pt>
                <c:pt idx="9">
                  <c:v>692042</c:v>
                </c:pt>
                <c:pt idx="10">
                  <c:v>623332</c:v>
                </c:pt>
                <c:pt idx="11">
                  <c:v>660365</c:v>
                </c:pt>
                <c:pt idx="12">
                  <c:v>713571</c:v>
                </c:pt>
                <c:pt idx="13">
                  <c:v>542923</c:v>
                </c:pt>
                <c:pt idx="14">
                  <c:v>660166</c:v>
                </c:pt>
                <c:pt idx="15">
                  <c:v>713817</c:v>
                </c:pt>
                <c:pt idx="16">
                  <c:v>692190</c:v>
                </c:pt>
                <c:pt idx="17">
                  <c:v>734915</c:v>
                </c:pt>
                <c:pt idx="18">
                  <c:v>703789</c:v>
                </c:pt>
                <c:pt idx="19">
                  <c:v>671806</c:v>
                </c:pt>
                <c:pt idx="20">
                  <c:v>762826</c:v>
                </c:pt>
                <c:pt idx="21">
                  <c:v>739611</c:v>
                </c:pt>
                <c:pt idx="22">
                  <c:v>701386</c:v>
                </c:pt>
                <c:pt idx="23">
                  <c:v>703268</c:v>
                </c:pt>
                <c:pt idx="24">
                  <c:v>726337</c:v>
                </c:pt>
                <c:pt idx="25">
                  <c:v>701771</c:v>
                </c:pt>
                <c:pt idx="26">
                  <c:v>628015</c:v>
                </c:pt>
                <c:pt idx="27">
                  <c:v>721403</c:v>
                </c:pt>
                <c:pt idx="28">
                  <c:v>726594</c:v>
                </c:pt>
                <c:pt idx="29">
                  <c:v>767743</c:v>
                </c:pt>
                <c:pt idx="30">
                  <c:v>729527</c:v>
                </c:pt>
                <c:pt idx="31">
                  <c:v>712910</c:v>
                </c:pt>
                <c:pt idx="32">
                  <c:v>735031</c:v>
                </c:pt>
                <c:pt idx="33">
                  <c:v>717383</c:v>
                </c:pt>
                <c:pt idx="34">
                  <c:v>707448</c:v>
                </c:pt>
                <c:pt idx="35">
                  <c:v>745598</c:v>
                </c:pt>
                <c:pt idx="36">
                  <c:v>669279</c:v>
                </c:pt>
                <c:pt idx="37">
                  <c:v>769336</c:v>
                </c:pt>
                <c:pt idx="38">
                  <c:v>775206</c:v>
                </c:pt>
                <c:pt idx="39">
                  <c:v>732147</c:v>
                </c:pt>
                <c:pt idx="40">
                  <c:v>809536</c:v>
                </c:pt>
                <c:pt idx="41">
                  <c:v>816433</c:v>
                </c:pt>
                <c:pt idx="42">
                  <c:v>711961</c:v>
                </c:pt>
                <c:pt idx="43">
                  <c:v>802896</c:v>
                </c:pt>
                <c:pt idx="44">
                  <c:v>748326</c:v>
                </c:pt>
                <c:pt idx="45">
                  <c:v>819205</c:v>
                </c:pt>
                <c:pt idx="46">
                  <c:v>785976</c:v>
                </c:pt>
                <c:pt idx="47">
                  <c:v>827108</c:v>
                </c:pt>
                <c:pt idx="48">
                  <c:v>848036</c:v>
                </c:pt>
                <c:pt idx="49">
                  <c:v>805025</c:v>
                </c:pt>
                <c:pt idx="50">
                  <c:v>827678</c:v>
                </c:pt>
                <c:pt idx="51">
                  <c:v>841895</c:v>
                </c:pt>
                <c:pt idx="52">
                  <c:v>836160</c:v>
                </c:pt>
                <c:pt idx="53">
                  <c:v>777731</c:v>
                </c:pt>
                <c:pt idx="54">
                  <c:v>835607</c:v>
                </c:pt>
                <c:pt idx="55">
                  <c:v>879132</c:v>
                </c:pt>
                <c:pt idx="56">
                  <c:v>840289</c:v>
                </c:pt>
                <c:pt idx="57">
                  <c:v>815712</c:v>
                </c:pt>
                <c:pt idx="58">
                  <c:v>843481</c:v>
                </c:pt>
                <c:pt idx="59">
                  <c:v>882282</c:v>
                </c:pt>
                <c:pt idx="60">
                  <c:v>866917</c:v>
                </c:pt>
                <c:pt idx="61">
                  <c:v>809770</c:v>
                </c:pt>
                <c:pt idx="62">
                  <c:v>784107</c:v>
                </c:pt>
                <c:pt idx="63">
                  <c:v>907456</c:v>
                </c:pt>
                <c:pt idx="64">
                  <c:v>910506</c:v>
                </c:pt>
                <c:pt idx="65">
                  <c:v>909153</c:v>
                </c:pt>
                <c:pt idx="66">
                  <c:v>946833</c:v>
                </c:pt>
                <c:pt idx="67">
                  <c:v>1006170</c:v>
                </c:pt>
                <c:pt idx="68">
                  <c:v>856935</c:v>
                </c:pt>
                <c:pt idx="69">
                  <c:v>1037630</c:v>
                </c:pt>
                <c:pt idx="70">
                  <c:v>1165086</c:v>
                </c:pt>
                <c:pt idx="71">
                  <c:v>877317</c:v>
                </c:pt>
              </c:numCache>
            </c:numRef>
          </c:val>
          <c:extLst>
            <c:ext xmlns:c16="http://schemas.microsoft.com/office/drawing/2014/chart" uri="{C3380CC4-5D6E-409C-BE32-E72D297353CC}">
              <c16:uniqueId val="{00000002-2F86-4A7A-8E26-54734C3A0F2C}"/>
            </c:ext>
          </c:extLst>
        </c:ser>
        <c:dLbls>
          <c:showLegendKey val="0"/>
          <c:showVal val="0"/>
          <c:showCatName val="0"/>
          <c:showSerName val="0"/>
          <c:showPercent val="0"/>
          <c:showBubbleSize val="0"/>
        </c:dLbls>
        <c:gapWidth val="150"/>
        <c:overlap val="100"/>
        <c:axId val="553666800"/>
        <c:axId val="553672080"/>
      </c:barChart>
      <c:catAx>
        <c:axId val="5536668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crossAx val="553672080"/>
        <c:crosses val="autoZero"/>
        <c:auto val="1"/>
        <c:lblAlgn val="ctr"/>
        <c:lblOffset val="100"/>
        <c:noMultiLvlLbl val="0"/>
      </c:catAx>
      <c:valAx>
        <c:axId val="5536720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crossAx val="553666800"/>
        <c:crosses val="autoZero"/>
        <c:crossBetween val="between"/>
      </c:valAx>
      <c:spPr>
        <a:noFill/>
        <a:ln>
          <a:noFill/>
        </a:ln>
        <a:effectLst/>
      </c:spPr>
    </c:plotArea>
    <c:legend>
      <c:legendPos val="r"/>
      <c:layout>
        <c:manualLayout>
          <c:xMode val="edge"/>
          <c:yMode val="edge"/>
          <c:x val="0.68837617756449543"/>
          <c:y val="0.8471414406532517"/>
          <c:w val="0.18589593437187485"/>
          <c:h val="0.10179119276757073"/>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Oswald" pitchFamily="2" charset="0"/>
                <a:ea typeface="+mn-ea"/>
                <a:cs typeface="+mn-cs"/>
              </a:defRPr>
            </a:pPr>
            <a:r>
              <a:rPr lang="en-US" sz="1100" b="0" dirty="0">
                <a:latin typeface="Oswald" pitchFamily="2" charset="0"/>
              </a:rPr>
              <a:t>Orders Index by Quarter</a:t>
            </a:r>
          </a:p>
        </c:rich>
      </c:tx>
      <c:layout>
        <c:manualLayout>
          <c:xMode val="edge"/>
          <c:yMode val="edge"/>
          <c:x val="0.31772057753561095"/>
          <c:y val="2.7459944337755875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Oswald" pitchFamily="2" charset="0"/>
              <a:ea typeface="+mn-ea"/>
              <a:cs typeface="+mn-cs"/>
            </a:defRPr>
          </a:pPr>
          <a:endParaRPr lang="en-US"/>
        </a:p>
      </c:txPr>
    </c:title>
    <c:autoTitleDeleted val="0"/>
    <c:plotArea>
      <c:layout>
        <c:manualLayout>
          <c:layoutTarget val="inner"/>
          <c:xMode val="edge"/>
          <c:yMode val="edge"/>
          <c:x val="0.11347602938431187"/>
          <c:y val="0.12859809190517854"/>
          <c:w val="0.84247146835787912"/>
          <c:h val="0.74337582802149726"/>
        </c:manualLayout>
      </c:layout>
      <c:barChart>
        <c:barDir val="col"/>
        <c:grouping val="clustered"/>
        <c:varyColors val="0"/>
        <c:ser>
          <c:idx val="0"/>
          <c:order val="0"/>
          <c:tx>
            <c:strRef>
              <c:f>Sheet1!$B$1</c:f>
              <c:strCache>
                <c:ptCount val="1"/>
                <c:pt idx="0">
                  <c:v>Index</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2016 Q4</c:v>
                </c:pt>
                <c:pt idx="1">
                  <c:v>2017 Q1</c:v>
                </c:pt>
                <c:pt idx="2">
                  <c:v>2017 Q2</c:v>
                </c:pt>
                <c:pt idx="3">
                  <c:v>2017 Q3</c:v>
                </c:pt>
                <c:pt idx="4">
                  <c:v>2017 Q4</c:v>
                </c:pt>
                <c:pt idx="5">
                  <c:v>2018 Q1</c:v>
                </c:pt>
                <c:pt idx="6">
                  <c:v>2018 Q2</c:v>
                </c:pt>
                <c:pt idx="7">
                  <c:v>2018 Q3</c:v>
                </c:pt>
              </c:strCache>
            </c:strRef>
          </c:cat>
          <c:val>
            <c:numRef>
              <c:f>Sheet1!$B$2:$B$9</c:f>
              <c:numCache>
                <c:formatCode>General</c:formatCode>
                <c:ptCount val="8"/>
                <c:pt idx="0">
                  <c:v>26500</c:v>
                </c:pt>
                <c:pt idx="1">
                  <c:v>1760.53</c:v>
                </c:pt>
                <c:pt idx="2">
                  <c:v>81.53</c:v>
                </c:pt>
                <c:pt idx="3">
                  <c:v>35.96</c:v>
                </c:pt>
                <c:pt idx="4">
                  <c:v>41.47</c:v>
                </c:pt>
                <c:pt idx="5">
                  <c:v>19.37</c:v>
                </c:pt>
                <c:pt idx="6">
                  <c:v>-4.76</c:v>
                </c:pt>
                <c:pt idx="7">
                  <c:v>-36.32</c:v>
                </c:pt>
              </c:numCache>
            </c:numRef>
          </c:val>
          <c:extLst>
            <c:ext xmlns:c16="http://schemas.microsoft.com/office/drawing/2014/chart" uri="{C3380CC4-5D6E-409C-BE32-E72D297353CC}">
              <c16:uniqueId val="{00000000-BEE4-413B-8313-392151741A2B}"/>
            </c:ext>
          </c:extLst>
        </c:ser>
        <c:dLbls>
          <c:dLblPos val="outEnd"/>
          <c:showLegendKey val="0"/>
          <c:showVal val="1"/>
          <c:showCatName val="0"/>
          <c:showSerName val="0"/>
          <c:showPercent val="0"/>
          <c:showBubbleSize val="0"/>
        </c:dLbls>
        <c:gapWidth val="43"/>
        <c:axId val="128126415"/>
        <c:axId val="2088723807"/>
      </c:barChart>
      <c:catAx>
        <c:axId val="128126415"/>
        <c:scaling>
          <c:orientation val="minMax"/>
        </c:scaling>
        <c:delete val="0"/>
        <c:axPos val="b"/>
        <c:numFmt formatCode="General" sourceLinked="1"/>
        <c:majorTickMark val="out"/>
        <c:minorTickMark val="none"/>
        <c:tickLblPos val="nextTo"/>
        <c:spPr>
          <a:noFill/>
          <a:ln w="9525" cap="flat" cmpd="sng" algn="ctr">
            <a:solidFill>
              <a:srgbClr val="000000">
                <a:lumMod val="25000"/>
                <a:lumOff val="75000"/>
                <a:alpha val="0"/>
              </a:srgbClr>
            </a:solidFill>
            <a:round/>
          </a:ln>
          <a:effectLst/>
        </c:spPr>
        <c:txPr>
          <a:bodyPr rot="-5400000" spcFirstLastPara="1" vertOverflow="ellipsis" wrap="square" anchor="b"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088723807"/>
        <c:crosses val="autoZero"/>
        <c:auto val="1"/>
        <c:lblAlgn val="ctr"/>
        <c:lblOffset val="100"/>
        <c:noMultiLvlLbl val="0"/>
      </c:catAx>
      <c:valAx>
        <c:axId val="2088723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28126415"/>
        <c:crosses val="autoZero"/>
        <c:crossBetween val="between"/>
      </c:valAx>
      <c:spPr>
        <a:noFill/>
        <a:ln cmpd="sng">
          <a:solidFill>
            <a:srgbClr val="000000">
              <a:lumMod val="25000"/>
              <a:lumOff val="75000"/>
            </a:srgbClr>
          </a:solidFill>
          <a:prstDash val="sysDot"/>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b="0" dirty="0">
                <a:latin typeface="Oswald" pitchFamily="2" charset="0"/>
              </a:rPr>
              <a:t>Sales</a:t>
            </a:r>
            <a:r>
              <a:rPr lang="en-US" sz="1100" b="0" baseline="0" dirty="0">
                <a:latin typeface="Oswald" pitchFamily="2" charset="0"/>
              </a:rPr>
              <a:t> by Quarter</a:t>
            </a:r>
          </a:p>
        </c:rich>
      </c:tx>
      <c:layout>
        <c:manualLayout>
          <c:xMode val="edge"/>
          <c:yMode val="edge"/>
          <c:x val="0.3634195498264353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90180077205317"/>
          <c:y val="0.19744625617553263"/>
          <c:w val="0.84828438495524328"/>
          <c:h val="0.69808438160832453"/>
        </c:manualLayout>
      </c:layout>
      <c:barChart>
        <c:barDir val="col"/>
        <c:grouping val="clustered"/>
        <c:varyColors val="0"/>
        <c:ser>
          <c:idx val="0"/>
          <c:order val="0"/>
          <c:tx>
            <c:strRef>
              <c:f>Sheet1!$B$1</c:f>
              <c:strCache>
                <c:ptCount val="1"/>
                <c:pt idx="0">
                  <c:v>2016</c:v>
                </c:pt>
              </c:strCache>
            </c:strRef>
          </c:tx>
          <c:spPr>
            <a:solidFill>
              <a:schemeClr val="accent4">
                <a:shade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Quarter 1</c:v>
                </c:pt>
                <c:pt idx="1">
                  <c:v>Quarter 2</c:v>
                </c:pt>
                <c:pt idx="2">
                  <c:v>Quarter 3</c:v>
                </c:pt>
                <c:pt idx="3">
                  <c:v>Quarter 4</c:v>
                </c:pt>
              </c:strCache>
            </c:strRef>
          </c:cat>
          <c:val>
            <c:numRef>
              <c:f>Sheet1!$B$2:$B$5</c:f>
              <c:numCache>
                <c:formatCode>General</c:formatCode>
                <c:ptCount val="4"/>
                <c:pt idx="2">
                  <c:v>3</c:v>
                </c:pt>
                <c:pt idx="3">
                  <c:v>314</c:v>
                </c:pt>
              </c:numCache>
            </c:numRef>
          </c:val>
          <c:extLst>
            <c:ext xmlns:c16="http://schemas.microsoft.com/office/drawing/2014/chart" uri="{C3380CC4-5D6E-409C-BE32-E72D297353CC}">
              <c16:uniqueId val="{00000000-C0EA-4AB7-902D-13ED91433EBD}"/>
            </c:ext>
          </c:extLst>
        </c:ser>
        <c:ser>
          <c:idx val="1"/>
          <c:order val="1"/>
          <c:tx>
            <c:strRef>
              <c:f>Sheet1!$C$1</c:f>
              <c:strCache>
                <c:ptCount val="1"/>
                <c:pt idx="0">
                  <c:v>2017</c:v>
                </c:pt>
              </c:strCache>
            </c:strRef>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Quarter 1</c:v>
                </c:pt>
                <c:pt idx="1">
                  <c:v>Quarter 2</c:v>
                </c:pt>
                <c:pt idx="2">
                  <c:v>Quarter 3</c:v>
                </c:pt>
                <c:pt idx="3">
                  <c:v>Quarter 4</c:v>
                </c:pt>
              </c:strCache>
            </c:strRef>
          </c:cat>
          <c:val>
            <c:numRef>
              <c:f>Sheet1!$C$2:$C$5</c:f>
              <c:numCache>
                <c:formatCode>General</c:formatCode>
                <c:ptCount val="4"/>
                <c:pt idx="0">
                  <c:v>5668</c:v>
                </c:pt>
                <c:pt idx="1">
                  <c:v>10062</c:v>
                </c:pt>
                <c:pt idx="2">
                  <c:v>13950</c:v>
                </c:pt>
                <c:pt idx="3">
                  <c:v>19876</c:v>
                </c:pt>
              </c:numCache>
            </c:numRef>
          </c:val>
          <c:extLst>
            <c:ext xmlns:c16="http://schemas.microsoft.com/office/drawing/2014/chart" uri="{C3380CC4-5D6E-409C-BE32-E72D297353CC}">
              <c16:uniqueId val="{00000003-C0EA-4AB7-902D-13ED91433EBD}"/>
            </c:ext>
          </c:extLst>
        </c:ser>
        <c:ser>
          <c:idx val="2"/>
          <c:order val="2"/>
          <c:tx>
            <c:strRef>
              <c:f>Sheet1!$D$1</c:f>
              <c:strCache>
                <c:ptCount val="1"/>
                <c:pt idx="0">
                  <c:v>2018</c:v>
                </c:pt>
              </c:strCache>
            </c:strRef>
          </c:tx>
          <c:spPr>
            <a:solidFill>
              <a:schemeClr val="accent4">
                <a:tint val="65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Quarter 1</c:v>
                </c:pt>
                <c:pt idx="1">
                  <c:v>Quarter 2</c:v>
                </c:pt>
                <c:pt idx="2">
                  <c:v>Quarter 3</c:v>
                </c:pt>
                <c:pt idx="3">
                  <c:v>Quarter 4</c:v>
                </c:pt>
              </c:strCache>
            </c:strRef>
          </c:cat>
          <c:val>
            <c:numRef>
              <c:f>Sheet1!$D$2:$D$5</c:f>
              <c:numCache>
                <c:formatCode>General</c:formatCode>
                <c:ptCount val="4"/>
                <c:pt idx="0">
                  <c:v>23572</c:v>
                </c:pt>
                <c:pt idx="1">
                  <c:v>22647</c:v>
                </c:pt>
                <c:pt idx="2">
                  <c:v>14105</c:v>
                </c:pt>
              </c:numCache>
            </c:numRef>
          </c:val>
          <c:extLst>
            <c:ext xmlns:c16="http://schemas.microsoft.com/office/drawing/2014/chart" uri="{C3380CC4-5D6E-409C-BE32-E72D297353CC}">
              <c16:uniqueId val="{00000004-C0EA-4AB7-902D-13ED91433EBD}"/>
            </c:ext>
          </c:extLst>
        </c:ser>
        <c:dLbls>
          <c:dLblPos val="outEnd"/>
          <c:showLegendKey val="0"/>
          <c:showVal val="1"/>
          <c:showCatName val="0"/>
          <c:showSerName val="0"/>
          <c:showPercent val="0"/>
          <c:showBubbleSize val="0"/>
        </c:dLbls>
        <c:gapWidth val="109"/>
        <c:overlap val="-27"/>
        <c:axId val="417294720"/>
        <c:axId val="423887232"/>
      </c:barChart>
      <c:catAx>
        <c:axId val="417294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423887232"/>
        <c:crosses val="autoZero"/>
        <c:auto val="1"/>
        <c:lblAlgn val="ctr"/>
        <c:lblOffset val="100"/>
        <c:noMultiLvlLbl val="0"/>
      </c:catAx>
      <c:valAx>
        <c:axId val="42388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417294720"/>
        <c:crosses val="autoZero"/>
        <c:crossBetween val="between"/>
      </c:valAx>
      <c:spPr>
        <a:noFill/>
        <a:ln>
          <a:noFill/>
        </a:ln>
        <a:effectLst/>
      </c:spPr>
    </c:plotArea>
    <c:legend>
      <c:legendPos val="t"/>
      <c:layout>
        <c:manualLayout>
          <c:xMode val="edge"/>
          <c:yMode val="edge"/>
          <c:x val="0.35634388229435443"/>
          <c:y val="0.10426129450483695"/>
          <c:w val="0.30992220125207309"/>
          <c:h val="6.4002792460357033E-2"/>
        </c:manualLayout>
      </c:layou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Oswald" pitchFamily="2" charset="0"/>
                <a:ea typeface="+mn-ea"/>
                <a:cs typeface="+mn-cs"/>
              </a:defRPr>
            </a:pPr>
            <a:r>
              <a:rPr lang="en-US" sz="1100" b="0" dirty="0">
                <a:latin typeface="Oswald" pitchFamily="2" charset="0"/>
              </a:rPr>
              <a:t>Sales Index by Quarter</a:t>
            </a:r>
          </a:p>
        </c:rich>
      </c:tx>
      <c:layout>
        <c:manualLayout>
          <c:xMode val="edge"/>
          <c:yMode val="edge"/>
          <c:x val="0.31772057753561095"/>
          <c:y val="2.7459944337755875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Oswald"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Index</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2016 Q4</c:v>
                </c:pt>
                <c:pt idx="1">
                  <c:v>2017 Q1</c:v>
                </c:pt>
                <c:pt idx="2">
                  <c:v>2017 Q2</c:v>
                </c:pt>
                <c:pt idx="3">
                  <c:v>2017 Q3</c:v>
                </c:pt>
                <c:pt idx="4">
                  <c:v>2017 Q4</c:v>
                </c:pt>
                <c:pt idx="5">
                  <c:v>2018 Q1</c:v>
                </c:pt>
                <c:pt idx="6">
                  <c:v>2018 Q2</c:v>
                </c:pt>
                <c:pt idx="7">
                  <c:v>2018 Q3</c:v>
                </c:pt>
              </c:strCache>
            </c:strRef>
          </c:cat>
          <c:val>
            <c:numRef>
              <c:f>Sheet1!$B$2:$B$9</c:f>
              <c:numCache>
                <c:formatCode>General</c:formatCode>
                <c:ptCount val="8"/>
                <c:pt idx="0">
                  <c:v>10366.67</c:v>
                </c:pt>
                <c:pt idx="1">
                  <c:v>1705.1</c:v>
                </c:pt>
                <c:pt idx="2">
                  <c:v>77.52</c:v>
                </c:pt>
                <c:pt idx="3">
                  <c:v>38.64</c:v>
                </c:pt>
                <c:pt idx="4">
                  <c:v>42.48</c:v>
                </c:pt>
                <c:pt idx="5">
                  <c:v>18.600000000000001</c:v>
                </c:pt>
                <c:pt idx="6">
                  <c:v>3.92</c:v>
                </c:pt>
                <c:pt idx="7">
                  <c:v>37.72</c:v>
                </c:pt>
              </c:numCache>
            </c:numRef>
          </c:val>
          <c:extLst>
            <c:ext xmlns:c16="http://schemas.microsoft.com/office/drawing/2014/chart" uri="{C3380CC4-5D6E-409C-BE32-E72D297353CC}">
              <c16:uniqueId val="{00000000-AC5D-4EEE-9EE3-739BE6003B61}"/>
            </c:ext>
          </c:extLst>
        </c:ser>
        <c:dLbls>
          <c:dLblPos val="outEnd"/>
          <c:showLegendKey val="0"/>
          <c:showVal val="1"/>
          <c:showCatName val="0"/>
          <c:showSerName val="0"/>
          <c:showPercent val="0"/>
          <c:showBubbleSize val="0"/>
        </c:dLbls>
        <c:gapWidth val="43"/>
        <c:axId val="128126415"/>
        <c:axId val="2088723807"/>
      </c:barChart>
      <c:catAx>
        <c:axId val="12812641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088723807"/>
        <c:crosses val="autoZero"/>
        <c:auto val="1"/>
        <c:lblAlgn val="ctr"/>
        <c:lblOffset val="100"/>
        <c:noMultiLvlLbl val="0"/>
      </c:catAx>
      <c:valAx>
        <c:axId val="2088723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28126415"/>
        <c:crosses val="autoZero"/>
        <c:crossBetween val="between"/>
      </c:valAx>
      <c:spPr>
        <a:noFill/>
        <a:ln cmpd="sng">
          <a:solidFill>
            <a:srgbClr val="000000">
              <a:lumMod val="25000"/>
              <a:lumOff val="75000"/>
            </a:srgbClr>
          </a:solidFill>
          <a:prstDash val="sysDot"/>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dirty="0">
                <a:latin typeface="Oswald" pitchFamily="2" charset="0"/>
              </a:rPr>
              <a:t>Daily</a:t>
            </a:r>
            <a:r>
              <a:rPr lang="en-US" sz="1000" baseline="0" dirty="0">
                <a:latin typeface="Oswald" pitchFamily="2" charset="0"/>
              </a:rPr>
              <a:t> Trend of Orders and Sales</a:t>
            </a:r>
            <a:endParaRPr lang="en-US" sz="1000" dirty="0">
              <a:latin typeface="Oswald" pitchFamily="2" charset="0"/>
            </a:endParaRPr>
          </a:p>
        </c:rich>
      </c:tx>
      <c:layout>
        <c:manualLayout>
          <c:xMode val="edge"/>
          <c:yMode val="edge"/>
          <c:x val="0.35429818627297721"/>
          <c:y val="2.7826488333689989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Orders</c:v>
                </c:pt>
              </c:strCache>
            </c:strRef>
          </c:tx>
          <c:spPr>
            <a:ln w="12700" cap="rnd">
              <a:solidFill>
                <a:schemeClr val="accent1"/>
              </a:solidFill>
              <a:round/>
            </a:ln>
            <a:effectLst/>
          </c:spPr>
          <c:marker>
            <c:symbol val="none"/>
          </c:marker>
          <c:cat>
            <c:numRef>
              <c:f>Sheet1!$A$2:$A$613</c:f>
              <c:numCache>
                <c:formatCode>yyyy\-mm\-dd\ hh:mm:ss</c:formatCode>
                <c:ptCount val="612"/>
                <c:pt idx="0">
                  <c:v>42628</c:v>
                </c:pt>
                <c:pt idx="1">
                  <c:v>42646</c:v>
                </c:pt>
                <c:pt idx="2">
                  <c:v>42647</c:v>
                </c:pt>
                <c:pt idx="3">
                  <c:v>42648</c:v>
                </c:pt>
                <c:pt idx="4">
                  <c:v>42649</c:v>
                </c:pt>
                <c:pt idx="5">
                  <c:v>42650</c:v>
                </c:pt>
                <c:pt idx="6">
                  <c:v>42651</c:v>
                </c:pt>
                <c:pt idx="7">
                  <c:v>42652</c:v>
                </c:pt>
                <c:pt idx="8">
                  <c:v>42653</c:v>
                </c:pt>
                <c:pt idx="9">
                  <c:v>42727</c:v>
                </c:pt>
                <c:pt idx="10">
                  <c:v>42740</c:v>
                </c:pt>
                <c:pt idx="11">
                  <c:v>42741</c:v>
                </c:pt>
                <c:pt idx="12">
                  <c:v>42742</c:v>
                </c:pt>
                <c:pt idx="13">
                  <c:v>42743</c:v>
                </c:pt>
                <c:pt idx="14">
                  <c:v>42744</c:v>
                </c:pt>
                <c:pt idx="15">
                  <c:v>42745</c:v>
                </c:pt>
                <c:pt idx="16">
                  <c:v>42746</c:v>
                </c:pt>
                <c:pt idx="17">
                  <c:v>42747</c:v>
                </c:pt>
                <c:pt idx="18">
                  <c:v>42748</c:v>
                </c:pt>
                <c:pt idx="19">
                  <c:v>42749</c:v>
                </c:pt>
                <c:pt idx="20">
                  <c:v>42750</c:v>
                </c:pt>
                <c:pt idx="21">
                  <c:v>42751</c:v>
                </c:pt>
                <c:pt idx="22">
                  <c:v>42752</c:v>
                </c:pt>
                <c:pt idx="23">
                  <c:v>42753</c:v>
                </c:pt>
                <c:pt idx="24">
                  <c:v>42754</c:v>
                </c:pt>
                <c:pt idx="25">
                  <c:v>42755</c:v>
                </c:pt>
                <c:pt idx="26">
                  <c:v>42756</c:v>
                </c:pt>
                <c:pt idx="27">
                  <c:v>42757</c:v>
                </c:pt>
                <c:pt idx="28">
                  <c:v>42758</c:v>
                </c:pt>
                <c:pt idx="29">
                  <c:v>42759</c:v>
                </c:pt>
                <c:pt idx="30">
                  <c:v>42760</c:v>
                </c:pt>
                <c:pt idx="31">
                  <c:v>42761</c:v>
                </c:pt>
                <c:pt idx="32">
                  <c:v>42762</c:v>
                </c:pt>
                <c:pt idx="33">
                  <c:v>42763</c:v>
                </c:pt>
                <c:pt idx="34">
                  <c:v>42764</c:v>
                </c:pt>
                <c:pt idx="35">
                  <c:v>42765</c:v>
                </c:pt>
                <c:pt idx="36">
                  <c:v>42766</c:v>
                </c:pt>
                <c:pt idx="37">
                  <c:v>42767</c:v>
                </c:pt>
                <c:pt idx="38">
                  <c:v>42768</c:v>
                </c:pt>
                <c:pt idx="39">
                  <c:v>42769</c:v>
                </c:pt>
                <c:pt idx="40">
                  <c:v>42770</c:v>
                </c:pt>
                <c:pt idx="41">
                  <c:v>42771</c:v>
                </c:pt>
                <c:pt idx="42">
                  <c:v>42772</c:v>
                </c:pt>
                <c:pt idx="43">
                  <c:v>42773</c:v>
                </c:pt>
                <c:pt idx="44">
                  <c:v>42774</c:v>
                </c:pt>
                <c:pt idx="45">
                  <c:v>42775</c:v>
                </c:pt>
                <c:pt idx="46">
                  <c:v>42776</c:v>
                </c:pt>
                <c:pt idx="47">
                  <c:v>42777</c:v>
                </c:pt>
                <c:pt idx="48">
                  <c:v>42778</c:v>
                </c:pt>
                <c:pt idx="49">
                  <c:v>42779</c:v>
                </c:pt>
                <c:pt idx="50">
                  <c:v>42780</c:v>
                </c:pt>
                <c:pt idx="51">
                  <c:v>42781</c:v>
                </c:pt>
                <c:pt idx="52">
                  <c:v>42782</c:v>
                </c:pt>
                <c:pt idx="53">
                  <c:v>42783</c:v>
                </c:pt>
                <c:pt idx="54">
                  <c:v>42784</c:v>
                </c:pt>
                <c:pt idx="55">
                  <c:v>42785</c:v>
                </c:pt>
                <c:pt idx="56">
                  <c:v>42786</c:v>
                </c:pt>
                <c:pt idx="57">
                  <c:v>42787</c:v>
                </c:pt>
                <c:pt idx="58">
                  <c:v>42788</c:v>
                </c:pt>
                <c:pt idx="59">
                  <c:v>42789</c:v>
                </c:pt>
                <c:pt idx="60">
                  <c:v>42790</c:v>
                </c:pt>
                <c:pt idx="61">
                  <c:v>42791</c:v>
                </c:pt>
                <c:pt idx="62">
                  <c:v>42792</c:v>
                </c:pt>
                <c:pt idx="63">
                  <c:v>42793</c:v>
                </c:pt>
                <c:pt idx="64">
                  <c:v>42794</c:v>
                </c:pt>
                <c:pt idx="65">
                  <c:v>42795</c:v>
                </c:pt>
                <c:pt idx="66">
                  <c:v>42796</c:v>
                </c:pt>
                <c:pt idx="67">
                  <c:v>42797</c:v>
                </c:pt>
                <c:pt idx="68">
                  <c:v>42798</c:v>
                </c:pt>
                <c:pt idx="69">
                  <c:v>42799</c:v>
                </c:pt>
                <c:pt idx="70">
                  <c:v>42800</c:v>
                </c:pt>
                <c:pt idx="71">
                  <c:v>42801</c:v>
                </c:pt>
                <c:pt idx="72">
                  <c:v>42802</c:v>
                </c:pt>
                <c:pt idx="73">
                  <c:v>42803</c:v>
                </c:pt>
                <c:pt idx="74">
                  <c:v>42804</c:v>
                </c:pt>
                <c:pt idx="75">
                  <c:v>42805</c:v>
                </c:pt>
                <c:pt idx="76">
                  <c:v>42806</c:v>
                </c:pt>
                <c:pt idx="77">
                  <c:v>42807</c:v>
                </c:pt>
                <c:pt idx="78">
                  <c:v>42808</c:v>
                </c:pt>
                <c:pt idx="79">
                  <c:v>42809</c:v>
                </c:pt>
                <c:pt idx="80">
                  <c:v>42810</c:v>
                </c:pt>
                <c:pt idx="81">
                  <c:v>42811</c:v>
                </c:pt>
                <c:pt idx="82">
                  <c:v>42812</c:v>
                </c:pt>
                <c:pt idx="83">
                  <c:v>42813</c:v>
                </c:pt>
                <c:pt idx="84">
                  <c:v>42814</c:v>
                </c:pt>
                <c:pt idx="85">
                  <c:v>42815</c:v>
                </c:pt>
                <c:pt idx="86">
                  <c:v>42816</c:v>
                </c:pt>
                <c:pt idx="87">
                  <c:v>42817</c:v>
                </c:pt>
                <c:pt idx="88">
                  <c:v>42818</c:v>
                </c:pt>
                <c:pt idx="89">
                  <c:v>42819</c:v>
                </c:pt>
                <c:pt idx="90">
                  <c:v>42820</c:v>
                </c:pt>
                <c:pt idx="91">
                  <c:v>42821</c:v>
                </c:pt>
                <c:pt idx="92">
                  <c:v>42822</c:v>
                </c:pt>
                <c:pt idx="93">
                  <c:v>42823</c:v>
                </c:pt>
                <c:pt idx="94">
                  <c:v>42824</c:v>
                </c:pt>
                <c:pt idx="95">
                  <c:v>42825</c:v>
                </c:pt>
                <c:pt idx="96">
                  <c:v>42826</c:v>
                </c:pt>
                <c:pt idx="97">
                  <c:v>42827</c:v>
                </c:pt>
                <c:pt idx="98">
                  <c:v>42828</c:v>
                </c:pt>
                <c:pt idx="99">
                  <c:v>42829</c:v>
                </c:pt>
                <c:pt idx="100">
                  <c:v>42830</c:v>
                </c:pt>
                <c:pt idx="101">
                  <c:v>42831</c:v>
                </c:pt>
                <c:pt idx="102">
                  <c:v>42832</c:v>
                </c:pt>
                <c:pt idx="103">
                  <c:v>42833</c:v>
                </c:pt>
                <c:pt idx="104">
                  <c:v>42834</c:v>
                </c:pt>
                <c:pt idx="105">
                  <c:v>42835</c:v>
                </c:pt>
                <c:pt idx="106">
                  <c:v>42836</c:v>
                </c:pt>
                <c:pt idx="107">
                  <c:v>42837</c:v>
                </c:pt>
                <c:pt idx="108">
                  <c:v>42838</c:v>
                </c:pt>
                <c:pt idx="109">
                  <c:v>42839</c:v>
                </c:pt>
                <c:pt idx="110">
                  <c:v>42840</c:v>
                </c:pt>
                <c:pt idx="111">
                  <c:v>42841</c:v>
                </c:pt>
                <c:pt idx="112">
                  <c:v>42842</c:v>
                </c:pt>
                <c:pt idx="113">
                  <c:v>42843</c:v>
                </c:pt>
                <c:pt idx="114">
                  <c:v>42844</c:v>
                </c:pt>
                <c:pt idx="115">
                  <c:v>42845</c:v>
                </c:pt>
                <c:pt idx="116">
                  <c:v>42846</c:v>
                </c:pt>
                <c:pt idx="117">
                  <c:v>42847</c:v>
                </c:pt>
                <c:pt idx="118">
                  <c:v>42848</c:v>
                </c:pt>
                <c:pt idx="119">
                  <c:v>42849</c:v>
                </c:pt>
                <c:pt idx="120">
                  <c:v>42850</c:v>
                </c:pt>
                <c:pt idx="121">
                  <c:v>42851</c:v>
                </c:pt>
                <c:pt idx="122">
                  <c:v>42852</c:v>
                </c:pt>
                <c:pt idx="123">
                  <c:v>42853</c:v>
                </c:pt>
                <c:pt idx="124">
                  <c:v>42854</c:v>
                </c:pt>
                <c:pt idx="125">
                  <c:v>42855</c:v>
                </c:pt>
                <c:pt idx="126">
                  <c:v>42856</c:v>
                </c:pt>
                <c:pt idx="127">
                  <c:v>42857</c:v>
                </c:pt>
                <c:pt idx="128">
                  <c:v>42858</c:v>
                </c:pt>
                <c:pt idx="129">
                  <c:v>42859</c:v>
                </c:pt>
                <c:pt idx="130">
                  <c:v>42860</c:v>
                </c:pt>
                <c:pt idx="131">
                  <c:v>42861</c:v>
                </c:pt>
                <c:pt idx="132">
                  <c:v>42862</c:v>
                </c:pt>
                <c:pt idx="133">
                  <c:v>42863</c:v>
                </c:pt>
                <c:pt idx="134">
                  <c:v>42864</c:v>
                </c:pt>
                <c:pt idx="135">
                  <c:v>42865</c:v>
                </c:pt>
                <c:pt idx="136">
                  <c:v>42866</c:v>
                </c:pt>
                <c:pt idx="137">
                  <c:v>42867</c:v>
                </c:pt>
                <c:pt idx="138">
                  <c:v>42868</c:v>
                </c:pt>
                <c:pt idx="139">
                  <c:v>42869</c:v>
                </c:pt>
                <c:pt idx="140">
                  <c:v>42870</c:v>
                </c:pt>
                <c:pt idx="141">
                  <c:v>42871</c:v>
                </c:pt>
                <c:pt idx="142">
                  <c:v>42872</c:v>
                </c:pt>
                <c:pt idx="143">
                  <c:v>42873</c:v>
                </c:pt>
                <c:pt idx="144">
                  <c:v>42874</c:v>
                </c:pt>
                <c:pt idx="145">
                  <c:v>42875</c:v>
                </c:pt>
                <c:pt idx="146">
                  <c:v>42876</c:v>
                </c:pt>
                <c:pt idx="147">
                  <c:v>42877</c:v>
                </c:pt>
                <c:pt idx="148">
                  <c:v>42878</c:v>
                </c:pt>
                <c:pt idx="149">
                  <c:v>42879</c:v>
                </c:pt>
                <c:pt idx="150">
                  <c:v>42880</c:v>
                </c:pt>
                <c:pt idx="151">
                  <c:v>42881</c:v>
                </c:pt>
                <c:pt idx="152">
                  <c:v>42882</c:v>
                </c:pt>
                <c:pt idx="153">
                  <c:v>42883</c:v>
                </c:pt>
                <c:pt idx="154">
                  <c:v>42884</c:v>
                </c:pt>
                <c:pt idx="155">
                  <c:v>42885</c:v>
                </c:pt>
                <c:pt idx="156">
                  <c:v>42886</c:v>
                </c:pt>
                <c:pt idx="157">
                  <c:v>42887</c:v>
                </c:pt>
                <c:pt idx="158">
                  <c:v>42888</c:v>
                </c:pt>
                <c:pt idx="159">
                  <c:v>42889</c:v>
                </c:pt>
                <c:pt idx="160">
                  <c:v>42890</c:v>
                </c:pt>
                <c:pt idx="161">
                  <c:v>42891</c:v>
                </c:pt>
                <c:pt idx="162">
                  <c:v>42892</c:v>
                </c:pt>
                <c:pt idx="163">
                  <c:v>42893</c:v>
                </c:pt>
                <c:pt idx="164">
                  <c:v>42894</c:v>
                </c:pt>
                <c:pt idx="165">
                  <c:v>42895</c:v>
                </c:pt>
                <c:pt idx="166">
                  <c:v>42896</c:v>
                </c:pt>
                <c:pt idx="167">
                  <c:v>42897</c:v>
                </c:pt>
                <c:pt idx="168">
                  <c:v>42898</c:v>
                </c:pt>
                <c:pt idx="169">
                  <c:v>42899</c:v>
                </c:pt>
                <c:pt idx="170">
                  <c:v>42900</c:v>
                </c:pt>
                <c:pt idx="171">
                  <c:v>42901</c:v>
                </c:pt>
                <c:pt idx="172">
                  <c:v>42902</c:v>
                </c:pt>
                <c:pt idx="173">
                  <c:v>42903</c:v>
                </c:pt>
                <c:pt idx="174">
                  <c:v>42904</c:v>
                </c:pt>
                <c:pt idx="175">
                  <c:v>42905</c:v>
                </c:pt>
                <c:pt idx="176">
                  <c:v>42906</c:v>
                </c:pt>
                <c:pt idx="177">
                  <c:v>42907</c:v>
                </c:pt>
                <c:pt idx="178">
                  <c:v>42908</c:v>
                </c:pt>
                <c:pt idx="179">
                  <c:v>42909</c:v>
                </c:pt>
                <c:pt idx="180">
                  <c:v>42910</c:v>
                </c:pt>
                <c:pt idx="181">
                  <c:v>42911</c:v>
                </c:pt>
                <c:pt idx="182">
                  <c:v>42912</c:v>
                </c:pt>
                <c:pt idx="183">
                  <c:v>42913</c:v>
                </c:pt>
                <c:pt idx="184">
                  <c:v>42914</c:v>
                </c:pt>
                <c:pt idx="185">
                  <c:v>42915</c:v>
                </c:pt>
                <c:pt idx="186">
                  <c:v>42916</c:v>
                </c:pt>
                <c:pt idx="187">
                  <c:v>42917</c:v>
                </c:pt>
                <c:pt idx="188">
                  <c:v>42918</c:v>
                </c:pt>
                <c:pt idx="189">
                  <c:v>42919</c:v>
                </c:pt>
                <c:pt idx="190">
                  <c:v>42920</c:v>
                </c:pt>
                <c:pt idx="191">
                  <c:v>42921</c:v>
                </c:pt>
                <c:pt idx="192">
                  <c:v>42922</c:v>
                </c:pt>
                <c:pt idx="193">
                  <c:v>42923</c:v>
                </c:pt>
                <c:pt idx="194">
                  <c:v>42924</c:v>
                </c:pt>
                <c:pt idx="195">
                  <c:v>42925</c:v>
                </c:pt>
                <c:pt idx="196">
                  <c:v>42926</c:v>
                </c:pt>
                <c:pt idx="197">
                  <c:v>42927</c:v>
                </c:pt>
                <c:pt idx="198">
                  <c:v>42928</c:v>
                </c:pt>
                <c:pt idx="199">
                  <c:v>42929</c:v>
                </c:pt>
                <c:pt idx="200">
                  <c:v>42930</c:v>
                </c:pt>
                <c:pt idx="201">
                  <c:v>42931</c:v>
                </c:pt>
                <c:pt idx="202">
                  <c:v>42932</c:v>
                </c:pt>
                <c:pt idx="203">
                  <c:v>42933</c:v>
                </c:pt>
                <c:pt idx="204">
                  <c:v>42934</c:v>
                </c:pt>
                <c:pt idx="205">
                  <c:v>42935</c:v>
                </c:pt>
                <c:pt idx="206">
                  <c:v>42936</c:v>
                </c:pt>
                <c:pt idx="207">
                  <c:v>42937</c:v>
                </c:pt>
                <c:pt idx="208">
                  <c:v>42938</c:v>
                </c:pt>
                <c:pt idx="209">
                  <c:v>42939</c:v>
                </c:pt>
                <c:pt idx="210">
                  <c:v>42940</c:v>
                </c:pt>
                <c:pt idx="211">
                  <c:v>42941</c:v>
                </c:pt>
                <c:pt idx="212">
                  <c:v>42942</c:v>
                </c:pt>
                <c:pt idx="213">
                  <c:v>42943</c:v>
                </c:pt>
                <c:pt idx="214">
                  <c:v>42944</c:v>
                </c:pt>
                <c:pt idx="215">
                  <c:v>42945</c:v>
                </c:pt>
                <c:pt idx="216">
                  <c:v>42946</c:v>
                </c:pt>
                <c:pt idx="217">
                  <c:v>42947</c:v>
                </c:pt>
                <c:pt idx="218">
                  <c:v>42948</c:v>
                </c:pt>
                <c:pt idx="219">
                  <c:v>42949</c:v>
                </c:pt>
                <c:pt idx="220">
                  <c:v>42950</c:v>
                </c:pt>
                <c:pt idx="221">
                  <c:v>42951</c:v>
                </c:pt>
                <c:pt idx="222">
                  <c:v>42952</c:v>
                </c:pt>
                <c:pt idx="223">
                  <c:v>42953</c:v>
                </c:pt>
                <c:pt idx="224">
                  <c:v>42954</c:v>
                </c:pt>
                <c:pt idx="225">
                  <c:v>42955</c:v>
                </c:pt>
                <c:pt idx="226">
                  <c:v>42956</c:v>
                </c:pt>
                <c:pt idx="227">
                  <c:v>42957</c:v>
                </c:pt>
                <c:pt idx="228">
                  <c:v>42958</c:v>
                </c:pt>
                <c:pt idx="229">
                  <c:v>42959</c:v>
                </c:pt>
                <c:pt idx="230">
                  <c:v>42960</c:v>
                </c:pt>
                <c:pt idx="231">
                  <c:v>42961</c:v>
                </c:pt>
                <c:pt idx="232">
                  <c:v>42962</c:v>
                </c:pt>
                <c:pt idx="233">
                  <c:v>42963</c:v>
                </c:pt>
                <c:pt idx="234">
                  <c:v>42964</c:v>
                </c:pt>
                <c:pt idx="235">
                  <c:v>42965</c:v>
                </c:pt>
                <c:pt idx="236">
                  <c:v>42966</c:v>
                </c:pt>
                <c:pt idx="237">
                  <c:v>42967</c:v>
                </c:pt>
                <c:pt idx="238">
                  <c:v>42968</c:v>
                </c:pt>
                <c:pt idx="239">
                  <c:v>42969</c:v>
                </c:pt>
                <c:pt idx="240">
                  <c:v>42970</c:v>
                </c:pt>
                <c:pt idx="241">
                  <c:v>42971</c:v>
                </c:pt>
                <c:pt idx="242">
                  <c:v>42972</c:v>
                </c:pt>
                <c:pt idx="243">
                  <c:v>42973</c:v>
                </c:pt>
                <c:pt idx="244">
                  <c:v>42974</c:v>
                </c:pt>
                <c:pt idx="245">
                  <c:v>42975</c:v>
                </c:pt>
                <c:pt idx="246">
                  <c:v>42976</c:v>
                </c:pt>
                <c:pt idx="247">
                  <c:v>42977</c:v>
                </c:pt>
                <c:pt idx="248">
                  <c:v>42978</c:v>
                </c:pt>
                <c:pt idx="249">
                  <c:v>42979</c:v>
                </c:pt>
                <c:pt idx="250">
                  <c:v>42980</c:v>
                </c:pt>
                <c:pt idx="251">
                  <c:v>42981</c:v>
                </c:pt>
                <c:pt idx="252">
                  <c:v>42982</c:v>
                </c:pt>
                <c:pt idx="253">
                  <c:v>42983</c:v>
                </c:pt>
                <c:pt idx="254">
                  <c:v>42984</c:v>
                </c:pt>
                <c:pt idx="255">
                  <c:v>42985</c:v>
                </c:pt>
                <c:pt idx="256">
                  <c:v>42986</c:v>
                </c:pt>
                <c:pt idx="257">
                  <c:v>42987</c:v>
                </c:pt>
                <c:pt idx="258">
                  <c:v>42988</c:v>
                </c:pt>
                <c:pt idx="259">
                  <c:v>42989</c:v>
                </c:pt>
                <c:pt idx="260">
                  <c:v>42990</c:v>
                </c:pt>
                <c:pt idx="261">
                  <c:v>42991</c:v>
                </c:pt>
                <c:pt idx="262">
                  <c:v>42992</c:v>
                </c:pt>
                <c:pt idx="263">
                  <c:v>42993</c:v>
                </c:pt>
                <c:pt idx="264">
                  <c:v>42994</c:v>
                </c:pt>
                <c:pt idx="265">
                  <c:v>42995</c:v>
                </c:pt>
                <c:pt idx="266">
                  <c:v>42996</c:v>
                </c:pt>
                <c:pt idx="267">
                  <c:v>42997</c:v>
                </c:pt>
                <c:pt idx="268">
                  <c:v>42998</c:v>
                </c:pt>
                <c:pt idx="269">
                  <c:v>42999</c:v>
                </c:pt>
                <c:pt idx="270">
                  <c:v>43000</c:v>
                </c:pt>
                <c:pt idx="271">
                  <c:v>43001</c:v>
                </c:pt>
                <c:pt idx="272">
                  <c:v>43002</c:v>
                </c:pt>
                <c:pt idx="273">
                  <c:v>43003</c:v>
                </c:pt>
                <c:pt idx="274">
                  <c:v>43004</c:v>
                </c:pt>
                <c:pt idx="275">
                  <c:v>43005</c:v>
                </c:pt>
                <c:pt idx="276">
                  <c:v>43006</c:v>
                </c:pt>
                <c:pt idx="277">
                  <c:v>43007</c:v>
                </c:pt>
                <c:pt idx="278">
                  <c:v>43008</c:v>
                </c:pt>
                <c:pt idx="279">
                  <c:v>43009</c:v>
                </c:pt>
                <c:pt idx="280">
                  <c:v>43010</c:v>
                </c:pt>
                <c:pt idx="281">
                  <c:v>43011</c:v>
                </c:pt>
                <c:pt idx="282">
                  <c:v>43012</c:v>
                </c:pt>
                <c:pt idx="283">
                  <c:v>43013</c:v>
                </c:pt>
                <c:pt idx="284">
                  <c:v>43014</c:v>
                </c:pt>
                <c:pt idx="285">
                  <c:v>43015</c:v>
                </c:pt>
                <c:pt idx="286">
                  <c:v>43016</c:v>
                </c:pt>
                <c:pt idx="287">
                  <c:v>43017</c:v>
                </c:pt>
                <c:pt idx="288">
                  <c:v>43018</c:v>
                </c:pt>
                <c:pt idx="289">
                  <c:v>43019</c:v>
                </c:pt>
                <c:pt idx="290">
                  <c:v>43020</c:v>
                </c:pt>
                <c:pt idx="291">
                  <c:v>43021</c:v>
                </c:pt>
                <c:pt idx="292">
                  <c:v>43022</c:v>
                </c:pt>
                <c:pt idx="293">
                  <c:v>43023</c:v>
                </c:pt>
                <c:pt idx="294">
                  <c:v>43024</c:v>
                </c:pt>
                <c:pt idx="295">
                  <c:v>43025</c:v>
                </c:pt>
                <c:pt idx="296">
                  <c:v>43026</c:v>
                </c:pt>
                <c:pt idx="297">
                  <c:v>43027</c:v>
                </c:pt>
                <c:pt idx="298">
                  <c:v>43028</c:v>
                </c:pt>
                <c:pt idx="299">
                  <c:v>43029</c:v>
                </c:pt>
                <c:pt idx="300">
                  <c:v>43030</c:v>
                </c:pt>
                <c:pt idx="301">
                  <c:v>43031</c:v>
                </c:pt>
                <c:pt idx="302">
                  <c:v>43032</c:v>
                </c:pt>
                <c:pt idx="303">
                  <c:v>43033</c:v>
                </c:pt>
                <c:pt idx="304">
                  <c:v>43034</c:v>
                </c:pt>
                <c:pt idx="305">
                  <c:v>43035</c:v>
                </c:pt>
                <c:pt idx="306">
                  <c:v>43036</c:v>
                </c:pt>
                <c:pt idx="307">
                  <c:v>43037</c:v>
                </c:pt>
                <c:pt idx="308">
                  <c:v>43038</c:v>
                </c:pt>
                <c:pt idx="309">
                  <c:v>43039</c:v>
                </c:pt>
                <c:pt idx="310">
                  <c:v>43040</c:v>
                </c:pt>
                <c:pt idx="311">
                  <c:v>43041</c:v>
                </c:pt>
                <c:pt idx="312">
                  <c:v>43042</c:v>
                </c:pt>
                <c:pt idx="313">
                  <c:v>43043</c:v>
                </c:pt>
                <c:pt idx="314">
                  <c:v>43044</c:v>
                </c:pt>
                <c:pt idx="315">
                  <c:v>43045</c:v>
                </c:pt>
                <c:pt idx="316">
                  <c:v>43046</c:v>
                </c:pt>
                <c:pt idx="317">
                  <c:v>43047</c:v>
                </c:pt>
                <c:pt idx="318">
                  <c:v>43048</c:v>
                </c:pt>
                <c:pt idx="319">
                  <c:v>43049</c:v>
                </c:pt>
                <c:pt idx="320">
                  <c:v>43050</c:v>
                </c:pt>
                <c:pt idx="321">
                  <c:v>43051</c:v>
                </c:pt>
                <c:pt idx="322">
                  <c:v>43052</c:v>
                </c:pt>
                <c:pt idx="323">
                  <c:v>43053</c:v>
                </c:pt>
                <c:pt idx="324">
                  <c:v>43054</c:v>
                </c:pt>
                <c:pt idx="325">
                  <c:v>43055</c:v>
                </c:pt>
                <c:pt idx="326">
                  <c:v>43056</c:v>
                </c:pt>
                <c:pt idx="327">
                  <c:v>43057</c:v>
                </c:pt>
                <c:pt idx="328">
                  <c:v>43058</c:v>
                </c:pt>
                <c:pt idx="329">
                  <c:v>43059</c:v>
                </c:pt>
                <c:pt idx="330">
                  <c:v>43060</c:v>
                </c:pt>
                <c:pt idx="331">
                  <c:v>43061</c:v>
                </c:pt>
                <c:pt idx="332">
                  <c:v>43062</c:v>
                </c:pt>
                <c:pt idx="333">
                  <c:v>43063</c:v>
                </c:pt>
                <c:pt idx="334">
                  <c:v>43064</c:v>
                </c:pt>
                <c:pt idx="335">
                  <c:v>43065</c:v>
                </c:pt>
                <c:pt idx="336">
                  <c:v>43066</c:v>
                </c:pt>
                <c:pt idx="337">
                  <c:v>43067</c:v>
                </c:pt>
                <c:pt idx="338">
                  <c:v>43068</c:v>
                </c:pt>
                <c:pt idx="339">
                  <c:v>43069</c:v>
                </c:pt>
                <c:pt idx="340">
                  <c:v>43070</c:v>
                </c:pt>
                <c:pt idx="341">
                  <c:v>43071</c:v>
                </c:pt>
                <c:pt idx="342">
                  <c:v>43072</c:v>
                </c:pt>
                <c:pt idx="343">
                  <c:v>43073</c:v>
                </c:pt>
                <c:pt idx="344">
                  <c:v>43074</c:v>
                </c:pt>
                <c:pt idx="345">
                  <c:v>43075</c:v>
                </c:pt>
                <c:pt idx="346">
                  <c:v>43076</c:v>
                </c:pt>
                <c:pt idx="347">
                  <c:v>43077</c:v>
                </c:pt>
                <c:pt idx="348">
                  <c:v>43078</c:v>
                </c:pt>
                <c:pt idx="349">
                  <c:v>43079</c:v>
                </c:pt>
                <c:pt idx="350">
                  <c:v>43080</c:v>
                </c:pt>
                <c:pt idx="351">
                  <c:v>43081</c:v>
                </c:pt>
                <c:pt idx="352">
                  <c:v>43082</c:v>
                </c:pt>
                <c:pt idx="353">
                  <c:v>43083</c:v>
                </c:pt>
                <c:pt idx="354">
                  <c:v>43084</c:v>
                </c:pt>
                <c:pt idx="355">
                  <c:v>43085</c:v>
                </c:pt>
                <c:pt idx="356">
                  <c:v>43086</c:v>
                </c:pt>
                <c:pt idx="357">
                  <c:v>43087</c:v>
                </c:pt>
                <c:pt idx="358">
                  <c:v>43088</c:v>
                </c:pt>
                <c:pt idx="359">
                  <c:v>43089</c:v>
                </c:pt>
                <c:pt idx="360">
                  <c:v>43090</c:v>
                </c:pt>
                <c:pt idx="361">
                  <c:v>43091</c:v>
                </c:pt>
                <c:pt idx="362">
                  <c:v>43092</c:v>
                </c:pt>
                <c:pt idx="363">
                  <c:v>43093</c:v>
                </c:pt>
                <c:pt idx="364">
                  <c:v>43094</c:v>
                </c:pt>
                <c:pt idx="365">
                  <c:v>43095</c:v>
                </c:pt>
                <c:pt idx="366">
                  <c:v>43096</c:v>
                </c:pt>
                <c:pt idx="367">
                  <c:v>43097</c:v>
                </c:pt>
                <c:pt idx="368">
                  <c:v>43098</c:v>
                </c:pt>
                <c:pt idx="369">
                  <c:v>43099</c:v>
                </c:pt>
                <c:pt idx="370">
                  <c:v>43100</c:v>
                </c:pt>
                <c:pt idx="371">
                  <c:v>43101</c:v>
                </c:pt>
                <c:pt idx="372">
                  <c:v>43102</c:v>
                </c:pt>
                <c:pt idx="373">
                  <c:v>43103</c:v>
                </c:pt>
                <c:pt idx="374">
                  <c:v>43104</c:v>
                </c:pt>
                <c:pt idx="375">
                  <c:v>43105</c:v>
                </c:pt>
                <c:pt idx="376">
                  <c:v>43106</c:v>
                </c:pt>
                <c:pt idx="377">
                  <c:v>43107</c:v>
                </c:pt>
                <c:pt idx="378">
                  <c:v>43108</c:v>
                </c:pt>
                <c:pt idx="379">
                  <c:v>43109</c:v>
                </c:pt>
                <c:pt idx="380">
                  <c:v>43110</c:v>
                </c:pt>
                <c:pt idx="381">
                  <c:v>43111</c:v>
                </c:pt>
                <c:pt idx="382">
                  <c:v>43112</c:v>
                </c:pt>
                <c:pt idx="383">
                  <c:v>43113</c:v>
                </c:pt>
                <c:pt idx="384">
                  <c:v>43114</c:v>
                </c:pt>
                <c:pt idx="385">
                  <c:v>43115</c:v>
                </c:pt>
                <c:pt idx="386">
                  <c:v>43116</c:v>
                </c:pt>
                <c:pt idx="387">
                  <c:v>43117</c:v>
                </c:pt>
                <c:pt idx="388">
                  <c:v>43118</c:v>
                </c:pt>
                <c:pt idx="389">
                  <c:v>43119</c:v>
                </c:pt>
                <c:pt idx="390">
                  <c:v>43120</c:v>
                </c:pt>
                <c:pt idx="391">
                  <c:v>43121</c:v>
                </c:pt>
                <c:pt idx="392">
                  <c:v>43122</c:v>
                </c:pt>
                <c:pt idx="393">
                  <c:v>43123</c:v>
                </c:pt>
                <c:pt idx="394">
                  <c:v>43124</c:v>
                </c:pt>
                <c:pt idx="395">
                  <c:v>43125</c:v>
                </c:pt>
                <c:pt idx="396">
                  <c:v>43126</c:v>
                </c:pt>
                <c:pt idx="397">
                  <c:v>43127</c:v>
                </c:pt>
                <c:pt idx="398">
                  <c:v>43128</c:v>
                </c:pt>
                <c:pt idx="399">
                  <c:v>43129</c:v>
                </c:pt>
                <c:pt idx="400">
                  <c:v>43130</c:v>
                </c:pt>
                <c:pt idx="401">
                  <c:v>43131</c:v>
                </c:pt>
                <c:pt idx="402">
                  <c:v>43132</c:v>
                </c:pt>
                <c:pt idx="403">
                  <c:v>43133</c:v>
                </c:pt>
                <c:pt idx="404">
                  <c:v>43134</c:v>
                </c:pt>
                <c:pt idx="405">
                  <c:v>43135</c:v>
                </c:pt>
                <c:pt idx="406">
                  <c:v>43136</c:v>
                </c:pt>
                <c:pt idx="407">
                  <c:v>43137</c:v>
                </c:pt>
                <c:pt idx="408">
                  <c:v>43138</c:v>
                </c:pt>
                <c:pt idx="409">
                  <c:v>43139</c:v>
                </c:pt>
                <c:pt idx="410">
                  <c:v>43140</c:v>
                </c:pt>
                <c:pt idx="411">
                  <c:v>43141</c:v>
                </c:pt>
                <c:pt idx="412">
                  <c:v>43142</c:v>
                </c:pt>
                <c:pt idx="413">
                  <c:v>43143</c:v>
                </c:pt>
                <c:pt idx="414">
                  <c:v>43144</c:v>
                </c:pt>
                <c:pt idx="415">
                  <c:v>43145</c:v>
                </c:pt>
                <c:pt idx="416">
                  <c:v>43146</c:v>
                </c:pt>
                <c:pt idx="417">
                  <c:v>43147</c:v>
                </c:pt>
                <c:pt idx="418">
                  <c:v>43148</c:v>
                </c:pt>
                <c:pt idx="419">
                  <c:v>43149</c:v>
                </c:pt>
                <c:pt idx="420">
                  <c:v>43150</c:v>
                </c:pt>
                <c:pt idx="421">
                  <c:v>43151</c:v>
                </c:pt>
                <c:pt idx="422">
                  <c:v>43152</c:v>
                </c:pt>
                <c:pt idx="423">
                  <c:v>43153</c:v>
                </c:pt>
                <c:pt idx="424">
                  <c:v>43154</c:v>
                </c:pt>
                <c:pt idx="425">
                  <c:v>43155</c:v>
                </c:pt>
                <c:pt idx="426">
                  <c:v>43156</c:v>
                </c:pt>
                <c:pt idx="427">
                  <c:v>43157</c:v>
                </c:pt>
                <c:pt idx="428">
                  <c:v>43158</c:v>
                </c:pt>
                <c:pt idx="429">
                  <c:v>43159</c:v>
                </c:pt>
                <c:pt idx="430">
                  <c:v>43160</c:v>
                </c:pt>
                <c:pt idx="431">
                  <c:v>43161</c:v>
                </c:pt>
                <c:pt idx="432">
                  <c:v>43162</c:v>
                </c:pt>
                <c:pt idx="433">
                  <c:v>43163</c:v>
                </c:pt>
                <c:pt idx="434">
                  <c:v>43164</c:v>
                </c:pt>
                <c:pt idx="435">
                  <c:v>43165</c:v>
                </c:pt>
                <c:pt idx="436">
                  <c:v>43166</c:v>
                </c:pt>
                <c:pt idx="437">
                  <c:v>43167</c:v>
                </c:pt>
                <c:pt idx="438">
                  <c:v>43168</c:v>
                </c:pt>
                <c:pt idx="439">
                  <c:v>43169</c:v>
                </c:pt>
                <c:pt idx="440">
                  <c:v>43170</c:v>
                </c:pt>
                <c:pt idx="441">
                  <c:v>43171</c:v>
                </c:pt>
                <c:pt idx="442">
                  <c:v>43172</c:v>
                </c:pt>
                <c:pt idx="443">
                  <c:v>43173</c:v>
                </c:pt>
                <c:pt idx="444">
                  <c:v>43174</c:v>
                </c:pt>
                <c:pt idx="445">
                  <c:v>43175</c:v>
                </c:pt>
                <c:pt idx="446">
                  <c:v>43176</c:v>
                </c:pt>
                <c:pt idx="447">
                  <c:v>43177</c:v>
                </c:pt>
                <c:pt idx="448">
                  <c:v>43178</c:v>
                </c:pt>
                <c:pt idx="449">
                  <c:v>43179</c:v>
                </c:pt>
                <c:pt idx="450">
                  <c:v>43180</c:v>
                </c:pt>
                <c:pt idx="451">
                  <c:v>43181</c:v>
                </c:pt>
                <c:pt idx="452">
                  <c:v>43182</c:v>
                </c:pt>
                <c:pt idx="453">
                  <c:v>43183</c:v>
                </c:pt>
                <c:pt idx="454">
                  <c:v>43184</c:v>
                </c:pt>
                <c:pt idx="455">
                  <c:v>43185</c:v>
                </c:pt>
                <c:pt idx="456">
                  <c:v>43186</c:v>
                </c:pt>
                <c:pt idx="457">
                  <c:v>43187</c:v>
                </c:pt>
                <c:pt idx="458">
                  <c:v>43188</c:v>
                </c:pt>
                <c:pt idx="459">
                  <c:v>43189</c:v>
                </c:pt>
                <c:pt idx="460">
                  <c:v>43190</c:v>
                </c:pt>
                <c:pt idx="461">
                  <c:v>43191</c:v>
                </c:pt>
                <c:pt idx="462">
                  <c:v>43192</c:v>
                </c:pt>
                <c:pt idx="463">
                  <c:v>43193</c:v>
                </c:pt>
                <c:pt idx="464">
                  <c:v>43194</c:v>
                </c:pt>
                <c:pt idx="465">
                  <c:v>43195</c:v>
                </c:pt>
                <c:pt idx="466">
                  <c:v>43196</c:v>
                </c:pt>
                <c:pt idx="467">
                  <c:v>43197</c:v>
                </c:pt>
                <c:pt idx="468">
                  <c:v>43198</c:v>
                </c:pt>
                <c:pt idx="469">
                  <c:v>43199</c:v>
                </c:pt>
                <c:pt idx="470">
                  <c:v>43200</c:v>
                </c:pt>
                <c:pt idx="471">
                  <c:v>43201</c:v>
                </c:pt>
                <c:pt idx="472">
                  <c:v>43202</c:v>
                </c:pt>
                <c:pt idx="473">
                  <c:v>43203</c:v>
                </c:pt>
                <c:pt idx="474">
                  <c:v>43204</c:v>
                </c:pt>
                <c:pt idx="475">
                  <c:v>43205</c:v>
                </c:pt>
                <c:pt idx="476">
                  <c:v>43206</c:v>
                </c:pt>
                <c:pt idx="477">
                  <c:v>43207</c:v>
                </c:pt>
                <c:pt idx="478">
                  <c:v>43208</c:v>
                </c:pt>
                <c:pt idx="479">
                  <c:v>43209</c:v>
                </c:pt>
                <c:pt idx="480">
                  <c:v>43210</c:v>
                </c:pt>
                <c:pt idx="481">
                  <c:v>43211</c:v>
                </c:pt>
                <c:pt idx="482">
                  <c:v>43212</c:v>
                </c:pt>
                <c:pt idx="483">
                  <c:v>43213</c:v>
                </c:pt>
                <c:pt idx="484">
                  <c:v>43214</c:v>
                </c:pt>
                <c:pt idx="485">
                  <c:v>43215</c:v>
                </c:pt>
                <c:pt idx="486">
                  <c:v>43216</c:v>
                </c:pt>
                <c:pt idx="487">
                  <c:v>43217</c:v>
                </c:pt>
                <c:pt idx="488">
                  <c:v>43218</c:v>
                </c:pt>
                <c:pt idx="489">
                  <c:v>43219</c:v>
                </c:pt>
                <c:pt idx="490">
                  <c:v>43220</c:v>
                </c:pt>
                <c:pt idx="491">
                  <c:v>43221</c:v>
                </c:pt>
                <c:pt idx="492">
                  <c:v>43222</c:v>
                </c:pt>
                <c:pt idx="493">
                  <c:v>43223</c:v>
                </c:pt>
                <c:pt idx="494">
                  <c:v>43224</c:v>
                </c:pt>
                <c:pt idx="495">
                  <c:v>43225</c:v>
                </c:pt>
                <c:pt idx="496">
                  <c:v>43226</c:v>
                </c:pt>
                <c:pt idx="497">
                  <c:v>43227</c:v>
                </c:pt>
                <c:pt idx="498">
                  <c:v>43228</c:v>
                </c:pt>
                <c:pt idx="499">
                  <c:v>43229</c:v>
                </c:pt>
                <c:pt idx="500">
                  <c:v>43230</c:v>
                </c:pt>
                <c:pt idx="501">
                  <c:v>43231</c:v>
                </c:pt>
                <c:pt idx="502">
                  <c:v>43232</c:v>
                </c:pt>
                <c:pt idx="503">
                  <c:v>43233</c:v>
                </c:pt>
                <c:pt idx="504">
                  <c:v>43234</c:v>
                </c:pt>
                <c:pt idx="505">
                  <c:v>43235</c:v>
                </c:pt>
                <c:pt idx="506">
                  <c:v>43236</c:v>
                </c:pt>
                <c:pt idx="507">
                  <c:v>43237</c:v>
                </c:pt>
                <c:pt idx="508">
                  <c:v>43238</c:v>
                </c:pt>
                <c:pt idx="509">
                  <c:v>43239</c:v>
                </c:pt>
                <c:pt idx="510">
                  <c:v>43240</c:v>
                </c:pt>
                <c:pt idx="511">
                  <c:v>43241</c:v>
                </c:pt>
                <c:pt idx="512">
                  <c:v>43242</c:v>
                </c:pt>
                <c:pt idx="513">
                  <c:v>43243</c:v>
                </c:pt>
                <c:pt idx="514">
                  <c:v>43244</c:v>
                </c:pt>
                <c:pt idx="515">
                  <c:v>43245</c:v>
                </c:pt>
                <c:pt idx="516">
                  <c:v>43246</c:v>
                </c:pt>
                <c:pt idx="517">
                  <c:v>43247</c:v>
                </c:pt>
                <c:pt idx="518">
                  <c:v>43248</c:v>
                </c:pt>
                <c:pt idx="519">
                  <c:v>43249</c:v>
                </c:pt>
                <c:pt idx="520">
                  <c:v>43250</c:v>
                </c:pt>
                <c:pt idx="521">
                  <c:v>43251</c:v>
                </c:pt>
                <c:pt idx="522">
                  <c:v>43252</c:v>
                </c:pt>
                <c:pt idx="523">
                  <c:v>43253</c:v>
                </c:pt>
                <c:pt idx="524">
                  <c:v>43254</c:v>
                </c:pt>
                <c:pt idx="525">
                  <c:v>43255</c:v>
                </c:pt>
                <c:pt idx="526">
                  <c:v>43256</c:v>
                </c:pt>
                <c:pt idx="527">
                  <c:v>43257</c:v>
                </c:pt>
                <c:pt idx="528">
                  <c:v>43258</c:v>
                </c:pt>
                <c:pt idx="529">
                  <c:v>43259</c:v>
                </c:pt>
                <c:pt idx="530">
                  <c:v>43260</c:v>
                </c:pt>
                <c:pt idx="531">
                  <c:v>43261</c:v>
                </c:pt>
                <c:pt idx="532">
                  <c:v>43262</c:v>
                </c:pt>
                <c:pt idx="533">
                  <c:v>43263</c:v>
                </c:pt>
                <c:pt idx="534">
                  <c:v>43264</c:v>
                </c:pt>
                <c:pt idx="535">
                  <c:v>43265</c:v>
                </c:pt>
                <c:pt idx="536">
                  <c:v>43266</c:v>
                </c:pt>
                <c:pt idx="537">
                  <c:v>43267</c:v>
                </c:pt>
                <c:pt idx="538">
                  <c:v>43268</c:v>
                </c:pt>
                <c:pt idx="539">
                  <c:v>43269</c:v>
                </c:pt>
                <c:pt idx="540">
                  <c:v>43270</c:v>
                </c:pt>
                <c:pt idx="541">
                  <c:v>43271</c:v>
                </c:pt>
                <c:pt idx="542">
                  <c:v>43272</c:v>
                </c:pt>
                <c:pt idx="543">
                  <c:v>43273</c:v>
                </c:pt>
                <c:pt idx="544">
                  <c:v>43274</c:v>
                </c:pt>
                <c:pt idx="545">
                  <c:v>43275</c:v>
                </c:pt>
                <c:pt idx="546">
                  <c:v>43276</c:v>
                </c:pt>
                <c:pt idx="547">
                  <c:v>43277</c:v>
                </c:pt>
                <c:pt idx="548">
                  <c:v>43278</c:v>
                </c:pt>
                <c:pt idx="549">
                  <c:v>43279</c:v>
                </c:pt>
                <c:pt idx="550">
                  <c:v>43280</c:v>
                </c:pt>
                <c:pt idx="551">
                  <c:v>43281</c:v>
                </c:pt>
                <c:pt idx="552">
                  <c:v>43282</c:v>
                </c:pt>
                <c:pt idx="553">
                  <c:v>43283</c:v>
                </c:pt>
                <c:pt idx="554">
                  <c:v>43284</c:v>
                </c:pt>
                <c:pt idx="555">
                  <c:v>43285</c:v>
                </c:pt>
                <c:pt idx="556">
                  <c:v>43286</c:v>
                </c:pt>
                <c:pt idx="557">
                  <c:v>43287</c:v>
                </c:pt>
                <c:pt idx="558">
                  <c:v>43288</c:v>
                </c:pt>
                <c:pt idx="559">
                  <c:v>43289</c:v>
                </c:pt>
                <c:pt idx="560">
                  <c:v>43290</c:v>
                </c:pt>
                <c:pt idx="561">
                  <c:v>43291</c:v>
                </c:pt>
                <c:pt idx="562">
                  <c:v>43292</c:v>
                </c:pt>
                <c:pt idx="563">
                  <c:v>43293</c:v>
                </c:pt>
                <c:pt idx="564">
                  <c:v>43294</c:v>
                </c:pt>
                <c:pt idx="565">
                  <c:v>43295</c:v>
                </c:pt>
                <c:pt idx="566">
                  <c:v>43296</c:v>
                </c:pt>
                <c:pt idx="567">
                  <c:v>43297</c:v>
                </c:pt>
                <c:pt idx="568">
                  <c:v>43298</c:v>
                </c:pt>
                <c:pt idx="569">
                  <c:v>43299</c:v>
                </c:pt>
                <c:pt idx="570">
                  <c:v>43300</c:v>
                </c:pt>
                <c:pt idx="571">
                  <c:v>43301</c:v>
                </c:pt>
                <c:pt idx="572">
                  <c:v>43302</c:v>
                </c:pt>
                <c:pt idx="573">
                  <c:v>43303</c:v>
                </c:pt>
                <c:pt idx="574">
                  <c:v>43304</c:v>
                </c:pt>
                <c:pt idx="575">
                  <c:v>43305</c:v>
                </c:pt>
                <c:pt idx="576">
                  <c:v>43306</c:v>
                </c:pt>
                <c:pt idx="577">
                  <c:v>43307</c:v>
                </c:pt>
                <c:pt idx="578">
                  <c:v>43308</c:v>
                </c:pt>
                <c:pt idx="579">
                  <c:v>43309</c:v>
                </c:pt>
                <c:pt idx="580">
                  <c:v>43310</c:v>
                </c:pt>
                <c:pt idx="581">
                  <c:v>43311</c:v>
                </c:pt>
                <c:pt idx="582">
                  <c:v>43312</c:v>
                </c:pt>
                <c:pt idx="583">
                  <c:v>43313</c:v>
                </c:pt>
                <c:pt idx="584">
                  <c:v>43314</c:v>
                </c:pt>
                <c:pt idx="585">
                  <c:v>43315</c:v>
                </c:pt>
                <c:pt idx="586">
                  <c:v>43316</c:v>
                </c:pt>
                <c:pt idx="587">
                  <c:v>43317</c:v>
                </c:pt>
                <c:pt idx="588">
                  <c:v>43318</c:v>
                </c:pt>
                <c:pt idx="589">
                  <c:v>43319</c:v>
                </c:pt>
                <c:pt idx="590">
                  <c:v>43320</c:v>
                </c:pt>
                <c:pt idx="591">
                  <c:v>43321</c:v>
                </c:pt>
                <c:pt idx="592">
                  <c:v>43322</c:v>
                </c:pt>
                <c:pt idx="593">
                  <c:v>43323</c:v>
                </c:pt>
                <c:pt idx="594">
                  <c:v>43324</c:v>
                </c:pt>
                <c:pt idx="595">
                  <c:v>43325</c:v>
                </c:pt>
                <c:pt idx="596">
                  <c:v>43326</c:v>
                </c:pt>
                <c:pt idx="597">
                  <c:v>43327</c:v>
                </c:pt>
                <c:pt idx="598">
                  <c:v>43328</c:v>
                </c:pt>
                <c:pt idx="599">
                  <c:v>43329</c:v>
                </c:pt>
                <c:pt idx="600">
                  <c:v>43330</c:v>
                </c:pt>
                <c:pt idx="601">
                  <c:v>43331</c:v>
                </c:pt>
                <c:pt idx="602">
                  <c:v>43332</c:v>
                </c:pt>
                <c:pt idx="603">
                  <c:v>43333</c:v>
                </c:pt>
                <c:pt idx="604">
                  <c:v>43334</c:v>
                </c:pt>
                <c:pt idx="605">
                  <c:v>43335</c:v>
                </c:pt>
                <c:pt idx="606">
                  <c:v>43336</c:v>
                </c:pt>
                <c:pt idx="607">
                  <c:v>43337</c:v>
                </c:pt>
                <c:pt idx="608">
                  <c:v>43338</c:v>
                </c:pt>
                <c:pt idx="609">
                  <c:v>43339</c:v>
                </c:pt>
                <c:pt idx="610">
                  <c:v>43340</c:v>
                </c:pt>
                <c:pt idx="611">
                  <c:v>43341</c:v>
                </c:pt>
              </c:numCache>
            </c:numRef>
          </c:cat>
          <c:val>
            <c:numRef>
              <c:f>Sheet1!$B$2:$B$613</c:f>
              <c:numCache>
                <c:formatCode>General</c:formatCode>
                <c:ptCount val="612"/>
                <c:pt idx="0">
                  <c:v>1</c:v>
                </c:pt>
                <c:pt idx="1">
                  <c:v>7</c:v>
                </c:pt>
                <c:pt idx="2">
                  <c:v>54</c:v>
                </c:pt>
                <c:pt idx="3">
                  <c:v>35</c:v>
                </c:pt>
                <c:pt idx="4">
                  <c:v>41</c:v>
                </c:pt>
                <c:pt idx="5">
                  <c:v>38</c:v>
                </c:pt>
                <c:pt idx="6">
                  <c:v>36</c:v>
                </c:pt>
                <c:pt idx="7">
                  <c:v>20</c:v>
                </c:pt>
                <c:pt idx="8">
                  <c:v>34</c:v>
                </c:pt>
                <c:pt idx="9">
                  <c:v>1</c:v>
                </c:pt>
                <c:pt idx="10">
                  <c:v>32</c:v>
                </c:pt>
                <c:pt idx="11">
                  <c:v>4</c:v>
                </c:pt>
                <c:pt idx="12">
                  <c:v>4</c:v>
                </c:pt>
                <c:pt idx="13">
                  <c:v>4</c:v>
                </c:pt>
                <c:pt idx="14">
                  <c:v>5</c:v>
                </c:pt>
                <c:pt idx="15">
                  <c:v>6</c:v>
                </c:pt>
                <c:pt idx="16">
                  <c:v>10</c:v>
                </c:pt>
                <c:pt idx="17">
                  <c:v>12</c:v>
                </c:pt>
                <c:pt idx="18">
                  <c:v>10</c:v>
                </c:pt>
                <c:pt idx="19">
                  <c:v>16</c:v>
                </c:pt>
                <c:pt idx="20">
                  <c:v>14</c:v>
                </c:pt>
                <c:pt idx="21">
                  <c:v>18</c:v>
                </c:pt>
                <c:pt idx="22">
                  <c:v>32</c:v>
                </c:pt>
                <c:pt idx="23">
                  <c:v>30</c:v>
                </c:pt>
                <c:pt idx="24">
                  <c:v>29</c:v>
                </c:pt>
                <c:pt idx="25">
                  <c:v>28</c:v>
                </c:pt>
                <c:pt idx="26">
                  <c:v>22</c:v>
                </c:pt>
                <c:pt idx="27">
                  <c:v>30</c:v>
                </c:pt>
                <c:pt idx="28">
                  <c:v>36</c:v>
                </c:pt>
                <c:pt idx="29">
                  <c:v>38</c:v>
                </c:pt>
                <c:pt idx="30">
                  <c:v>57</c:v>
                </c:pt>
                <c:pt idx="31">
                  <c:v>82</c:v>
                </c:pt>
                <c:pt idx="32">
                  <c:v>59</c:v>
                </c:pt>
                <c:pt idx="33">
                  <c:v>28</c:v>
                </c:pt>
                <c:pt idx="34">
                  <c:v>32</c:v>
                </c:pt>
                <c:pt idx="35">
                  <c:v>48</c:v>
                </c:pt>
                <c:pt idx="36">
                  <c:v>64</c:v>
                </c:pt>
                <c:pt idx="37">
                  <c:v>61</c:v>
                </c:pt>
                <c:pt idx="38">
                  <c:v>67</c:v>
                </c:pt>
                <c:pt idx="39">
                  <c:v>54</c:v>
                </c:pt>
                <c:pt idx="40">
                  <c:v>64</c:v>
                </c:pt>
                <c:pt idx="41">
                  <c:v>74</c:v>
                </c:pt>
                <c:pt idx="42">
                  <c:v>78</c:v>
                </c:pt>
                <c:pt idx="43">
                  <c:v>108</c:v>
                </c:pt>
                <c:pt idx="44">
                  <c:v>83</c:v>
                </c:pt>
                <c:pt idx="45">
                  <c:v>73</c:v>
                </c:pt>
                <c:pt idx="46">
                  <c:v>63</c:v>
                </c:pt>
                <c:pt idx="47">
                  <c:v>45</c:v>
                </c:pt>
                <c:pt idx="48">
                  <c:v>61</c:v>
                </c:pt>
                <c:pt idx="49">
                  <c:v>74</c:v>
                </c:pt>
                <c:pt idx="50">
                  <c:v>66</c:v>
                </c:pt>
                <c:pt idx="51">
                  <c:v>56</c:v>
                </c:pt>
                <c:pt idx="52">
                  <c:v>49</c:v>
                </c:pt>
                <c:pt idx="53">
                  <c:v>45</c:v>
                </c:pt>
                <c:pt idx="54">
                  <c:v>52</c:v>
                </c:pt>
                <c:pt idx="55">
                  <c:v>37</c:v>
                </c:pt>
                <c:pt idx="56">
                  <c:v>59</c:v>
                </c:pt>
                <c:pt idx="57">
                  <c:v>39</c:v>
                </c:pt>
                <c:pt idx="58">
                  <c:v>53</c:v>
                </c:pt>
                <c:pt idx="59">
                  <c:v>57</c:v>
                </c:pt>
                <c:pt idx="60">
                  <c:v>60</c:v>
                </c:pt>
                <c:pt idx="61">
                  <c:v>39</c:v>
                </c:pt>
                <c:pt idx="62">
                  <c:v>42</c:v>
                </c:pt>
                <c:pt idx="63">
                  <c:v>41</c:v>
                </c:pt>
                <c:pt idx="64">
                  <c:v>53</c:v>
                </c:pt>
                <c:pt idx="65">
                  <c:v>93</c:v>
                </c:pt>
                <c:pt idx="66">
                  <c:v>66</c:v>
                </c:pt>
                <c:pt idx="67">
                  <c:v>72</c:v>
                </c:pt>
                <c:pt idx="68">
                  <c:v>69</c:v>
                </c:pt>
                <c:pt idx="69">
                  <c:v>67</c:v>
                </c:pt>
                <c:pt idx="70">
                  <c:v>94</c:v>
                </c:pt>
                <c:pt idx="71">
                  <c:v>78</c:v>
                </c:pt>
                <c:pt idx="72">
                  <c:v>73</c:v>
                </c:pt>
                <c:pt idx="73">
                  <c:v>88</c:v>
                </c:pt>
                <c:pt idx="74">
                  <c:v>84</c:v>
                </c:pt>
                <c:pt idx="75">
                  <c:v>68</c:v>
                </c:pt>
                <c:pt idx="76">
                  <c:v>63</c:v>
                </c:pt>
                <c:pt idx="77">
                  <c:v>104</c:v>
                </c:pt>
                <c:pt idx="78">
                  <c:v>95</c:v>
                </c:pt>
                <c:pt idx="79">
                  <c:v>101</c:v>
                </c:pt>
                <c:pt idx="80">
                  <c:v>100</c:v>
                </c:pt>
                <c:pt idx="81">
                  <c:v>64</c:v>
                </c:pt>
                <c:pt idx="82">
                  <c:v>71</c:v>
                </c:pt>
                <c:pt idx="83">
                  <c:v>56</c:v>
                </c:pt>
                <c:pt idx="84">
                  <c:v>113</c:v>
                </c:pt>
                <c:pt idx="85">
                  <c:v>92</c:v>
                </c:pt>
                <c:pt idx="86">
                  <c:v>104</c:v>
                </c:pt>
                <c:pt idx="87">
                  <c:v>105</c:v>
                </c:pt>
                <c:pt idx="88">
                  <c:v>75</c:v>
                </c:pt>
                <c:pt idx="89">
                  <c:v>72</c:v>
                </c:pt>
                <c:pt idx="90">
                  <c:v>63</c:v>
                </c:pt>
                <c:pt idx="91">
                  <c:v>107</c:v>
                </c:pt>
                <c:pt idx="92">
                  <c:v>96</c:v>
                </c:pt>
                <c:pt idx="93">
                  <c:v>72</c:v>
                </c:pt>
                <c:pt idx="94">
                  <c:v>72</c:v>
                </c:pt>
                <c:pt idx="95">
                  <c:v>69</c:v>
                </c:pt>
                <c:pt idx="96">
                  <c:v>66</c:v>
                </c:pt>
                <c:pt idx="97">
                  <c:v>64</c:v>
                </c:pt>
                <c:pt idx="98">
                  <c:v>68</c:v>
                </c:pt>
                <c:pt idx="99">
                  <c:v>96</c:v>
                </c:pt>
                <c:pt idx="100">
                  <c:v>93</c:v>
                </c:pt>
                <c:pt idx="101">
                  <c:v>92</c:v>
                </c:pt>
                <c:pt idx="102">
                  <c:v>82</c:v>
                </c:pt>
                <c:pt idx="103">
                  <c:v>64</c:v>
                </c:pt>
                <c:pt idx="104">
                  <c:v>68</c:v>
                </c:pt>
                <c:pt idx="105">
                  <c:v>84</c:v>
                </c:pt>
                <c:pt idx="106">
                  <c:v>73</c:v>
                </c:pt>
                <c:pt idx="107">
                  <c:v>61</c:v>
                </c:pt>
                <c:pt idx="108">
                  <c:v>60</c:v>
                </c:pt>
                <c:pt idx="109">
                  <c:v>47</c:v>
                </c:pt>
                <c:pt idx="110">
                  <c:v>49</c:v>
                </c:pt>
                <c:pt idx="111">
                  <c:v>47</c:v>
                </c:pt>
                <c:pt idx="112">
                  <c:v>58</c:v>
                </c:pt>
                <c:pt idx="113">
                  <c:v>71</c:v>
                </c:pt>
                <c:pt idx="114">
                  <c:v>93</c:v>
                </c:pt>
                <c:pt idx="115">
                  <c:v>91</c:v>
                </c:pt>
                <c:pt idx="116">
                  <c:v>66</c:v>
                </c:pt>
                <c:pt idx="117">
                  <c:v>82</c:v>
                </c:pt>
                <c:pt idx="118">
                  <c:v>84</c:v>
                </c:pt>
                <c:pt idx="119">
                  <c:v>110</c:v>
                </c:pt>
                <c:pt idx="120">
                  <c:v>106</c:v>
                </c:pt>
                <c:pt idx="121">
                  <c:v>122</c:v>
                </c:pt>
                <c:pt idx="122">
                  <c:v>75</c:v>
                </c:pt>
                <c:pt idx="123">
                  <c:v>95</c:v>
                </c:pt>
                <c:pt idx="124">
                  <c:v>70</c:v>
                </c:pt>
                <c:pt idx="125">
                  <c:v>66</c:v>
                </c:pt>
                <c:pt idx="126">
                  <c:v>111</c:v>
                </c:pt>
                <c:pt idx="127">
                  <c:v>122</c:v>
                </c:pt>
                <c:pt idx="128">
                  <c:v>101</c:v>
                </c:pt>
                <c:pt idx="129">
                  <c:v>107</c:v>
                </c:pt>
                <c:pt idx="130">
                  <c:v>104</c:v>
                </c:pt>
                <c:pt idx="131">
                  <c:v>103</c:v>
                </c:pt>
                <c:pt idx="132">
                  <c:v>102</c:v>
                </c:pt>
                <c:pt idx="133">
                  <c:v>120</c:v>
                </c:pt>
                <c:pt idx="134">
                  <c:v>120</c:v>
                </c:pt>
                <c:pt idx="135">
                  <c:v>109</c:v>
                </c:pt>
                <c:pt idx="136">
                  <c:v>124</c:v>
                </c:pt>
                <c:pt idx="137">
                  <c:v>105</c:v>
                </c:pt>
                <c:pt idx="138">
                  <c:v>67</c:v>
                </c:pt>
                <c:pt idx="139">
                  <c:v>108</c:v>
                </c:pt>
                <c:pt idx="140">
                  <c:v>149</c:v>
                </c:pt>
                <c:pt idx="141">
                  <c:v>149</c:v>
                </c:pt>
                <c:pt idx="142">
                  <c:v>139</c:v>
                </c:pt>
                <c:pt idx="143">
                  <c:v>124</c:v>
                </c:pt>
                <c:pt idx="144">
                  <c:v>140</c:v>
                </c:pt>
                <c:pt idx="145">
                  <c:v>70</c:v>
                </c:pt>
                <c:pt idx="146">
                  <c:v>145</c:v>
                </c:pt>
                <c:pt idx="147">
                  <c:v>145</c:v>
                </c:pt>
                <c:pt idx="148">
                  <c:v>120</c:v>
                </c:pt>
                <c:pt idx="149">
                  <c:v>140</c:v>
                </c:pt>
                <c:pt idx="150">
                  <c:v>103</c:v>
                </c:pt>
                <c:pt idx="151">
                  <c:v>77</c:v>
                </c:pt>
                <c:pt idx="152">
                  <c:v>77</c:v>
                </c:pt>
                <c:pt idx="153">
                  <c:v>98</c:v>
                </c:pt>
                <c:pt idx="154">
                  <c:v>151</c:v>
                </c:pt>
                <c:pt idx="155">
                  <c:v>98</c:v>
                </c:pt>
                <c:pt idx="156">
                  <c:v>118</c:v>
                </c:pt>
                <c:pt idx="157">
                  <c:v>123</c:v>
                </c:pt>
                <c:pt idx="158">
                  <c:v>123</c:v>
                </c:pt>
                <c:pt idx="159">
                  <c:v>88</c:v>
                </c:pt>
                <c:pt idx="160">
                  <c:v>99</c:v>
                </c:pt>
                <c:pt idx="161">
                  <c:v>142</c:v>
                </c:pt>
                <c:pt idx="162">
                  <c:v>128</c:v>
                </c:pt>
                <c:pt idx="163">
                  <c:v>122</c:v>
                </c:pt>
                <c:pt idx="164">
                  <c:v>134</c:v>
                </c:pt>
                <c:pt idx="165">
                  <c:v>105</c:v>
                </c:pt>
                <c:pt idx="166">
                  <c:v>72</c:v>
                </c:pt>
                <c:pt idx="167">
                  <c:v>111</c:v>
                </c:pt>
                <c:pt idx="168">
                  <c:v>121</c:v>
                </c:pt>
                <c:pt idx="169">
                  <c:v>121</c:v>
                </c:pt>
                <c:pt idx="170">
                  <c:v>128</c:v>
                </c:pt>
                <c:pt idx="171">
                  <c:v>103</c:v>
                </c:pt>
                <c:pt idx="172">
                  <c:v>94</c:v>
                </c:pt>
                <c:pt idx="173">
                  <c:v>72</c:v>
                </c:pt>
                <c:pt idx="174">
                  <c:v>87</c:v>
                </c:pt>
                <c:pt idx="175">
                  <c:v>152</c:v>
                </c:pt>
                <c:pt idx="176">
                  <c:v>90</c:v>
                </c:pt>
                <c:pt idx="177">
                  <c:v>34</c:v>
                </c:pt>
                <c:pt idx="178">
                  <c:v>83</c:v>
                </c:pt>
                <c:pt idx="179">
                  <c:v>103</c:v>
                </c:pt>
                <c:pt idx="180">
                  <c:v>74</c:v>
                </c:pt>
                <c:pt idx="181">
                  <c:v>99</c:v>
                </c:pt>
                <c:pt idx="182">
                  <c:v>67</c:v>
                </c:pt>
                <c:pt idx="183">
                  <c:v>140</c:v>
                </c:pt>
                <c:pt idx="184">
                  <c:v>117</c:v>
                </c:pt>
                <c:pt idx="185">
                  <c:v>110</c:v>
                </c:pt>
                <c:pt idx="186">
                  <c:v>93</c:v>
                </c:pt>
                <c:pt idx="187">
                  <c:v>77</c:v>
                </c:pt>
                <c:pt idx="188">
                  <c:v>102</c:v>
                </c:pt>
                <c:pt idx="189">
                  <c:v>111</c:v>
                </c:pt>
                <c:pt idx="190">
                  <c:v>120</c:v>
                </c:pt>
                <c:pt idx="191">
                  <c:v>138</c:v>
                </c:pt>
                <c:pt idx="192">
                  <c:v>140</c:v>
                </c:pt>
                <c:pt idx="193">
                  <c:v>114</c:v>
                </c:pt>
                <c:pt idx="194">
                  <c:v>83</c:v>
                </c:pt>
                <c:pt idx="195">
                  <c:v>88</c:v>
                </c:pt>
                <c:pt idx="196">
                  <c:v>140</c:v>
                </c:pt>
                <c:pt idx="197">
                  <c:v>158</c:v>
                </c:pt>
                <c:pt idx="198">
                  <c:v>145</c:v>
                </c:pt>
                <c:pt idx="199">
                  <c:v>131</c:v>
                </c:pt>
                <c:pt idx="200">
                  <c:v>148</c:v>
                </c:pt>
                <c:pt idx="201">
                  <c:v>97</c:v>
                </c:pt>
                <c:pt idx="202">
                  <c:v>107</c:v>
                </c:pt>
                <c:pt idx="203">
                  <c:v>162</c:v>
                </c:pt>
                <c:pt idx="204">
                  <c:v>188</c:v>
                </c:pt>
                <c:pt idx="205">
                  <c:v>148</c:v>
                </c:pt>
                <c:pt idx="206">
                  <c:v>139</c:v>
                </c:pt>
                <c:pt idx="207">
                  <c:v>112</c:v>
                </c:pt>
                <c:pt idx="208">
                  <c:v>87</c:v>
                </c:pt>
                <c:pt idx="209">
                  <c:v>101</c:v>
                </c:pt>
                <c:pt idx="210">
                  <c:v>157</c:v>
                </c:pt>
                <c:pt idx="211">
                  <c:v>145</c:v>
                </c:pt>
                <c:pt idx="212">
                  <c:v>117</c:v>
                </c:pt>
                <c:pt idx="213">
                  <c:v>121</c:v>
                </c:pt>
                <c:pt idx="214">
                  <c:v>130</c:v>
                </c:pt>
                <c:pt idx="215">
                  <c:v>109</c:v>
                </c:pt>
                <c:pt idx="216">
                  <c:v>114</c:v>
                </c:pt>
                <c:pt idx="217">
                  <c:v>143</c:v>
                </c:pt>
                <c:pt idx="218">
                  <c:v>161</c:v>
                </c:pt>
                <c:pt idx="219">
                  <c:v>149</c:v>
                </c:pt>
                <c:pt idx="220">
                  <c:v>144</c:v>
                </c:pt>
                <c:pt idx="221">
                  <c:v>139</c:v>
                </c:pt>
                <c:pt idx="222">
                  <c:v>113</c:v>
                </c:pt>
                <c:pt idx="223">
                  <c:v>105</c:v>
                </c:pt>
                <c:pt idx="224">
                  <c:v>157</c:v>
                </c:pt>
                <c:pt idx="225">
                  <c:v>146</c:v>
                </c:pt>
                <c:pt idx="226">
                  <c:v>140</c:v>
                </c:pt>
                <c:pt idx="227">
                  <c:v>154</c:v>
                </c:pt>
                <c:pt idx="228">
                  <c:v>133</c:v>
                </c:pt>
                <c:pt idx="229">
                  <c:v>91</c:v>
                </c:pt>
                <c:pt idx="230">
                  <c:v>90</c:v>
                </c:pt>
                <c:pt idx="231">
                  <c:v>153</c:v>
                </c:pt>
                <c:pt idx="232">
                  <c:v>186</c:v>
                </c:pt>
                <c:pt idx="233">
                  <c:v>166</c:v>
                </c:pt>
                <c:pt idx="234">
                  <c:v>153</c:v>
                </c:pt>
                <c:pt idx="235">
                  <c:v>141</c:v>
                </c:pt>
                <c:pt idx="236">
                  <c:v>106</c:v>
                </c:pt>
                <c:pt idx="237">
                  <c:v>103</c:v>
                </c:pt>
                <c:pt idx="238">
                  <c:v>172</c:v>
                </c:pt>
                <c:pt idx="239">
                  <c:v>135</c:v>
                </c:pt>
                <c:pt idx="240">
                  <c:v>111</c:v>
                </c:pt>
                <c:pt idx="241">
                  <c:v>123</c:v>
                </c:pt>
                <c:pt idx="242">
                  <c:v>117</c:v>
                </c:pt>
                <c:pt idx="243">
                  <c:v>89</c:v>
                </c:pt>
                <c:pt idx="244">
                  <c:v>115</c:v>
                </c:pt>
                <c:pt idx="245">
                  <c:v>150</c:v>
                </c:pt>
                <c:pt idx="246">
                  <c:v>135</c:v>
                </c:pt>
                <c:pt idx="247">
                  <c:v>173</c:v>
                </c:pt>
                <c:pt idx="248">
                  <c:v>143</c:v>
                </c:pt>
                <c:pt idx="249">
                  <c:v>153</c:v>
                </c:pt>
                <c:pt idx="250">
                  <c:v>102</c:v>
                </c:pt>
                <c:pt idx="251">
                  <c:v>123</c:v>
                </c:pt>
                <c:pt idx="252">
                  <c:v>147</c:v>
                </c:pt>
                <c:pt idx="253">
                  <c:v>151</c:v>
                </c:pt>
                <c:pt idx="254">
                  <c:v>138</c:v>
                </c:pt>
                <c:pt idx="255">
                  <c:v>97</c:v>
                </c:pt>
                <c:pt idx="256">
                  <c:v>111</c:v>
                </c:pt>
                <c:pt idx="257">
                  <c:v>103</c:v>
                </c:pt>
                <c:pt idx="258">
                  <c:v>132</c:v>
                </c:pt>
                <c:pt idx="259">
                  <c:v>176</c:v>
                </c:pt>
                <c:pt idx="260">
                  <c:v>200</c:v>
                </c:pt>
                <c:pt idx="261">
                  <c:v>203</c:v>
                </c:pt>
                <c:pt idx="262">
                  <c:v>163</c:v>
                </c:pt>
                <c:pt idx="263">
                  <c:v>144</c:v>
                </c:pt>
                <c:pt idx="264">
                  <c:v>125</c:v>
                </c:pt>
                <c:pt idx="265">
                  <c:v>125</c:v>
                </c:pt>
                <c:pt idx="266">
                  <c:v>179</c:v>
                </c:pt>
                <c:pt idx="267">
                  <c:v>149</c:v>
                </c:pt>
                <c:pt idx="268">
                  <c:v>158</c:v>
                </c:pt>
                <c:pt idx="269">
                  <c:v>144</c:v>
                </c:pt>
                <c:pt idx="270">
                  <c:v>133</c:v>
                </c:pt>
                <c:pt idx="271">
                  <c:v>81</c:v>
                </c:pt>
                <c:pt idx="272">
                  <c:v>112</c:v>
                </c:pt>
                <c:pt idx="273">
                  <c:v>129</c:v>
                </c:pt>
                <c:pt idx="274">
                  <c:v>174</c:v>
                </c:pt>
                <c:pt idx="275">
                  <c:v>144</c:v>
                </c:pt>
                <c:pt idx="276">
                  <c:v>140</c:v>
                </c:pt>
                <c:pt idx="277">
                  <c:v>109</c:v>
                </c:pt>
                <c:pt idx="278">
                  <c:v>105</c:v>
                </c:pt>
                <c:pt idx="279">
                  <c:v>124</c:v>
                </c:pt>
                <c:pt idx="280">
                  <c:v>140</c:v>
                </c:pt>
                <c:pt idx="281">
                  <c:v>193</c:v>
                </c:pt>
                <c:pt idx="282">
                  <c:v>156</c:v>
                </c:pt>
                <c:pt idx="283">
                  <c:v>138</c:v>
                </c:pt>
                <c:pt idx="284">
                  <c:v>124</c:v>
                </c:pt>
                <c:pt idx="285">
                  <c:v>100</c:v>
                </c:pt>
                <c:pt idx="286">
                  <c:v>124</c:v>
                </c:pt>
                <c:pt idx="287">
                  <c:v>187</c:v>
                </c:pt>
                <c:pt idx="288">
                  <c:v>175</c:v>
                </c:pt>
                <c:pt idx="289">
                  <c:v>151</c:v>
                </c:pt>
                <c:pt idx="290">
                  <c:v>136</c:v>
                </c:pt>
                <c:pt idx="291">
                  <c:v>150</c:v>
                </c:pt>
                <c:pt idx="292">
                  <c:v>114</c:v>
                </c:pt>
                <c:pt idx="293">
                  <c:v>117</c:v>
                </c:pt>
                <c:pt idx="294">
                  <c:v>188</c:v>
                </c:pt>
                <c:pt idx="295">
                  <c:v>195</c:v>
                </c:pt>
                <c:pt idx="296">
                  <c:v>176</c:v>
                </c:pt>
                <c:pt idx="297">
                  <c:v>172</c:v>
                </c:pt>
                <c:pt idx="298">
                  <c:v>118</c:v>
                </c:pt>
                <c:pt idx="299">
                  <c:v>104</c:v>
                </c:pt>
                <c:pt idx="300">
                  <c:v>152</c:v>
                </c:pt>
                <c:pt idx="301">
                  <c:v>152</c:v>
                </c:pt>
                <c:pt idx="302">
                  <c:v>162</c:v>
                </c:pt>
                <c:pt idx="303">
                  <c:v>152</c:v>
                </c:pt>
                <c:pt idx="304">
                  <c:v>140</c:v>
                </c:pt>
                <c:pt idx="305">
                  <c:v>130</c:v>
                </c:pt>
                <c:pt idx="306">
                  <c:v>85</c:v>
                </c:pt>
                <c:pt idx="307">
                  <c:v>129</c:v>
                </c:pt>
                <c:pt idx="308">
                  <c:v>138</c:v>
                </c:pt>
                <c:pt idx="309">
                  <c:v>156</c:v>
                </c:pt>
                <c:pt idx="310">
                  <c:v>108</c:v>
                </c:pt>
                <c:pt idx="311">
                  <c:v>117</c:v>
                </c:pt>
                <c:pt idx="312">
                  <c:v>138</c:v>
                </c:pt>
                <c:pt idx="313">
                  <c:v>106</c:v>
                </c:pt>
                <c:pt idx="314">
                  <c:v>137</c:v>
                </c:pt>
                <c:pt idx="315">
                  <c:v>182</c:v>
                </c:pt>
                <c:pt idx="316">
                  <c:v>154</c:v>
                </c:pt>
                <c:pt idx="317">
                  <c:v>169</c:v>
                </c:pt>
                <c:pt idx="318">
                  <c:v>182</c:v>
                </c:pt>
                <c:pt idx="319">
                  <c:v>159</c:v>
                </c:pt>
                <c:pt idx="320">
                  <c:v>152</c:v>
                </c:pt>
                <c:pt idx="321">
                  <c:v>170</c:v>
                </c:pt>
                <c:pt idx="322">
                  <c:v>197</c:v>
                </c:pt>
                <c:pt idx="323">
                  <c:v>184</c:v>
                </c:pt>
                <c:pt idx="324">
                  <c:v>176</c:v>
                </c:pt>
                <c:pt idx="325">
                  <c:v>219</c:v>
                </c:pt>
                <c:pt idx="326">
                  <c:v>185</c:v>
                </c:pt>
                <c:pt idx="327">
                  <c:v>141</c:v>
                </c:pt>
                <c:pt idx="328">
                  <c:v>157</c:v>
                </c:pt>
                <c:pt idx="329">
                  <c:v>219</c:v>
                </c:pt>
                <c:pt idx="330">
                  <c:v>222</c:v>
                </c:pt>
                <c:pt idx="331">
                  <c:v>190</c:v>
                </c:pt>
                <c:pt idx="332">
                  <c:v>268</c:v>
                </c:pt>
                <c:pt idx="333">
                  <c:v>1147</c:v>
                </c:pt>
                <c:pt idx="334">
                  <c:v>487</c:v>
                </c:pt>
                <c:pt idx="335">
                  <c:v>382</c:v>
                </c:pt>
                <c:pt idx="336">
                  <c:v>395</c:v>
                </c:pt>
                <c:pt idx="337">
                  <c:v>372</c:v>
                </c:pt>
                <c:pt idx="338">
                  <c:v>314</c:v>
                </c:pt>
                <c:pt idx="339">
                  <c:v>260</c:v>
                </c:pt>
                <c:pt idx="340">
                  <c:v>267</c:v>
                </c:pt>
                <c:pt idx="341">
                  <c:v>212</c:v>
                </c:pt>
                <c:pt idx="342">
                  <c:v>227</c:v>
                </c:pt>
                <c:pt idx="343">
                  <c:v>322</c:v>
                </c:pt>
                <c:pt idx="344">
                  <c:v>269</c:v>
                </c:pt>
                <c:pt idx="345">
                  <c:v>269</c:v>
                </c:pt>
                <c:pt idx="346">
                  <c:v>223</c:v>
                </c:pt>
                <c:pt idx="347">
                  <c:v>210</c:v>
                </c:pt>
                <c:pt idx="348">
                  <c:v>154</c:v>
                </c:pt>
                <c:pt idx="349">
                  <c:v>184</c:v>
                </c:pt>
                <c:pt idx="350">
                  <c:v>262</c:v>
                </c:pt>
                <c:pt idx="351">
                  <c:v>251</c:v>
                </c:pt>
                <c:pt idx="352">
                  <c:v>215</c:v>
                </c:pt>
                <c:pt idx="353">
                  <c:v>195</c:v>
                </c:pt>
                <c:pt idx="354">
                  <c:v>185</c:v>
                </c:pt>
                <c:pt idx="355">
                  <c:v>129</c:v>
                </c:pt>
                <c:pt idx="356">
                  <c:v>130</c:v>
                </c:pt>
                <c:pt idx="357">
                  <c:v>205</c:v>
                </c:pt>
                <c:pt idx="358">
                  <c:v>173</c:v>
                </c:pt>
                <c:pt idx="359">
                  <c:v>168</c:v>
                </c:pt>
                <c:pt idx="360">
                  <c:v>140</c:v>
                </c:pt>
                <c:pt idx="361">
                  <c:v>108</c:v>
                </c:pt>
                <c:pt idx="362">
                  <c:v>101</c:v>
                </c:pt>
                <c:pt idx="363">
                  <c:v>57</c:v>
                </c:pt>
                <c:pt idx="364">
                  <c:v>86</c:v>
                </c:pt>
                <c:pt idx="365">
                  <c:v>165</c:v>
                </c:pt>
                <c:pt idx="366">
                  <c:v>164</c:v>
                </c:pt>
                <c:pt idx="367">
                  <c:v>143</c:v>
                </c:pt>
                <c:pt idx="368">
                  <c:v>132</c:v>
                </c:pt>
                <c:pt idx="369">
                  <c:v>96</c:v>
                </c:pt>
                <c:pt idx="370">
                  <c:v>71</c:v>
                </c:pt>
                <c:pt idx="371">
                  <c:v>72</c:v>
                </c:pt>
                <c:pt idx="372">
                  <c:v>200</c:v>
                </c:pt>
                <c:pt idx="373">
                  <c:v>219</c:v>
                </c:pt>
                <c:pt idx="374">
                  <c:v>248</c:v>
                </c:pt>
                <c:pt idx="375">
                  <c:v>197</c:v>
                </c:pt>
                <c:pt idx="376">
                  <c:v>213</c:v>
                </c:pt>
                <c:pt idx="377">
                  <c:v>192</c:v>
                </c:pt>
                <c:pt idx="378">
                  <c:v>287</c:v>
                </c:pt>
                <c:pt idx="379">
                  <c:v>246</c:v>
                </c:pt>
                <c:pt idx="380">
                  <c:v>271</c:v>
                </c:pt>
                <c:pt idx="381">
                  <c:v>260</c:v>
                </c:pt>
                <c:pt idx="382">
                  <c:v>234</c:v>
                </c:pt>
                <c:pt idx="383">
                  <c:v>211</c:v>
                </c:pt>
                <c:pt idx="384">
                  <c:v>229</c:v>
                </c:pt>
                <c:pt idx="385">
                  <c:v>300</c:v>
                </c:pt>
                <c:pt idx="386">
                  <c:v>296</c:v>
                </c:pt>
                <c:pt idx="387">
                  <c:v>277</c:v>
                </c:pt>
                <c:pt idx="388">
                  <c:v>236</c:v>
                </c:pt>
                <c:pt idx="389">
                  <c:v>225</c:v>
                </c:pt>
                <c:pt idx="390">
                  <c:v>182</c:v>
                </c:pt>
                <c:pt idx="391">
                  <c:v>188</c:v>
                </c:pt>
                <c:pt idx="392">
                  <c:v>305</c:v>
                </c:pt>
                <c:pt idx="393">
                  <c:v>256</c:v>
                </c:pt>
                <c:pt idx="394">
                  <c:v>236</c:v>
                </c:pt>
                <c:pt idx="395">
                  <c:v>226</c:v>
                </c:pt>
                <c:pt idx="396">
                  <c:v>223</c:v>
                </c:pt>
                <c:pt idx="397">
                  <c:v>150</c:v>
                </c:pt>
                <c:pt idx="398">
                  <c:v>149</c:v>
                </c:pt>
                <c:pt idx="399">
                  <c:v>242</c:v>
                </c:pt>
                <c:pt idx="400">
                  <c:v>248</c:v>
                </c:pt>
                <c:pt idx="401">
                  <c:v>251</c:v>
                </c:pt>
                <c:pt idx="402">
                  <c:v>227</c:v>
                </c:pt>
                <c:pt idx="403">
                  <c:v>207</c:v>
                </c:pt>
                <c:pt idx="404">
                  <c:v>189</c:v>
                </c:pt>
                <c:pt idx="405">
                  <c:v>197</c:v>
                </c:pt>
                <c:pt idx="406">
                  <c:v>265</c:v>
                </c:pt>
                <c:pt idx="407">
                  <c:v>262</c:v>
                </c:pt>
                <c:pt idx="408">
                  <c:v>242</c:v>
                </c:pt>
                <c:pt idx="409">
                  <c:v>225</c:v>
                </c:pt>
                <c:pt idx="410">
                  <c:v>208</c:v>
                </c:pt>
                <c:pt idx="411">
                  <c:v>174</c:v>
                </c:pt>
                <c:pt idx="412">
                  <c:v>165</c:v>
                </c:pt>
                <c:pt idx="413">
                  <c:v>214</c:v>
                </c:pt>
                <c:pt idx="414">
                  <c:v>217</c:v>
                </c:pt>
                <c:pt idx="415">
                  <c:v>287</c:v>
                </c:pt>
                <c:pt idx="416">
                  <c:v>270</c:v>
                </c:pt>
                <c:pt idx="417">
                  <c:v>210</c:v>
                </c:pt>
                <c:pt idx="418">
                  <c:v>198</c:v>
                </c:pt>
                <c:pt idx="419">
                  <c:v>199</c:v>
                </c:pt>
                <c:pt idx="420">
                  <c:v>251</c:v>
                </c:pt>
                <c:pt idx="421">
                  <c:v>283</c:v>
                </c:pt>
                <c:pt idx="422">
                  <c:v>260</c:v>
                </c:pt>
                <c:pt idx="423">
                  <c:v>268</c:v>
                </c:pt>
                <c:pt idx="424">
                  <c:v>232</c:v>
                </c:pt>
                <c:pt idx="425">
                  <c:v>188</c:v>
                </c:pt>
                <c:pt idx="426">
                  <c:v>231</c:v>
                </c:pt>
                <c:pt idx="427">
                  <c:v>290</c:v>
                </c:pt>
                <c:pt idx="428">
                  <c:v>293</c:v>
                </c:pt>
                <c:pt idx="429">
                  <c:v>303</c:v>
                </c:pt>
                <c:pt idx="430">
                  <c:v>268</c:v>
                </c:pt>
                <c:pt idx="431">
                  <c:v>262</c:v>
                </c:pt>
                <c:pt idx="432">
                  <c:v>205</c:v>
                </c:pt>
                <c:pt idx="433">
                  <c:v>228</c:v>
                </c:pt>
                <c:pt idx="434">
                  <c:v>252</c:v>
                </c:pt>
                <c:pt idx="435">
                  <c:v>268</c:v>
                </c:pt>
                <c:pt idx="436">
                  <c:v>254</c:v>
                </c:pt>
                <c:pt idx="437">
                  <c:v>227</c:v>
                </c:pt>
                <c:pt idx="438">
                  <c:v>197</c:v>
                </c:pt>
                <c:pt idx="439">
                  <c:v>185</c:v>
                </c:pt>
                <c:pt idx="440">
                  <c:v>215</c:v>
                </c:pt>
                <c:pt idx="441">
                  <c:v>228</c:v>
                </c:pt>
                <c:pt idx="442">
                  <c:v>217</c:v>
                </c:pt>
                <c:pt idx="443">
                  <c:v>195</c:v>
                </c:pt>
                <c:pt idx="444">
                  <c:v>272</c:v>
                </c:pt>
                <c:pt idx="445">
                  <c:v>242</c:v>
                </c:pt>
                <c:pt idx="446">
                  <c:v>176</c:v>
                </c:pt>
                <c:pt idx="447">
                  <c:v>211</c:v>
                </c:pt>
                <c:pt idx="448">
                  <c:v>293</c:v>
                </c:pt>
                <c:pt idx="449">
                  <c:v>292</c:v>
                </c:pt>
                <c:pt idx="450">
                  <c:v>277</c:v>
                </c:pt>
                <c:pt idx="451">
                  <c:v>249</c:v>
                </c:pt>
                <c:pt idx="452">
                  <c:v>209</c:v>
                </c:pt>
                <c:pt idx="453">
                  <c:v>163</c:v>
                </c:pt>
                <c:pt idx="454">
                  <c:v>188</c:v>
                </c:pt>
                <c:pt idx="455">
                  <c:v>266</c:v>
                </c:pt>
                <c:pt idx="456">
                  <c:v>239</c:v>
                </c:pt>
                <c:pt idx="457">
                  <c:v>210</c:v>
                </c:pt>
                <c:pt idx="458">
                  <c:v>188</c:v>
                </c:pt>
                <c:pt idx="459">
                  <c:v>163</c:v>
                </c:pt>
                <c:pt idx="460">
                  <c:v>164</c:v>
                </c:pt>
                <c:pt idx="461">
                  <c:v>201</c:v>
                </c:pt>
                <c:pt idx="462">
                  <c:v>274</c:v>
                </c:pt>
                <c:pt idx="463">
                  <c:v>243</c:v>
                </c:pt>
                <c:pt idx="464">
                  <c:v>252</c:v>
                </c:pt>
                <c:pt idx="465">
                  <c:v>261</c:v>
                </c:pt>
                <c:pt idx="466">
                  <c:v>181</c:v>
                </c:pt>
                <c:pt idx="467">
                  <c:v>161</c:v>
                </c:pt>
                <c:pt idx="468">
                  <c:v>183</c:v>
                </c:pt>
                <c:pt idx="469">
                  <c:v>250</c:v>
                </c:pt>
                <c:pt idx="470">
                  <c:v>196</c:v>
                </c:pt>
                <c:pt idx="471">
                  <c:v>262</c:v>
                </c:pt>
                <c:pt idx="472">
                  <c:v>253</c:v>
                </c:pt>
                <c:pt idx="473">
                  <c:v>197</c:v>
                </c:pt>
                <c:pt idx="474">
                  <c:v>145</c:v>
                </c:pt>
                <c:pt idx="475">
                  <c:v>219</c:v>
                </c:pt>
                <c:pt idx="476">
                  <c:v>276</c:v>
                </c:pt>
                <c:pt idx="477">
                  <c:v>258</c:v>
                </c:pt>
                <c:pt idx="478">
                  <c:v>271</c:v>
                </c:pt>
                <c:pt idx="479">
                  <c:v>287</c:v>
                </c:pt>
                <c:pt idx="480">
                  <c:v>192</c:v>
                </c:pt>
                <c:pt idx="481">
                  <c:v>154</c:v>
                </c:pt>
                <c:pt idx="482">
                  <c:v>199</c:v>
                </c:pt>
                <c:pt idx="483">
                  <c:v>283</c:v>
                </c:pt>
                <c:pt idx="484">
                  <c:v>265</c:v>
                </c:pt>
                <c:pt idx="485">
                  <c:v>279</c:v>
                </c:pt>
                <c:pt idx="486">
                  <c:v>250</c:v>
                </c:pt>
                <c:pt idx="487">
                  <c:v>237</c:v>
                </c:pt>
                <c:pt idx="488">
                  <c:v>166</c:v>
                </c:pt>
                <c:pt idx="489">
                  <c:v>168</c:v>
                </c:pt>
                <c:pt idx="490">
                  <c:v>235</c:v>
                </c:pt>
                <c:pt idx="491">
                  <c:v>252</c:v>
                </c:pt>
                <c:pt idx="492">
                  <c:v>287</c:v>
                </c:pt>
                <c:pt idx="493">
                  <c:v>300</c:v>
                </c:pt>
                <c:pt idx="494">
                  <c:v>262</c:v>
                </c:pt>
                <c:pt idx="495">
                  <c:v>192</c:v>
                </c:pt>
                <c:pt idx="496">
                  <c:v>206</c:v>
                </c:pt>
                <c:pt idx="497">
                  <c:v>363</c:v>
                </c:pt>
                <c:pt idx="498">
                  <c:v>323</c:v>
                </c:pt>
                <c:pt idx="499">
                  <c:v>335</c:v>
                </c:pt>
                <c:pt idx="500">
                  <c:v>273</c:v>
                </c:pt>
                <c:pt idx="501">
                  <c:v>244</c:v>
                </c:pt>
                <c:pt idx="502">
                  <c:v>200</c:v>
                </c:pt>
                <c:pt idx="503">
                  <c:v>205</c:v>
                </c:pt>
                <c:pt idx="504">
                  <c:v>355</c:v>
                </c:pt>
                <c:pt idx="505">
                  <c:v>348</c:v>
                </c:pt>
                <c:pt idx="506">
                  <c:v>351</c:v>
                </c:pt>
                <c:pt idx="507">
                  <c:v>224</c:v>
                </c:pt>
                <c:pt idx="508">
                  <c:v>232</c:v>
                </c:pt>
                <c:pt idx="509">
                  <c:v>137</c:v>
                </c:pt>
                <c:pt idx="510">
                  <c:v>158</c:v>
                </c:pt>
                <c:pt idx="511">
                  <c:v>199</c:v>
                </c:pt>
                <c:pt idx="512">
                  <c:v>195</c:v>
                </c:pt>
                <c:pt idx="513">
                  <c:v>132</c:v>
                </c:pt>
                <c:pt idx="514">
                  <c:v>113</c:v>
                </c:pt>
                <c:pt idx="515">
                  <c:v>103</c:v>
                </c:pt>
                <c:pt idx="516">
                  <c:v>99</c:v>
                </c:pt>
                <c:pt idx="517">
                  <c:v>100</c:v>
                </c:pt>
                <c:pt idx="518">
                  <c:v>142</c:v>
                </c:pt>
                <c:pt idx="519">
                  <c:v>149</c:v>
                </c:pt>
                <c:pt idx="520">
                  <c:v>138</c:v>
                </c:pt>
                <c:pt idx="521">
                  <c:v>132</c:v>
                </c:pt>
                <c:pt idx="522">
                  <c:v>184</c:v>
                </c:pt>
                <c:pt idx="523">
                  <c:v>141</c:v>
                </c:pt>
                <c:pt idx="524">
                  <c:v>189</c:v>
                </c:pt>
                <c:pt idx="525">
                  <c:v>222</c:v>
                </c:pt>
                <c:pt idx="526">
                  <c:v>196</c:v>
                </c:pt>
                <c:pt idx="527">
                  <c:v>227</c:v>
                </c:pt>
                <c:pt idx="528">
                  <c:v>223</c:v>
                </c:pt>
                <c:pt idx="529">
                  <c:v>195</c:v>
                </c:pt>
                <c:pt idx="530">
                  <c:v>169</c:v>
                </c:pt>
                <c:pt idx="531">
                  <c:v>190</c:v>
                </c:pt>
                <c:pt idx="532">
                  <c:v>294</c:v>
                </c:pt>
                <c:pt idx="533">
                  <c:v>244</c:v>
                </c:pt>
                <c:pt idx="534">
                  <c:v>253</c:v>
                </c:pt>
                <c:pt idx="535">
                  <c:v>211</c:v>
                </c:pt>
                <c:pt idx="536">
                  <c:v>182</c:v>
                </c:pt>
                <c:pt idx="537">
                  <c:v>162</c:v>
                </c:pt>
                <c:pt idx="538">
                  <c:v>151</c:v>
                </c:pt>
                <c:pt idx="539">
                  <c:v>243</c:v>
                </c:pt>
                <c:pt idx="540">
                  <c:v>228</c:v>
                </c:pt>
                <c:pt idx="541">
                  <c:v>216</c:v>
                </c:pt>
                <c:pt idx="542">
                  <c:v>232</c:v>
                </c:pt>
                <c:pt idx="543">
                  <c:v>177</c:v>
                </c:pt>
                <c:pt idx="544">
                  <c:v>149</c:v>
                </c:pt>
                <c:pt idx="545">
                  <c:v>198</c:v>
                </c:pt>
                <c:pt idx="546">
                  <c:v>238</c:v>
                </c:pt>
                <c:pt idx="547">
                  <c:v>238</c:v>
                </c:pt>
                <c:pt idx="548">
                  <c:v>214</c:v>
                </c:pt>
                <c:pt idx="549">
                  <c:v>239</c:v>
                </c:pt>
                <c:pt idx="550">
                  <c:v>171</c:v>
                </c:pt>
                <c:pt idx="551">
                  <c:v>123</c:v>
                </c:pt>
                <c:pt idx="552">
                  <c:v>159</c:v>
                </c:pt>
                <c:pt idx="553">
                  <c:v>193</c:v>
                </c:pt>
                <c:pt idx="554">
                  <c:v>214</c:v>
                </c:pt>
                <c:pt idx="555">
                  <c:v>251</c:v>
                </c:pt>
                <c:pt idx="556">
                  <c:v>193</c:v>
                </c:pt>
                <c:pt idx="557">
                  <c:v>120</c:v>
                </c:pt>
                <c:pt idx="558">
                  <c:v>89</c:v>
                </c:pt>
                <c:pt idx="559">
                  <c:v>118</c:v>
                </c:pt>
                <c:pt idx="560">
                  <c:v>146</c:v>
                </c:pt>
                <c:pt idx="561">
                  <c:v>129</c:v>
                </c:pt>
                <c:pt idx="562">
                  <c:v>123</c:v>
                </c:pt>
                <c:pt idx="563">
                  <c:v>117</c:v>
                </c:pt>
                <c:pt idx="564">
                  <c:v>167</c:v>
                </c:pt>
                <c:pt idx="565">
                  <c:v>142</c:v>
                </c:pt>
                <c:pt idx="566">
                  <c:v>148</c:v>
                </c:pt>
                <c:pt idx="567">
                  <c:v>238</c:v>
                </c:pt>
                <c:pt idx="568">
                  <c:v>216</c:v>
                </c:pt>
                <c:pt idx="569">
                  <c:v>302</c:v>
                </c:pt>
                <c:pt idx="570">
                  <c:v>249</c:v>
                </c:pt>
                <c:pt idx="571">
                  <c:v>247</c:v>
                </c:pt>
                <c:pt idx="572">
                  <c:v>184</c:v>
                </c:pt>
                <c:pt idx="573">
                  <c:v>213</c:v>
                </c:pt>
                <c:pt idx="574">
                  <c:v>298</c:v>
                </c:pt>
                <c:pt idx="575">
                  <c:v>264</c:v>
                </c:pt>
                <c:pt idx="576">
                  <c:v>264</c:v>
                </c:pt>
                <c:pt idx="577">
                  <c:v>244</c:v>
                </c:pt>
                <c:pt idx="578">
                  <c:v>186</c:v>
                </c:pt>
                <c:pt idx="579">
                  <c:v>172</c:v>
                </c:pt>
                <c:pt idx="580">
                  <c:v>182</c:v>
                </c:pt>
                <c:pt idx="581">
                  <c:v>278</c:v>
                </c:pt>
                <c:pt idx="582">
                  <c:v>313</c:v>
                </c:pt>
                <c:pt idx="583">
                  <c:v>306</c:v>
                </c:pt>
                <c:pt idx="584">
                  <c:v>292</c:v>
                </c:pt>
                <c:pt idx="585">
                  <c:v>308</c:v>
                </c:pt>
                <c:pt idx="586">
                  <c:v>236</c:v>
                </c:pt>
                <c:pt idx="587">
                  <c:v>269</c:v>
                </c:pt>
                <c:pt idx="588">
                  <c:v>363</c:v>
                </c:pt>
                <c:pt idx="589">
                  <c:v>353</c:v>
                </c:pt>
                <c:pt idx="590">
                  <c:v>310</c:v>
                </c:pt>
                <c:pt idx="591">
                  <c:v>280</c:v>
                </c:pt>
                <c:pt idx="592">
                  <c:v>249</c:v>
                </c:pt>
                <c:pt idx="593">
                  <c:v>185</c:v>
                </c:pt>
                <c:pt idx="594">
                  <c:v>191</c:v>
                </c:pt>
                <c:pt idx="595">
                  <c:v>284</c:v>
                </c:pt>
                <c:pt idx="596">
                  <c:v>311</c:v>
                </c:pt>
                <c:pt idx="597">
                  <c:v>282</c:v>
                </c:pt>
                <c:pt idx="598">
                  <c:v>316</c:v>
                </c:pt>
                <c:pt idx="599">
                  <c:v>249</c:v>
                </c:pt>
                <c:pt idx="600">
                  <c:v>193</c:v>
                </c:pt>
                <c:pt idx="601">
                  <c:v>204</c:v>
                </c:pt>
                <c:pt idx="602">
                  <c:v>251</c:v>
                </c:pt>
                <c:pt idx="603">
                  <c:v>238</c:v>
                </c:pt>
                <c:pt idx="604">
                  <c:v>185</c:v>
                </c:pt>
                <c:pt idx="605">
                  <c:v>142</c:v>
                </c:pt>
                <c:pt idx="606">
                  <c:v>96</c:v>
                </c:pt>
                <c:pt idx="607">
                  <c:v>69</c:v>
                </c:pt>
                <c:pt idx="608">
                  <c:v>73</c:v>
                </c:pt>
                <c:pt idx="609">
                  <c:v>66</c:v>
                </c:pt>
                <c:pt idx="610">
                  <c:v>39</c:v>
                </c:pt>
                <c:pt idx="611">
                  <c:v>11</c:v>
                </c:pt>
              </c:numCache>
            </c:numRef>
          </c:val>
          <c:smooth val="0"/>
          <c:extLst>
            <c:ext xmlns:c16="http://schemas.microsoft.com/office/drawing/2014/chart" uri="{C3380CC4-5D6E-409C-BE32-E72D297353CC}">
              <c16:uniqueId val="{00000000-E46B-454C-9158-2D01E521CAA0}"/>
            </c:ext>
          </c:extLst>
        </c:ser>
        <c:ser>
          <c:idx val="1"/>
          <c:order val="1"/>
          <c:tx>
            <c:strRef>
              <c:f>Sheet1!$C$1</c:f>
              <c:strCache>
                <c:ptCount val="1"/>
                <c:pt idx="0">
                  <c:v>Sales</c:v>
                </c:pt>
              </c:strCache>
            </c:strRef>
          </c:tx>
          <c:spPr>
            <a:ln w="12700" cap="rnd">
              <a:solidFill>
                <a:schemeClr val="accent2">
                  <a:alpha val="62000"/>
                </a:schemeClr>
              </a:solidFill>
              <a:round/>
            </a:ln>
            <a:effectLst/>
          </c:spPr>
          <c:marker>
            <c:symbol val="none"/>
          </c:marker>
          <c:cat>
            <c:numRef>
              <c:f>Sheet1!$A$2:$A$613</c:f>
              <c:numCache>
                <c:formatCode>yyyy\-mm\-dd\ hh:mm:ss</c:formatCode>
                <c:ptCount val="612"/>
                <c:pt idx="0">
                  <c:v>42628</c:v>
                </c:pt>
                <c:pt idx="1">
                  <c:v>42646</c:v>
                </c:pt>
                <c:pt idx="2">
                  <c:v>42647</c:v>
                </c:pt>
                <c:pt idx="3">
                  <c:v>42648</c:v>
                </c:pt>
                <c:pt idx="4">
                  <c:v>42649</c:v>
                </c:pt>
                <c:pt idx="5">
                  <c:v>42650</c:v>
                </c:pt>
                <c:pt idx="6">
                  <c:v>42651</c:v>
                </c:pt>
                <c:pt idx="7">
                  <c:v>42652</c:v>
                </c:pt>
                <c:pt idx="8">
                  <c:v>42653</c:v>
                </c:pt>
                <c:pt idx="9">
                  <c:v>42727</c:v>
                </c:pt>
                <c:pt idx="10">
                  <c:v>42740</c:v>
                </c:pt>
                <c:pt idx="11">
                  <c:v>42741</c:v>
                </c:pt>
                <c:pt idx="12">
                  <c:v>42742</c:v>
                </c:pt>
                <c:pt idx="13">
                  <c:v>42743</c:v>
                </c:pt>
                <c:pt idx="14">
                  <c:v>42744</c:v>
                </c:pt>
                <c:pt idx="15">
                  <c:v>42745</c:v>
                </c:pt>
                <c:pt idx="16">
                  <c:v>42746</c:v>
                </c:pt>
                <c:pt idx="17">
                  <c:v>42747</c:v>
                </c:pt>
                <c:pt idx="18">
                  <c:v>42748</c:v>
                </c:pt>
                <c:pt idx="19">
                  <c:v>42749</c:v>
                </c:pt>
                <c:pt idx="20">
                  <c:v>42750</c:v>
                </c:pt>
                <c:pt idx="21">
                  <c:v>42751</c:v>
                </c:pt>
                <c:pt idx="22">
                  <c:v>42752</c:v>
                </c:pt>
                <c:pt idx="23">
                  <c:v>42753</c:v>
                </c:pt>
                <c:pt idx="24">
                  <c:v>42754</c:v>
                </c:pt>
                <c:pt idx="25">
                  <c:v>42755</c:v>
                </c:pt>
                <c:pt idx="26">
                  <c:v>42756</c:v>
                </c:pt>
                <c:pt idx="27">
                  <c:v>42757</c:v>
                </c:pt>
                <c:pt idx="28">
                  <c:v>42758</c:v>
                </c:pt>
                <c:pt idx="29">
                  <c:v>42759</c:v>
                </c:pt>
                <c:pt idx="30">
                  <c:v>42760</c:v>
                </c:pt>
                <c:pt idx="31">
                  <c:v>42761</c:v>
                </c:pt>
                <c:pt idx="32">
                  <c:v>42762</c:v>
                </c:pt>
                <c:pt idx="33">
                  <c:v>42763</c:v>
                </c:pt>
                <c:pt idx="34">
                  <c:v>42764</c:v>
                </c:pt>
                <c:pt idx="35">
                  <c:v>42765</c:v>
                </c:pt>
                <c:pt idx="36">
                  <c:v>42766</c:v>
                </c:pt>
                <c:pt idx="37">
                  <c:v>42767</c:v>
                </c:pt>
                <c:pt idx="38">
                  <c:v>42768</c:v>
                </c:pt>
                <c:pt idx="39">
                  <c:v>42769</c:v>
                </c:pt>
                <c:pt idx="40">
                  <c:v>42770</c:v>
                </c:pt>
                <c:pt idx="41">
                  <c:v>42771</c:v>
                </c:pt>
                <c:pt idx="42">
                  <c:v>42772</c:v>
                </c:pt>
                <c:pt idx="43">
                  <c:v>42773</c:v>
                </c:pt>
                <c:pt idx="44">
                  <c:v>42774</c:v>
                </c:pt>
                <c:pt idx="45">
                  <c:v>42775</c:v>
                </c:pt>
                <c:pt idx="46">
                  <c:v>42776</c:v>
                </c:pt>
                <c:pt idx="47">
                  <c:v>42777</c:v>
                </c:pt>
                <c:pt idx="48">
                  <c:v>42778</c:v>
                </c:pt>
                <c:pt idx="49">
                  <c:v>42779</c:v>
                </c:pt>
                <c:pt idx="50">
                  <c:v>42780</c:v>
                </c:pt>
                <c:pt idx="51">
                  <c:v>42781</c:v>
                </c:pt>
                <c:pt idx="52">
                  <c:v>42782</c:v>
                </c:pt>
                <c:pt idx="53">
                  <c:v>42783</c:v>
                </c:pt>
                <c:pt idx="54">
                  <c:v>42784</c:v>
                </c:pt>
                <c:pt idx="55">
                  <c:v>42785</c:v>
                </c:pt>
                <c:pt idx="56">
                  <c:v>42786</c:v>
                </c:pt>
                <c:pt idx="57">
                  <c:v>42787</c:v>
                </c:pt>
                <c:pt idx="58">
                  <c:v>42788</c:v>
                </c:pt>
                <c:pt idx="59">
                  <c:v>42789</c:v>
                </c:pt>
                <c:pt idx="60">
                  <c:v>42790</c:v>
                </c:pt>
                <c:pt idx="61">
                  <c:v>42791</c:v>
                </c:pt>
                <c:pt idx="62">
                  <c:v>42792</c:v>
                </c:pt>
                <c:pt idx="63">
                  <c:v>42793</c:v>
                </c:pt>
                <c:pt idx="64">
                  <c:v>42794</c:v>
                </c:pt>
                <c:pt idx="65">
                  <c:v>42795</c:v>
                </c:pt>
                <c:pt idx="66">
                  <c:v>42796</c:v>
                </c:pt>
                <c:pt idx="67">
                  <c:v>42797</c:v>
                </c:pt>
                <c:pt idx="68">
                  <c:v>42798</c:v>
                </c:pt>
                <c:pt idx="69">
                  <c:v>42799</c:v>
                </c:pt>
                <c:pt idx="70">
                  <c:v>42800</c:v>
                </c:pt>
                <c:pt idx="71">
                  <c:v>42801</c:v>
                </c:pt>
                <c:pt idx="72">
                  <c:v>42802</c:v>
                </c:pt>
                <c:pt idx="73">
                  <c:v>42803</c:v>
                </c:pt>
                <c:pt idx="74">
                  <c:v>42804</c:v>
                </c:pt>
                <c:pt idx="75">
                  <c:v>42805</c:v>
                </c:pt>
                <c:pt idx="76">
                  <c:v>42806</c:v>
                </c:pt>
                <c:pt idx="77">
                  <c:v>42807</c:v>
                </c:pt>
                <c:pt idx="78">
                  <c:v>42808</c:v>
                </c:pt>
                <c:pt idx="79">
                  <c:v>42809</c:v>
                </c:pt>
                <c:pt idx="80">
                  <c:v>42810</c:v>
                </c:pt>
                <c:pt idx="81">
                  <c:v>42811</c:v>
                </c:pt>
                <c:pt idx="82">
                  <c:v>42812</c:v>
                </c:pt>
                <c:pt idx="83">
                  <c:v>42813</c:v>
                </c:pt>
                <c:pt idx="84">
                  <c:v>42814</c:v>
                </c:pt>
                <c:pt idx="85">
                  <c:v>42815</c:v>
                </c:pt>
                <c:pt idx="86">
                  <c:v>42816</c:v>
                </c:pt>
                <c:pt idx="87">
                  <c:v>42817</c:v>
                </c:pt>
                <c:pt idx="88">
                  <c:v>42818</c:v>
                </c:pt>
                <c:pt idx="89">
                  <c:v>42819</c:v>
                </c:pt>
                <c:pt idx="90">
                  <c:v>42820</c:v>
                </c:pt>
                <c:pt idx="91">
                  <c:v>42821</c:v>
                </c:pt>
                <c:pt idx="92">
                  <c:v>42822</c:v>
                </c:pt>
                <c:pt idx="93">
                  <c:v>42823</c:v>
                </c:pt>
                <c:pt idx="94">
                  <c:v>42824</c:v>
                </c:pt>
                <c:pt idx="95">
                  <c:v>42825</c:v>
                </c:pt>
                <c:pt idx="96">
                  <c:v>42826</c:v>
                </c:pt>
                <c:pt idx="97">
                  <c:v>42827</c:v>
                </c:pt>
                <c:pt idx="98">
                  <c:v>42828</c:v>
                </c:pt>
                <c:pt idx="99">
                  <c:v>42829</c:v>
                </c:pt>
                <c:pt idx="100">
                  <c:v>42830</c:v>
                </c:pt>
                <c:pt idx="101">
                  <c:v>42831</c:v>
                </c:pt>
                <c:pt idx="102">
                  <c:v>42832</c:v>
                </c:pt>
                <c:pt idx="103">
                  <c:v>42833</c:v>
                </c:pt>
                <c:pt idx="104">
                  <c:v>42834</c:v>
                </c:pt>
                <c:pt idx="105">
                  <c:v>42835</c:v>
                </c:pt>
                <c:pt idx="106">
                  <c:v>42836</c:v>
                </c:pt>
                <c:pt idx="107">
                  <c:v>42837</c:v>
                </c:pt>
                <c:pt idx="108">
                  <c:v>42838</c:v>
                </c:pt>
                <c:pt idx="109">
                  <c:v>42839</c:v>
                </c:pt>
                <c:pt idx="110">
                  <c:v>42840</c:v>
                </c:pt>
                <c:pt idx="111">
                  <c:v>42841</c:v>
                </c:pt>
                <c:pt idx="112">
                  <c:v>42842</c:v>
                </c:pt>
                <c:pt idx="113">
                  <c:v>42843</c:v>
                </c:pt>
                <c:pt idx="114">
                  <c:v>42844</c:v>
                </c:pt>
                <c:pt idx="115">
                  <c:v>42845</c:v>
                </c:pt>
                <c:pt idx="116">
                  <c:v>42846</c:v>
                </c:pt>
                <c:pt idx="117">
                  <c:v>42847</c:v>
                </c:pt>
                <c:pt idx="118">
                  <c:v>42848</c:v>
                </c:pt>
                <c:pt idx="119">
                  <c:v>42849</c:v>
                </c:pt>
                <c:pt idx="120">
                  <c:v>42850</c:v>
                </c:pt>
                <c:pt idx="121">
                  <c:v>42851</c:v>
                </c:pt>
                <c:pt idx="122">
                  <c:v>42852</c:v>
                </c:pt>
                <c:pt idx="123">
                  <c:v>42853</c:v>
                </c:pt>
                <c:pt idx="124">
                  <c:v>42854</c:v>
                </c:pt>
                <c:pt idx="125">
                  <c:v>42855</c:v>
                </c:pt>
                <c:pt idx="126">
                  <c:v>42856</c:v>
                </c:pt>
                <c:pt idx="127">
                  <c:v>42857</c:v>
                </c:pt>
                <c:pt idx="128">
                  <c:v>42858</c:v>
                </c:pt>
                <c:pt idx="129">
                  <c:v>42859</c:v>
                </c:pt>
                <c:pt idx="130">
                  <c:v>42860</c:v>
                </c:pt>
                <c:pt idx="131">
                  <c:v>42861</c:v>
                </c:pt>
                <c:pt idx="132">
                  <c:v>42862</c:v>
                </c:pt>
                <c:pt idx="133">
                  <c:v>42863</c:v>
                </c:pt>
                <c:pt idx="134">
                  <c:v>42864</c:v>
                </c:pt>
                <c:pt idx="135">
                  <c:v>42865</c:v>
                </c:pt>
                <c:pt idx="136">
                  <c:v>42866</c:v>
                </c:pt>
                <c:pt idx="137">
                  <c:v>42867</c:v>
                </c:pt>
                <c:pt idx="138">
                  <c:v>42868</c:v>
                </c:pt>
                <c:pt idx="139">
                  <c:v>42869</c:v>
                </c:pt>
                <c:pt idx="140">
                  <c:v>42870</c:v>
                </c:pt>
                <c:pt idx="141">
                  <c:v>42871</c:v>
                </c:pt>
                <c:pt idx="142">
                  <c:v>42872</c:v>
                </c:pt>
                <c:pt idx="143">
                  <c:v>42873</c:v>
                </c:pt>
                <c:pt idx="144">
                  <c:v>42874</c:v>
                </c:pt>
                <c:pt idx="145">
                  <c:v>42875</c:v>
                </c:pt>
                <c:pt idx="146">
                  <c:v>42876</c:v>
                </c:pt>
                <c:pt idx="147">
                  <c:v>42877</c:v>
                </c:pt>
                <c:pt idx="148">
                  <c:v>42878</c:v>
                </c:pt>
                <c:pt idx="149">
                  <c:v>42879</c:v>
                </c:pt>
                <c:pt idx="150">
                  <c:v>42880</c:v>
                </c:pt>
                <c:pt idx="151">
                  <c:v>42881</c:v>
                </c:pt>
                <c:pt idx="152">
                  <c:v>42882</c:v>
                </c:pt>
                <c:pt idx="153">
                  <c:v>42883</c:v>
                </c:pt>
                <c:pt idx="154">
                  <c:v>42884</c:v>
                </c:pt>
                <c:pt idx="155">
                  <c:v>42885</c:v>
                </c:pt>
                <c:pt idx="156">
                  <c:v>42886</c:v>
                </c:pt>
                <c:pt idx="157">
                  <c:v>42887</c:v>
                </c:pt>
                <c:pt idx="158">
                  <c:v>42888</c:v>
                </c:pt>
                <c:pt idx="159">
                  <c:v>42889</c:v>
                </c:pt>
                <c:pt idx="160">
                  <c:v>42890</c:v>
                </c:pt>
                <c:pt idx="161">
                  <c:v>42891</c:v>
                </c:pt>
                <c:pt idx="162">
                  <c:v>42892</c:v>
                </c:pt>
                <c:pt idx="163">
                  <c:v>42893</c:v>
                </c:pt>
                <c:pt idx="164">
                  <c:v>42894</c:v>
                </c:pt>
                <c:pt idx="165">
                  <c:v>42895</c:v>
                </c:pt>
                <c:pt idx="166">
                  <c:v>42896</c:v>
                </c:pt>
                <c:pt idx="167">
                  <c:v>42897</c:v>
                </c:pt>
                <c:pt idx="168">
                  <c:v>42898</c:v>
                </c:pt>
                <c:pt idx="169">
                  <c:v>42899</c:v>
                </c:pt>
                <c:pt idx="170">
                  <c:v>42900</c:v>
                </c:pt>
                <c:pt idx="171">
                  <c:v>42901</c:v>
                </c:pt>
                <c:pt idx="172">
                  <c:v>42902</c:v>
                </c:pt>
                <c:pt idx="173">
                  <c:v>42903</c:v>
                </c:pt>
                <c:pt idx="174">
                  <c:v>42904</c:v>
                </c:pt>
                <c:pt idx="175">
                  <c:v>42905</c:v>
                </c:pt>
                <c:pt idx="176">
                  <c:v>42906</c:v>
                </c:pt>
                <c:pt idx="177">
                  <c:v>42907</c:v>
                </c:pt>
                <c:pt idx="178">
                  <c:v>42908</c:v>
                </c:pt>
                <c:pt idx="179">
                  <c:v>42909</c:v>
                </c:pt>
                <c:pt idx="180">
                  <c:v>42910</c:v>
                </c:pt>
                <c:pt idx="181">
                  <c:v>42911</c:v>
                </c:pt>
                <c:pt idx="182">
                  <c:v>42912</c:v>
                </c:pt>
                <c:pt idx="183">
                  <c:v>42913</c:v>
                </c:pt>
                <c:pt idx="184">
                  <c:v>42914</c:v>
                </c:pt>
                <c:pt idx="185">
                  <c:v>42915</c:v>
                </c:pt>
                <c:pt idx="186">
                  <c:v>42916</c:v>
                </c:pt>
                <c:pt idx="187">
                  <c:v>42917</c:v>
                </c:pt>
                <c:pt idx="188">
                  <c:v>42918</c:v>
                </c:pt>
                <c:pt idx="189">
                  <c:v>42919</c:v>
                </c:pt>
                <c:pt idx="190">
                  <c:v>42920</c:v>
                </c:pt>
                <c:pt idx="191">
                  <c:v>42921</c:v>
                </c:pt>
                <c:pt idx="192">
                  <c:v>42922</c:v>
                </c:pt>
                <c:pt idx="193">
                  <c:v>42923</c:v>
                </c:pt>
                <c:pt idx="194">
                  <c:v>42924</c:v>
                </c:pt>
                <c:pt idx="195">
                  <c:v>42925</c:v>
                </c:pt>
                <c:pt idx="196">
                  <c:v>42926</c:v>
                </c:pt>
                <c:pt idx="197">
                  <c:v>42927</c:v>
                </c:pt>
                <c:pt idx="198">
                  <c:v>42928</c:v>
                </c:pt>
                <c:pt idx="199">
                  <c:v>42929</c:v>
                </c:pt>
                <c:pt idx="200">
                  <c:v>42930</c:v>
                </c:pt>
                <c:pt idx="201">
                  <c:v>42931</c:v>
                </c:pt>
                <c:pt idx="202">
                  <c:v>42932</c:v>
                </c:pt>
                <c:pt idx="203">
                  <c:v>42933</c:v>
                </c:pt>
                <c:pt idx="204">
                  <c:v>42934</c:v>
                </c:pt>
                <c:pt idx="205">
                  <c:v>42935</c:v>
                </c:pt>
                <c:pt idx="206">
                  <c:v>42936</c:v>
                </c:pt>
                <c:pt idx="207">
                  <c:v>42937</c:v>
                </c:pt>
                <c:pt idx="208">
                  <c:v>42938</c:v>
                </c:pt>
                <c:pt idx="209">
                  <c:v>42939</c:v>
                </c:pt>
                <c:pt idx="210">
                  <c:v>42940</c:v>
                </c:pt>
                <c:pt idx="211">
                  <c:v>42941</c:v>
                </c:pt>
                <c:pt idx="212">
                  <c:v>42942</c:v>
                </c:pt>
                <c:pt idx="213">
                  <c:v>42943</c:v>
                </c:pt>
                <c:pt idx="214">
                  <c:v>42944</c:v>
                </c:pt>
                <c:pt idx="215">
                  <c:v>42945</c:v>
                </c:pt>
                <c:pt idx="216">
                  <c:v>42946</c:v>
                </c:pt>
                <c:pt idx="217">
                  <c:v>42947</c:v>
                </c:pt>
                <c:pt idx="218">
                  <c:v>42948</c:v>
                </c:pt>
                <c:pt idx="219">
                  <c:v>42949</c:v>
                </c:pt>
                <c:pt idx="220">
                  <c:v>42950</c:v>
                </c:pt>
                <c:pt idx="221">
                  <c:v>42951</c:v>
                </c:pt>
                <c:pt idx="222">
                  <c:v>42952</c:v>
                </c:pt>
                <c:pt idx="223">
                  <c:v>42953</c:v>
                </c:pt>
                <c:pt idx="224">
                  <c:v>42954</c:v>
                </c:pt>
                <c:pt idx="225">
                  <c:v>42955</c:v>
                </c:pt>
                <c:pt idx="226">
                  <c:v>42956</c:v>
                </c:pt>
                <c:pt idx="227">
                  <c:v>42957</c:v>
                </c:pt>
                <c:pt idx="228">
                  <c:v>42958</c:v>
                </c:pt>
                <c:pt idx="229">
                  <c:v>42959</c:v>
                </c:pt>
                <c:pt idx="230">
                  <c:v>42960</c:v>
                </c:pt>
                <c:pt idx="231">
                  <c:v>42961</c:v>
                </c:pt>
                <c:pt idx="232">
                  <c:v>42962</c:v>
                </c:pt>
                <c:pt idx="233">
                  <c:v>42963</c:v>
                </c:pt>
                <c:pt idx="234">
                  <c:v>42964</c:v>
                </c:pt>
                <c:pt idx="235">
                  <c:v>42965</c:v>
                </c:pt>
                <c:pt idx="236">
                  <c:v>42966</c:v>
                </c:pt>
                <c:pt idx="237">
                  <c:v>42967</c:v>
                </c:pt>
                <c:pt idx="238">
                  <c:v>42968</c:v>
                </c:pt>
                <c:pt idx="239">
                  <c:v>42969</c:v>
                </c:pt>
                <c:pt idx="240">
                  <c:v>42970</c:v>
                </c:pt>
                <c:pt idx="241">
                  <c:v>42971</c:v>
                </c:pt>
                <c:pt idx="242">
                  <c:v>42972</c:v>
                </c:pt>
                <c:pt idx="243">
                  <c:v>42973</c:v>
                </c:pt>
                <c:pt idx="244">
                  <c:v>42974</c:v>
                </c:pt>
                <c:pt idx="245">
                  <c:v>42975</c:v>
                </c:pt>
                <c:pt idx="246">
                  <c:v>42976</c:v>
                </c:pt>
                <c:pt idx="247">
                  <c:v>42977</c:v>
                </c:pt>
                <c:pt idx="248">
                  <c:v>42978</c:v>
                </c:pt>
                <c:pt idx="249">
                  <c:v>42979</c:v>
                </c:pt>
                <c:pt idx="250">
                  <c:v>42980</c:v>
                </c:pt>
                <c:pt idx="251">
                  <c:v>42981</c:v>
                </c:pt>
                <c:pt idx="252">
                  <c:v>42982</c:v>
                </c:pt>
                <c:pt idx="253">
                  <c:v>42983</c:v>
                </c:pt>
                <c:pt idx="254">
                  <c:v>42984</c:v>
                </c:pt>
                <c:pt idx="255">
                  <c:v>42985</c:v>
                </c:pt>
                <c:pt idx="256">
                  <c:v>42986</c:v>
                </c:pt>
                <c:pt idx="257">
                  <c:v>42987</c:v>
                </c:pt>
                <c:pt idx="258">
                  <c:v>42988</c:v>
                </c:pt>
                <c:pt idx="259">
                  <c:v>42989</c:v>
                </c:pt>
                <c:pt idx="260">
                  <c:v>42990</c:v>
                </c:pt>
                <c:pt idx="261">
                  <c:v>42991</c:v>
                </c:pt>
                <c:pt idx="262">
                  <c:v>42992</c:v>
                </c:pt>
                <c:pt idx="263">
                  <c:v>42993</c:v>
                </c:pt>
                <c:pt idx="264">
                  <c:v>42994</c:v>
                </c:pt>
                <c:pt idx="265">
                  <c:v>42995</c:v>
                </c:pt>
                <c:pt idx="266">
                  <c:v>42996</c:v>
                </c:pt>
                <c:pt idx="267">
                  <c:v>42997</c:v>
                </c:pt>
                <c:pt idx="268">
                  <c:v>42998</c:v>
                </c:pt>
                <c:pt idx="269">
                  <c:v>42999</c:v>
                </c:pt>
                <c:pt idx="270">
                  <c:v>43000</c:v>
                </c:pt>
                <c:pt idx="271">
                  <c:v>43001</c:v>
                </c:pt>
                <c:pt idx="272">
                  <c:v>43002</c:v>
                </c:pt>
                <c:pt idx="273">
                  <c:v>43003</c:v>
                </c:pt>
                <c:pt idx="274">
                  <c:v>43004</c:v>
                </c:pt>
                <c:pt idx="275">
                  <c:v>43005</c:v>
                </c:pt>
                <c:pt idx="276">
                  <c:v>43006</c:v>
                </c:pt>
                <c:pt idx="277">
                  <c:v>43007</c:v>
                </c:pt>
                <c:pt idx="278">
                  <c:v>43008</c:v>
                </c:pt>
                <c:pt idx="279">
                  <c:v>43009</c:v>
                </c:pt>
                <c:pt idx="280">
                  <c:v>43010</c:v>
                </c:pt>
                <c:pt idx="281">
                  <c:v>43011</c:v>
                </c:pt>
                <c:pt idx="282">
                  <c:v>43012</c:v>
                </c:pt>
                <c:pt idx="283">
                  <c:v>43013</c:v>
                </c:pt>
                <c:pt idx="284">
                  <c:v>43014</c:v>
                </c:pt>
                <c:pt idx="285">
                  <c:v>43015</c:v>
                </c:pt>
                <c:pt idx="286">
                  <c:v>43016</c:v>
                </c:pt>
                <c:pt idx="287">
                  <c:v>43017</c:v>
                </c:pt>
                <c:pt idx="288">
                  <c:v>43018</c:v>
                </c:pt>
                <c:pt idx="289">
                  <c:v>43019</c:v>
                </c:pt>
                <c:pt idx="290">
                  <c:v>43020</c:v>
                </c:pt>
                <c:pt idx="291">
                  <c:v>43021</c:v>
                </c:pt>
                <c:pt idx="292">
                  <c:v>43022</c:v>
                </c:pt>
                <c:pt idx="293">
                  <c:v>43023</c:v>
                </c:pt>
                <c:pt idx="294">
                  <c:v>43024</c:v>
                </c:pt>
                <c:pt idx="295">
                  <c:v>43025</c:v>
                </c:pt>
                <c:pt idx="296">
                  <c:v>43026</c:v>
                </c:pt>
                <c:pt idx="297">
                  <c:v>43027</c:v>
                </c:pt>
                <c:pt idx="298">
                  <c:v>43028</c:v>
                </c:pt>
                <c:pt idx="299">
                  <c:v>43029</c:v>
                </c:pt>
                <c:pt idx="300">
                  <c:v>43030</c:v>
                </c:pt>
                <c:pt idx="301">
                  <c:v>43031</c:v>
                </c:pt>
                <c:pt idx="302">
                  <c:v>43032</c:v>
                </c:pt>
                <c:pt idx="303">
                  <c:v>43033</c:v>
                </c:pt>
                <c:pt idx="304">
                  <c:v>43034</c:v>
                </c:pt>
                <c:pt idx="305">
                  <c:v>43035</c:v>
                </c:pt>
                <c:pt idx="306">
                  <c:v>43036</c:v>
                </c:pt>
                <c:pt idx="307">
                  <c:v>43037</c:v>
                </c:pt>
                <c:pt idx="308">
                  <c:v>43038</c:v>
                </c:pt>
                <c:pt idx="309">
                  <c:v>43039</c:v>
                </c:pt>
                <c:pt idx="310">
                  <c:v>43040</c:v>
                </c:pt>
                <c:pt idx="311">
                  <c:v>43041</c:v>
                </c:pt>
                <c:pt idx="312">
                  <c:v>43042</c:v>
                </c:pt>
                <c:pt idx="313">
                  <c:v>43043</c:v>
                </c:pt>
                <c:pt idx="314">
                  <c:v>43044</c:v>
                </c:pt>
                <c:pt idx="315">
                  <c:v>43045</c:v>
                </c:pt>
                <c:pt idx="316">
                  <c:v>43046</c:v>
                </c:pt>
                <c:pt idx="317">
                  <c:v>43047</c:v>
                </c:pt>
                <c:pt idx="318">
                  <c:v>43048</c:v>
                </c:pt>
                <c:pt idx="319">
                  <c:v>43049</c:v>
                </c:pt>
                <c:pt idx="320">
                  <c:v>43050</c:v>
                </c:pt>
                <c:pt idx="321">
                  <c:v>43051</c:v>
                </c:pt>
                <c:pt idx="322">
                  <c:v>43052</c:v>
                </c:pt>
                <c:pt idx="323">
                  <c:v>43053</c:v>
                </c:pt>
                <c:pt idx="324">
                  <c:v>43054</c:v>
                </c:pt>
                <c:pt idx="325">
                  <c:v>43055</c:v>
                </c:pt>
                <c:pt idx="326">
                  <c:v>43056</c:v>
                </c:pt>
                <c:pt idx="327">
                  <c:v>43057</c:v>
                </c:pt>
                <c:pt idx="328">
                  <c:v>43058</c:v>
                </c:pt>
                <c:pt idx="329">
                  <c:v>43059</c:v>
                </c:pt>
                <c:pt idx="330">
                  <c:v>43060</c:v>
                </c:pt>
                <c:pt idx="331">
                  <c:v>43061</c:v>
                </c:pt>
                <c:pt idx="332">
                  <c:v>43062</c:v>
                </c:pt>
                <c:pt idx="333">
                  <c:v>43063</c:v>
                </c:pt>
                <c:pt idx="334">
                  <c:v>43064</c:v>
                </c:pt>
                <c:pt idx="335">
                  <c:v>43065</c:v>
                </c:pt>
                <c:pt idx="336">
                  <c:v>43066</c:v>
                </c:pt>
                <c:pt idx="337">
                  <c:v>43067</c:v>
                </c:pt>
                <c:pt idx="338">
                  <c:v>43068</c:v>
                </c:pt>
                <c:pt idx="339">
                  <c:v>43069</c:v>
                </c:pt>
                <c:pt idx="340">
                  <c:v>43070</c:v>
                </c:pt>
                <c:pt idx="341">
                  <c:v>43071</c:v>
                </c:pt>
                <c:pt idx="342">
                  <c:v>43072</c:v>
                </c:pt>
                <c:pt idx="343">
                  <c:v>43073</c:v>
                </c:pt>
                <c:pt idx="344">
                  <c:v>43074</c:v>
                </c:pt>
                <c:pt idx="345">
                  <c:v>43075</c:v>
                </c:pt>
                <c:pt idx="346">
                  <c:v>43076</c:v>
                </c:pt>
                <c:pt idx="347">
                  <c:v>43077</c:v>
                </c:pt>
                <c:pt idx="348">
                  <c:v>43078</c:v>
                </c:pt>
                <c:pt idx="349">
                  <c:v>43079</c:v>
                </c:pt>
                <c:pt idx="350">
                  <c:v>43080</c:v>
                </c:pt>
                <c:pt idx="351">
                  <c:v>43081</c:v>
                </c:pt>
                <c:pt idx="352">
                  <c:v>43082</c:v>
                </c:pt>
                <c:pt idx="353">
                  <c:v>43083</c:v>
                </c:pt>
                <c:pt idx="354">
                  <c:v>43084</c:v>
                </c:pt>
                <c:pt idx="355">
                  <c:v>43085</c:v>
                </c:pt>
                <c:pt idx="356">
                  <c:v>43086</c:v>
                </c:pt>
                <c:pt idx="357">
                  <c:v>43087</c:v>
                </c:pt>
                <c:pt idx="358">
                  <c:v>43088</c:v>
                </c:pt>
                <c:pt idx="359">
                  <c:v>43089</c:v>
                </c:pt>
                <c:pt idx="360">
                  <c:v>43090</c:v>
                </c:pt>
                <c:pt idx="361">
                  <c:v>43091</c:v>
                </c:pt>
                <c:pt idx="362">
                  <c:v>43092</c:v>
                </c:pt>
                <c:pt idx="363">
                  <c:v>43093</c:v>
                </c:pt>
                <c:pt idx="364">
                  <c:v>43094</c:v>
                </c:pt>
                <c:pt idx="365">
                  <c:v>43095</c:v>
                </c:pt>
                <c:pt idx="366">
                  <c:v>43096</c:v>
                </c:pt>
                <c:pt idx="367">
                  <c:v>43097</c:v>
                </c:pt>
                <c:pt idx="368">
                  <c:v>43098</c:v>
                </c:pt>
                <c:pt idx="369">
                  <c:v>43099</c:v>
                </c:pt>
                <c:pt idx="370">
                  <c:v>43100</c:v>
                </c:pt>
                <c:pt idx="371">
                  <c:v>43101</c:v>
                </c:pt>
                <c:pt idx="372">
                  <c:v>43102</c:v>
                </c:pt>
                <c:pt idx="373">
                  <c:v>43103</c:v>
                </c:pt>
                <c:pt idx="374">
                  <c:v>43104</c:v>
                </c:pt>
                <c:pt idx="375">
                  <c:v>43105</c:v>
                </c:pt>
                <c:pt idx="376">
                  <c:v>43106</c:v>
                </c:pt>
                <c:pt idx="377">
                  <c:v>43107</c:v>
                </c:pt>
                <c:pt idx="378">
                  <c:v>43108</c:v>
                </c:pt>
                <c:pt idx="379">
                  <c:v>43109</c:v>
                </c:pt>
                <c:pt idx="380">
                  <c:v>43110</c:v>
                </c:pt>
                <c:pt idx="381">
                  <c:v>43111</c:v>
                </c:pt>
                <c:pt idx="382">
                  <c:v>43112</c:v>
                </c:pt>
                <c:pt idx="383">
                  <c:v>43113</c:v>
                </c:pt>
                <c:pt idx="384">
                  <c:v>43114</c:v>
                </c:pt>
                <c:pt idx="385">
                  <c:v>43115</c:v>
                </c:pt>
                <c:pt idx="386">
                  <c:v>43116</c:v>
                </c:pt>
                <c:pt idx="387">
                  <c:v>43117</c:v>
                </c:pt>
                <c:pt idx="388">
                  <c:v>43118</c:v>
                </c:pt>
                <c:pt idx="389">
                  <c:v>43119</c:v>
                </c:pt>
                <c:pt idx="390">
                  <c:v>43120</c:v>
                </c:pt>
                <c:pt idx="391">
                  <c:v>43121</c:v>
                </c:pt>
                <c:pt idx="392">
                  <c:v>43122</c:v>
                </c:pt>
                <c:pt idx="393">
                  <c:v>43123</c:v>
                </c:pt>
                <c:pt idx="394">
                  <c:v>43124</c:v>
                </c:pt>
                <c:pt idx="395">
                  <c:v>43125</c:v>
                </c:pt>
                <c:pt idx="396">
                  <c:v>43126</c:v>
                </c:pt>
                <c:pt idx="397">
                  <c:v>43127</c:v>
                </c:pt>
                <c:pt idx="398">
                  <c:v>43128</c:v>
                </c:pt>
                <c:pt idx="399">
                  <c:v>43129</c:v>
                </c:pt>
                <c:pt idx="400">
                  <c:v>43130</c:v>
                </c:pt>
                <c:pt idx="401">
                  <c:v>43131</c:v>
                </c:pt>
                <c:pt idx="402">
                  <c:v>43132</c:v>
                </c:pt>
                <c:pt idx="403">
                  <c:v>43133</c:v>
                </c:pt>
                <c:pt idx="404">
                  <c:v>43134</c:v>
                </c:pt>
                <c:pt idx="405">
                  <c:v>43135</c:v>
                </c:pt>
                <c:pt idx="406">
                  <c:v>43136</c:v>
                </c:pt>
                <c:pt idx="407">
                  <c:v>43137</c:v>
                </c:pt>
                <c:pt idx="408">
                  <c:v>43138</c:v>
                </c:pt>
                <c:pt idx="409">
                  <c:v>43139</c:v>
                </c:pt>
                <c:pt idx="410">
                  <c:v>43140</c:v>
                </c:pt>
                <c:pt idx="411">
                  <c:v>43141</c:v>
                </c:pt>
                <c:pt idx="412">
                  <c:v>43142</c:v>
                </c:pt>
                <c:pt idx="413">
                  <c:v>43143</c:v>
                </c:pt>
                <c:pt idx="414">
                  <c:v>43144</c:v>
                </c:pt>
                <c:pt idx="415">
                  <c:v>43145</c:v>
                </c:pt>
                <c:pt idx="416">
                  <c:v>43146</c:v>
                </c:pt>
                <c:pt idx="417">
                  <c:v>43147</c:v>
                </c:pt>
                <c:pt idx="418">
                  <c:v>43148</c:v>
                </c:pt>
                <c:pt idx="419">
                  <c:v>43149</c:v>
                </c:pt>
                <c:pt idx="420">
                  <c:v>43150</c:v>
                </c:pt>
                <c:pt idx="421">
                  <c:v>43151</c:v>
                </c:pt>
                <c:pt idx="422">
                  <c:v>43152</c:v>
                </c:pt>
                <c:pt idx="423">
                  <c:v>43153</c:v>
                </c:pt>
                <c:pt idx="424">
                  <c:v>43154</c:v>
                </c:pt>
                <c:pt idx="425">
                  <c:v>43155</c:v>
                </c:pt>
                <c:pt idx="426">
                  <c:v>43156</c:v>
                </c:pt>
                <c:pt idx="427">
                  <c:v>43157</c:v>
                </c:pt>
                <c:pt idx="428">
                  <c:v>43158</c:v>
                </c:pt>
                <c:pt idx="429">
                  <c:v>43159</c:v>
                </c:pt>
                <c:pt idx="430">
                  <c:v>43160</c:v>
                </c:pt>
                <c:pt idx="431">
                  <c:v>43161</c:v>
                </c:pt>
                <c:pt idx="432">
                  <c:v>43162</c:v>
                </c:pt>
                <c:pt idx="433">
                  <c:v>43163</c:v>
                </c:pt>
                <c:pt idx="434">
                  <c:v>43164</c:v>
                </c:pt>
                <c:pt idx="435">
                  <c:v>43165</c:v>
                </c:pt>
                <c:pt idx="436">
                  <c:v>43166</c:v>
                </c:pt>
                <c:pt idx="437">
                  <c:v>43167</c:v>
                </c:pt>
                <c:pt idx="438">
                  <c:v>43168</c:v>
                </c:pt>
                <c:pt idx="439">
                  <c:v>43169</c:v>
                </c:pt>
                <c:pt idx="440">
                  <c:v>43170</c:v>
                </c:pt>
                <c:pt idx="441">
                  <c:v>43171</c:v>
                </c:pt>
                <c:pt idx="442">
                  <c:v>43172</c:v>
                </c:pt>
                <c:pt idx="443">
                  <c:v>43173</c:v>
                </c:pt>
                <c:pt idx="444">
                  <c:v>43174</c:v>
                </c:pt>
                <c:pt idx="445">
                  <c:v>43175</c:v>
                </c:pt>
                <c:pt idx="446">
                  <c:v>43176</c:v>
                </c:pt>
                <c:pt idx="447">
                  <c:v>43177</c:v>
                </c:pt>
                <c:pt idx="448">
                  <c:v>43178</c:v>
                </c:pt>
                <c:pt idx="449">
                  <c:v>43179</c:v>
                </c:pt>
                <c:pt idx="450">
                  <c:v>43180</c:v>
                </c:pt>
                <c:pt idx="451">
                  <c:v>43181</c:v>
                </c:pt>
                <c:pt idx="452">
                  <c:v>43182</c:v>
                </c:pt>
                <c:pt idx="453">
                  <c:v>43183</c:v>
                </c:pt>
                <c:pt idx="454">
                  <c:v>43184</c:v>
                </c:pt>
                <c:pt idx="455">
                  <c:v>43185</c:v>
                </c:pt>
                <c:pt idx="456">
                  <c:v>43186</c:v>
                </c:pt>
                <c:pt idx="457">
                  <c:v>43187</c:v>
                </c:pt>
                <c:pt idx="458">
                  <c:v>43188</c:v>
                </c:pt>
                <c:pt idx="459">
                  <c:v>43189</c:v>
                </c:pt>
                <c:pt idx="460">
                  <c:v>43190</c:v>
                </c:pt>
                <c:pt idx="461">
                  <c:v>43191</c:v>
                </c:pt>
                <c:pt idx="462">
                  <c:v>43192</c:v>
                </c:pt>
                <c:pt idx="463">
                  <c:v>43193</c:v>
                </c:pt>
                <c:pt idx="464">
                  <c:v>43194</c:v>
                </c:pt>
                <c:pt idx="465">
                  <c:v>43195</c:v>
                </c:pt>
                <c:pt idx="466">
                  <c:v>43196</c:v>
                </c:pt>
                <c:pt idx="467">
                  <c:v>43197</c:v>
                </c:pt>
                <c:pt idx="468">
                  <c:v>43198</c:v>
                </c:pt>
                <c:pt idx="469">
                  <c:v>43199</c:v>
                </c:pt>
                <c:pt idx="470">
                  <c:v>43200</c:v>
                </c:pt>
                <c:pt idx="471">
                  <c:v>43201</c:v>
                </c:pt>
                <c:pt idx="472">
                  <c:v>43202</c:v>
                </c:pt>
                <c:pt idx="473">
                  <c:v>43203</c:v>
                </c:pt>
                <c:pt idx="474">
                  <c:v>43204</c:v>
                </c:pt>
                <c:pt idx="475">
                  <c:v>43205</c:v>
                </c:pt>
                <c:pt idx="476">
                  <c:v>43206</c:v>
                </c:pt>
                <c:pt idx="477">
                  <c:v>43207</c:v>
                </c:pt>
                <c:pt idx="478">
                  <c:v>43208</c:v>
                </c:pt>
                <c:pt idx="479">
                  <c:v>43209</c:v>
                </c:pt>
                <c:pt idx="480">
                  <c:v>43210</c:v>
                </c:pt>
                <c:pt idx="481">
                  <c:v>43211</c:v>
                </c:pt>
                <c:pt idx="482">
                  <c:v>43212</c:v>
                </c:pt>
                <c:pt idx="483">
                  <c:v>43213</c:v>
                </c:pt>
                <c:pt idx="484">
                  <c:v>43214</c:v>
                </c:pt>
                <c:pt idx="485">
                  <c:v>43215</c:v>
                </c:pt>
                <c:pt idx="486">
                  <c:v>43216</c:v>
                </c:pt>
                <c:pt idx="487">
                  <c:v>43217</c:v>
                </c:pt>
                <c:pt idx="488">
                  <c:v>43218</c:v>
                </c:pt>
                <c:pt idx="489">
                  <c:v>43219</c:v>
                </c:pt>
                <c:pt idx="490">
                  <c:v>43220</c:v>
                </c:pt>
                <c:pt idx="491">
                  <c:v>43221</c:v>
                </c:pt>
                <c:pt idx="492">
                  <c:v>43222</c:v>
                </c:pt>
                <c:pt idx="493">
                  <c:v>43223</c:v>
                </c:pt>
                <c:pt idx="494">
                  <c:v>43224</c:v>
                </c:pt>
                <c:pt idx="495">
                  <c:v>43225</c:v>
                </c:pt>
                <c:pt idx="496">
                  <c:v>43226</c:v>
                </c:pt>
                <c:pt idx="497">
                  <c:v>43227</c:v>
                </c:pt>
                <c:pt idx="498">
                  <c:v>43228</c:v>
                </c:pt>
                <c:pt idx="499">
                  <c:v>43229</c:v>
                </c:pt>
                <c:pt idx="500">
                  <c:v>43230</c:v>
                </c:pt>
                <c:pt idx="501">
                  <c:v>43231</c:v>
                </c:pt>
                <c:pt idx="502">
                  <c:v>43232</c:v>
                </c:pt>
                <c:pt idx="503">
                  <c:v>43233</c:v>
                </c:pt>
                <c:pt idx="504">
                  <c:v>43234</c:v>
                </c:pt>
                <c:pt idx="505">
                  <c:v>43235</c:v>
                </c:pt>
                <c:pt idx="506">
                  <c:v>43236</c:v>
                </c:pt>
                <c:pt idx="507">
                  <c:v>43237</c:v>
                </c:pt>
                <c:pt idx="508">
                  <c:v>43238</c:v>
                </c:pt>
                <c:pt idx="509">
                  <c:v>43239</c:v>
                </c:pt>
                <c:pt idx="510">
                  <c:v>43240</c:v>
                </c:pt>
                <c:pt idx="511">
                  <c:v>43241</c:v>
                </c:pt>
                <c:pt idx="512">
                  <c:v>43242</c:v>
                </c:pt>
                <c:pt idx="513">
                  <c:v>43243</c:v>
                </c:pt>
                <c:pt idx="514">
                  <c:v>43244</c:v>
                </c:pt>
                <c:pt idx="515">
                  <c:v>43245</c:v>
                </c:pt>
                <c:pt idx="516">
                  <c:v>43246</c:v>
                </c:pt>
                <c:pt idx="517">
                  <c:v>43247</c:v>
                </c:pt>
                <c:pt idx="518">
                  <c:v>43248</c:v>
                </c:pt>
                <c:pt idx="519">
                  <c:v>43249</c:v>
                </c:pt>
                <c:pt idx="520">
                  <c:v>43250</c:v>
                </c:pt>
                <c:pt idx="521">
                  <c:v>43251</c:v>
                </c:pt>
                <c:pt idx="522">
                  <c:v>43252</c:v>
                </c:pt>
                <c:pt idx="523">
                  <c:v>43253</c:v>
                </c:pt>
                <c:pt idx="524">
                  <c:v>43254</c:v>
                </c:pt>
                <c:pt idx="525">
                  <c:v>43255</c:v>
                </c:pt>
                <c:pt idx="526">
                  <c:v>43256</c:v>
                </c:pt>
                <c:pt idx="527">
                  <c:v>43257</c:v>
                </c:pt>
                <c:pt idx="528">
                  <c:v>43258</c:v>
                </c:pt>
                <c:pt idx="529">
                  <c:v>43259</c:v>
                </c:pt>
                <c:pt idx="530">
                  <c:v>43260</c:v>
                </c:pt>
                <c:pt idx="531">
                  <c:v>43261</c:v>
                </c:pt>
                <c:pt idx="532">
                  <c:v>43262</c:v>
                </c:pt>
                <c:pt idx="533">
                  <c:v>43263</c:v>
                </c:pt>
                <c:pt idx="534">
                  <c:v>43264</c:v>
                </c:pt>
                <c:pt idx="535">
                  <c:v>43265</c:v>
                </c:pt>
                <c:pt idx="536">
                  <c:v>43266</c:v>
                </c:pt>
                <c:pt idx="537">
                  <c:v>43267</c:v>
                </c:pt>
                <c:pt idx="538">
                  <c:v>43268</c:v>
                </c:pt>
                <c:pt idx="539">
                  <c:v>43269</c:v>
                </c:pt>
                <c:pt idx="540">
                  <c:v>43270</c:v>
                </c:pt>
                <c:pt idx="541">
                  <c:v>43271</c:v>
                </c:pt>
                <c:pt idx="542">
                  <c:v>43272</c:v>
                </c:pt>
                <c:pt idx="543">
                  <c:v>43273</c:v>
                </c:pt>
                <c:pt idx="544">
                  <c:v>43274</c:v>
                </c:pt>
                <c:pt idx="545">
                  <c:v>43275</c:v>
                </c:pt>
                <c:pt idx="546">
                  <c:v>43276</c:v>
                </c:pt>
                <c:pt idx="547">
                  <c:v>43277</c:v>
                </c:pt>
                <c:pt idx="548">
                  <c:v>43278</c:v>
                </c:pt>
                <c:pt idx="549">
                  <c:v>43279</c:v>
                </c:pt>
                <c:pt idx="550">
                  <c:v>43280</c:v>
                </c:pt>
                <c:pt idx="551">
                  <c:v>43281</c:v>
                </c:pt>
                <c:pt idx="552">
                  <c:v>43282</c:v>
                </c:pt>
                <c:pt idx="553">
                  <c:v>43283</c:v>
                </c:pt>
                <c:pt idx="554">
                  <c:v>43284</c:v>
                </c:pt>
                <c:pt idx="555">
                  <c:v>43285</c:v>
                </c:pt>
                <c:pt idx="556">
                  <c:v>43286</c:v>
                </c:pt>
                <c:pt idx="557">
                  <c:v>43287</c:v>
                </c:pt>
                <c:pt idx="558">
                  <c:v>43288</c:v>
                </c:pt>
                <c:pt idx="559">
                  <c:v>43289</c:v>
                </c:pt>
                <c:pt idx="560">
                  <c:v>43290</c:v>
                </c:pt>
                <c:pt idx="561">
                  <c:v>43291</c:v>
                </c:pt>
                <c:pt idx="562">
                  <c:v>43292</c:v>
                </c:pt>
                <c:pt idx="563">
                  <c:v>43293</c:v>
                </c:pt>
                <c:pt idx="564">
                  <c:v>43294</c:v>
                </c:pt>
                <c:pt idx="565">
                  <c:v>43295</c:v>
                </c:pt>
                <c:pt idx="566">
                  <c:v>43296</c:v>
                </c:pt>
                <c:pt idx="567">
                  <c:v>43297</c:v>
                </c:pt>
                <c:pt idx="568">
                  <c:v>43298</c:v>
                </c:pt>
                <c:pt idx="569">
                  <c:v>43299</c:v>
                </c:pt>
                <c:pt idx="570">
                  <c:v>43300</c:v>
                </c:pt>
                <c:pt idx="571">
                  <c:v>43301</c:v>
                </c:pt>
                <c:pt idx="572">
                  <c:v>43302</c:v>
                </c:pt>
                <c:pt idx="573">
                  <c:v>43303</c:v>
                </c:pt>
                <c:pt idx="574">
                  <c:v>43304</c:v>
                </c:pt>
                <c:pt idx="575">
                  <c:v>43305</c:v>
                </c:pt>
                <c:pt idx="576">
                  <c:v>43306</c:v>
                </c:pt>
                <c:pt idx="577">
                  <c:v>43307</c:v>
                </c:pt>
                <c:pt idx="578">
                  <c:v>43308</c:v>
                </c:pt>
                <c:pt idx="579">
                  <c:v>43309</c:v>
                </c:pt>
                <c:pt idx="580">
                  <c:v>43310</c:v>
                </c:pt>
                <c:pt idx="581">
                  <c:v>43311</c:v>
                </c:pt>
                <c:pt idx="582">
                  <c:v>43312</c:v>
                </c:pt>
                <c:pt idx="583">
                  <c:v>43313</c:v>
                </c:pt>
                <c:pt idx="584">
                  <c:v>43314</c:v>
                </c:pt>
                <c:pt idx="585">
                  <c:v>43315</c:v>
                </c:pt>
                <c:pt idx="586">
                  <c:v>43316</c:v>
                </c:pt>
                <c:pt idx="587">
                  <c:v>43317</c:v>
                </c:pt>
                <c:pt idx="588">
                  <c:v>43318</c:v>
                </c:pt>
                <c:pt idx="589">
                  <c:v>43319</c:v>
                </c:pt>
                <c:pt idx="590">
                  <c:v>43320</c:v>
                </c:pt>
                <c:pt idx="591">
                  <c:v>43321</c:v>
                </c:pt>
                <c:pt idx="592">
                  <c:v>43322</c:v>
                </c:pt>
                <c:pt idx="593">
                  <c:v>43323</c:v>
                </c:pt>
                <c:pt idx="594">
                  <c:v>43324</c:v>
                </c:pt>
                <c:pt idx="595">
                  <c:v>43325</c:v>
                </c:pt>
                <c:pt idx="596">
                  <c:v>43326</c:v>
                </c:pt>
                <c:pt idx="597">
                  <c:v>43327</c:v>
                </c:pt>
                <c:pt idx="598">
                  <c:v>43328</c:v>
                </c:pt>
                <c:pt idx="599">
                  <c:v>43329</c:v>
                </c:pt>
                <c:pt idx="600">
                  <c:v>43330</c:v>
                </c:pt>
                <c:pt idx="601">
                  <c:v>43331</c:v>
                </c:pt>
                <c:pt idx="602">
                  <c:v>43332</c:v>
                </c:pt>
                <c:pt idx="603">
                  <c:v>43333</c:v>
                </c:pt>
                <c:pt idx="604">
                  <c:v>43334</c:v>
                </c:pt>
                <c:pt idx="605">
                  <c:v>43335</c:v>
                </c:pt>
                <c:pt idx="606">
                  <c:v>43336</c:v>
                </c:pt>
                <c:pt idx="607">
                  <c:v>43337</c:v>
                </c:pt>
                <c:pt idx="608">
                  <c:v>43338</c:v>
                </c:pt>
                <c:pt idx="609">
                  <c:v>43339</c:v>
                </c:pt>
                <c:pt idx="610">
                  <c:v>43340</c:v>
                </c:pt>
                <c:pt idx="611">
                  <c:v>43341</c:v>
                </c:pt>
              </c:numCache>
            </c:numRef>
          </c:cat>
          <c:val>
            <c:numRef>
              <c:f>Sheet1!$C$2:$C$613</c:f>
              <c:numCache>
                <c:formatCode>General</c:formatCode>
                <c:ptCount val="612"/>
                <c:pt idx="0">
                  <c:v>3</c:v>
                </c:pt>
                <c:pt idx="1">
                  <c:v>7</c:v>
                </c:pt>
                <c:pt idx="2">
                  <c:v>63</c:v>
                </c:pt>
                <c:pt idx="3">
                  <c:v>48</c:v>
                </c:pt>
                <c:pt idx="4">
                  <c:v>47</c:v>
                </c:pt>
                <c:pt idx="5">
                  <c:v>44</c:v>
                </c:pt>
                <c:pt idx="6">
                  <c:v>41</c:v>
                </c:pt>
                <c:pt idx="7">
                  <c:v>26</c:v>
                </c:pt>
                <c:pt idx="8">
                  <c:v>37</c:v>
                </c:pt>
                <c:pt idx="9">
                  <c:v>1</c:v>
                </c:pt>
                <c:pt idx="10">
                  <c:v>32</c:v>
                </c:pt>
                <c:pt idx="11">
                  <c:v>4</c:v>
                </c:pt>
                <c:pt idx="12">
                  <c:v>5</c:v>
                </c:pt>
                <c:pt idx="13">
                  <c:v>4</c:v>
                </c:pt>
                <c:pt idx="14">
                  <c:v>6</c:v>
                </c:pt>
                <c:pt idx="15">
                  <c:v>6</c:v>
                </c:pt>
                <c:pt idx="16">
                  <c:v>10</c:v>
                </c:pt>
                <c:pt idx="17">
                  <c:v>14</c:v>
                </c:pt>
                <c:pt idx="18">
                  <c:v>10</c:v>
                </c:pt>
                <c:pt idx="19">
                  <c:v>16</c:v>
                </c:pt>
                <c:pt idx="20">
                  <c:v>21</c:v>
                </c:pt>
                <c:pt idx="21">
                  <c:v>23</c:v>
                </c:pt>
                <c:pt idx="22">
                  <c:v>37</c:v>
                </c:pt>
                <c:pt idx="23">
                  <c:v>32</c:v>
                </c:pt>
                <c:pt idx="24">
                  <c:v>35</c:v>
                </c:pt>
                <c:pt idx="25">
                  <c:v>39</c:v>
                </c:pt>
                <c:pt idx="26">
                  <c:v>34</c:v>
                </c:pt>
                <c:pt idx="27">
                  <c:v>33</c:v>
                </c:pt>
                <c:pt idx="28">
                  <c:v>51</c:v>
                </c:pt>
                <c:pt idx="29">
                  <c:v>42</c:v>
                </c:pt>
                <c:pt idx="30">
                  <c:v>63</c:v>
                </c:pt>
                <c:pt idx="31">
                  <c:v>97</c:v>
                </c:pt>
                <c:pt idx="32">
                  <c:v>74</c:v>
                </c:pt>
                <c:pt idx="33">
                  <c:v>29</c:v>
                </c:pt>
                <c:pt idx="34">
                  <c:v>44</c:v>
                </c:pt>
                <c:pt idx="35">
                  <c:v>72</c:v>
                </c:pt>
                <c:pt idx="36">
                  <c:v>80</c:v>
                </c:pt>
                <c:pt idx="37">
                  <c:v>64</c:v>
                </c:pt>
                <c:pt idx="38">
                  <c:v>74</c:v>
                </c:pt>
                <c:pt idx="39">
                  <c:v>58</c:v>
                </c:pt>
                <c:pt idx="40">
                  <c:v>70</c:v>
                </c:pt>
                <c:pt idx="41">
                  <c:v>82</c:v>
                </c:pt>
                <c:pt idx="42">
                  <c:v>84</c:v>
                </c:pt>
                <c:pt idx="43">
                  <c:v>123</c:v>
                </c:pt>
                <c:pt idx="44">
                  <c:v>92</c:v>
                </c:pt>
                <c:pt idx="45">
                  <c:v>78</c:v>
                </c:pt>
                <c:pt idx="46">
                  <c:v>70</c:v>
                </c:pt>
                <c:pt idx="47">
                  <c:v>51</c:v>
                </c:pt>
                <c:pt idx="48">
                  <c:v>64</c:v>
                </c:pt>
                <c:pt idx="49">
                  <c:v>86</c:v>
                </c:pt>
                <c:pt idx="50">
                  <c:v>75</c:v>
                </c:pt>
                <c:pt idx="51">
                  <c:v>59</c:v>
                </c:pt>
                <c:pt idx="52">
                  <c:v>54</c:v>
                </c:pt>
                <c:pt idx="53">
                  <c:v>56</c:v>
                </c:pt>
                <c:pt idx="54">
                  <c:v>63</c:v>
                </c:pt>
                <c:pt idx="55">
                  <c:v>41</c:v>
                </c:pt>
                <c:pt idx="56">
                  <c:v>67</c:v>
                </c:pt>
                <c:pt idx="57">
                  <c:v>41</c:v>
                </c:pt>
                <c:pt idx="58">
                  <c:v>58</c:v>
                </c:pt>
                <c:pt idx="59">
                  <c:v>70</c:v>
                </c:pt>
                <c:pt idx="60">
                  <c:v>70</c:v>
                </c:pt>
                <c:pt idx="61">
                  <c:v>43</c:v>
                </c:pt>
                <c:pt idx="62">
                  <c:v>49</c:v>
                </c:pt>
                <c:pt idx="63">
                  <c:v>51</c:v>
                </c:pt>
                <c:pt idx="64">
                  <c:v>65</c:v>
                </c:pt>
                <c:pt idx="65">
                  <c:v>111</c:v>
                </c:pt>
                <c:pt idx="66">
                  <c:v>73</c:v>
                </c:pt>
                <c:pt idx="67">
                  <c:v>80</c:v>
                </c:pt>
                <c:pt idx="68">
                  <c:v>77</c:v>
                </c:pt>
                <c:pt idx="69">
                  <c:v>77</c:v>
                </c:pt>
                <c:pt idx="70">
                  <c:v>109</c:v>
                </c:pt>
                <c:pt idx="71">
                  <c:v>95</c:v>
                </c:pt>
                <c:pt idx="72">
                  <c:v>81</c:v>
                </c:pt>
                <c:pt idx="73">
                  <c:v>110</c:v>
                </c:pt>
                <c:pt idx="74">
                  <c:v>95</c:v>
                </c:pt>
                <c:pt idx="75">
                  <c:v>77</c:v>
                </c:pt>
                <c:pt idx="76">
                  <c:v>70</c:v>
                </c:pt>
                <c:pt idx="77">
                  <c:v>109</c:v>
                </c:pt>
                <c:pt idx="78">
                  <c:v>110</c:v>
                </c:pt>
                <c:pt idx="79">
                  <c:v>115</c:v>
                </c:pt>
                <c:pt idx="80">
                  <c:v>124</c:v>
                </c:pt>
                <c:pt idx="81">
                  <c:v>78</c:v>
                </c:pt>
                <c:pt idx="82">
                  <c:v>74</c:v>
                </c:pt>
                <c:pt idx="83">
                  <c:v>59</c:v>
                </c:pt>
                <c:pt idx="84">
                  <c:v>124</c:v>
                </c:pt>
                <c:pt idx="85">
                  <c:v>103</c:v>
                </c:pt>
                <c:pt idx="86">
                  <c:v>121</c:v>
                </c:pt>
                <c:pt idx="87">
                  <c:v>128</c:v>
                </c:pt>
                <c:pt idx="88">
                  <c:v>83</c:v>
                </c:pt>
                <c:pt idx="89">
                  <c:v>82</c:v>
                </c:pt>
                <c:pt idx="90">
                  <c:v>68</c:v>
                </c:pt>
                <c:pt idx="91">
                  <c:v>118</c:v>
                </c:pt>
                <c:pt idx="92">
                  <c:v>110</c:v>
                </c:pt>
                <c:pt idx="93">
                  <c:v>83</c:v>
                </c:pt>
                <c:pt idx="94">
                  <c:v>81</c:v>
                </c:pt>
                <c:pt idx="95">
                  <c:v>72</c:v>
                </c:pt>
                <c:pt idx="96">
                  <c:v>68</c:v>
                </c:pt>
                <c:pt idx="97">
                  <c:v>77</c:v>
                </c:pt>
                <c:pt idx="98">
                  <c:v>78</c:v>
                </c:pt>
                <c:pt idx="99">
                  <c:v>109</c:v>
                </c:pt>
                <c:pt idx="100">
                  <c:v>99</c:v>
                </c:pt>
                <c:pt idx="101">
                  <c:v>100</c:v>
                </c:pt>
                <c:pt idx="102">
                  <c:v>92</c:v>
                </c:pt>
                <c:pt idx="103">
                  <c:v>69</c:v>
                </c:pt>
                <c:pt idx="104">
                  <c:v>73</c:v>
                </c:pt>
                <c:pt idx="105">
                  <c:v>92</c:v>
                </c:pt>
                <c:pt idx="106">
                  <c:v>80</c:v>
                </c:pt>
                <c:pt idx="107">
                  <c:v>64</c:v>
                </c:pt>
                <c:pt idx="108">
                  <c:v>64</c:v>
                </c:pt>
                <c:pt idx="109">
                  <c:v>54</c:v>
                </c:pt>
                <c:pt idx="110">
                  <c:v>52</c:v>
                </c:pt>
                <c:pt idx="111">
                  <c:v>50</c:v>
                </c:pt>
                <c:pt idx="112">
                  <c:v>61</c:v>
                </c:pt>
                <c:pt idx="113">
                  <c:v>84</c:v>
                </c:pt>
                <c:pt idx="114">
                  <c:v>108</c:v>
                </c:pt>
                <c:pt idx="115">
                  <c:v>107</c:v>
                </c:pt>
                <c:pt idx="116">
                  <c:v>75</c:v>
                </c:pt>
                <c:pt idx="117">
                  <c:v>93</c:v>
                </c:pt>
                <c:pt idx="118">
                  <c:v>89</c:v>
                </c:pt>
                <c:pt idx="119">
                  <c:v>125</c:v>
                </c:pt>
                <c:pt idx="120">
                  <c:v>118</c:v>
                </c:pt>
                <c:pt idx="121">
                  <c:v>136</c:v>
                </c:pt>
                <c:pt idx="122">
                  <c:v>96</c:v>
                </c:pt>
                <c:pt idx="123">
                  <c:v>104</c:v>
                </c:pt>
                <c:pt idx="124">
                  <c:v>83</c:v>
                </c:pt>
                <c:pt idx="125">
                  <c:v>69</c:v>
                </c:pt>
                <c:pt idx="126">
                  <c:v>126</c:v>
                </c:pt>
                <c:pt idx="127">
                  <c:v>133</c:v>
                </c:pt>
                <c:pt idx="128">
                  <c:v>110</c:v>
                </c:pt>
                <c:pt idx="129">
                  <c:v>121</c:v>
                </c:pt>
                <c:pt idx="130">
                  <c:v>117</c:v>
                </c:pt>
                <c:pt idx="131">
                  <c:v>123</c:v>
                </c:pt>
                <c:pt idx="132">
                  <c:v>110</c:v>
                </c:pt>
                <c:pt idx="133">
                  <c:v>140</c:v>
                </c:pt>
                <c:pt idx="134">
                  <c:v>149</c:v>
                </c:pt>
                <c:pt idx="135">
                  <c:v>117</c:v>
                </c:pt>
                <c:pt idx="136">
                  <c:v>136</c:v>
                </c:pt>
                <c:pt idx="137">
                  <c:v>114</c:v>
                </c:pt>
                <c:pt idx="138">
                  <c:v>74</c:v>
                </c:pt>
                <c:pt idx="139">
                  <c:v>125</c:v>
                </c:pt>
                <c:pt idx="140">
                  <c:v>166</c:v>
                </c:pt>
                <c:pt idx="141">
                  <c:v>170</c:v>
                </c:pt>
                <c:pt idx="142">
                  <c:v>154</c:v>
                </c:pt>
                <c:pt idx="143">
                  <c:v>139</c:v>
                </c:pt>
                <c:pt idx="144">
                  <c:v>164</c:v>
                </c:pt>
                <c:pt idx="145">
                  <c:v>78</c:v>
                </c:pt>
                <c:pt idx="146">
                  <c:v>161</c:v>
                </c:pt>
                <c:pt idx="147">
                  <c:v>164</c:v>
                </c:pt>
                <c:pt idx="148">
                  <c:v>136</c:v>
                </c:pt>
                <c:pt idx="149">
                  <c:v>157</c:v>
                </c:pt>
                <c:pt idx="150">
                  <c:v>114</c:v>
                </c:pt>
                <c:pt idx="151">
                  <c:v>92</c:v>
                </c:pt>
                <c:pt idx="152">
                  <c:v>89</c:v>
                </c:pt>
                <c:pt idx="153">
                  <c:v>106</c:v>
                </c:pt>
                <c:pt idx="154">
                  <c:v>171</c:v>
                </c:pt>
                <c:pt idx="155">
                  <c:v>114</c:v>
                </c:pt>
                <c:pt idx="156">
                  <c:v>134</c:v>
                </c:pt>
                <c:pt idx="157">
                  <c:v>135</c:v>
                </c:pt>
                <c:pt idx="158">
                  <c:v>132</c:v>
                </c:pt>
                <c:pt idx="159">
                  <c:v>100</c:v>
                </c:pt>
                <c:pt idx="160">
                  <c:v>104</c:v>
                </c:pt>
                <c:pt idx="161">
                  <c:v>159</c:v>
                </c:pt>
                <c:pt idx="162">
                  <c:v>146</c:v>
                </c:pt>
                <c:pt idx="163">
                  <c:v>130</c:v>
                </c:pt>
                <c:pt idx="164">
                  <c:v>148</c:v>
                </c:pt>
                <c:pt idx="165">
                  <c:v>126</c:v>
                </c:pt>
                <c:pt idx="166">
                  <c:v>79</c:v>
                </c:pt>
                <c:pt idx="167">
                  <c:v>124</c:v>
                </c:pt>
                <c:pt idx="168">
                  <c:v>145</c:v>
                </c:pt>
                <c:pt idx="169">
                  <c:v>136</c:v>
                </c:pt>
                <c:pt idx="170">
                  <c:v>145</c:v>
                </c:pt>
                <c:pt idx="171">
                  <c:v>116</c:v>
                </c:pt>
                <c:pt idx="172">
                  <c:v>102</c:v>
                </c:pt>
                <c:pt idx="173">
                  <c:v>82</c:v>
                </c:pt>
                <c:pt idx="174">
                  <c:v>98</c:v>
                </c:pt>
                <c:pt idx="175">
                  <c:v>175</c:v>
                </c:pt>
                <c:pt idx="176">
                  <c:v>105</c:v>
                </c:pt>
                <c:pt idx="177">
                  <c:v>37</c:v>
                </c:pt>
                <c:pt idx="178">
                  <c:v>93</c:v>
                </c:pt>
                <c:pt idx="179">
                  <c:v>113</c:v>
                </c:pt>
                <c:pt idx="180">
                  <c:v>79</c:v>
                </c:pt>
                <c:pt idx="181">
                  <c:v>106</c:v>
                </c:pt>
                <c:pt idx="182">
                  <c:v>78</c:v>
                </c:pt>
                <c:pt idx="183">
                  <c:v>153</c:v>
                </c:pt>
                <c:pt idx="184">
                  <c:v>124</c:v>
                </c:pt>
                <c:pt idx="185">
                  <c:v>122</c:v>
                </c:pt>
                <c:pt idx="186">
                  <c:v>97</c:v>
                </c:pt>
                <c:pt idx="187">
                  <c:v>91</c:v>
                </c:pt>
                <c:pt idx="188">
                  <c:v>115</c:v>
                </c:pt>
                <c:pt idx="189">
                  <c:v>124</c:v>
                </c:pt>
                <c:pt idx="190">
                  <c:v>131</c:v>
                </c:pt>
                <c:pt idx="191">
                  <c:v>160</c:v>
                </c:pt>
                <c:pt idx="192">
                  <c:v>154</c:v>
                </c:pt>
                <c:pt idx="193">
                  <c:v>131</c:v>
                </c:pt>
                <c:pt idx="194">
                  <c:v>91</c:v>
                </c:pt>
                <c:pt idx="195">
                  <c:v>96</c:v>
                </c:pt>
                <c:pt idx="196">
                  <c:v>156</c:v>
                </c:pt>
                <c:pt idx="197">
                  <c:v>180</c:v>
                </c:pt>
                <c:pt idx="198">
                  <c:v>162</c:v>
                </c:pt>
                <c:pt idx="199">
                  <c:v>149</c:v>
                </c:pt>
                <c:pt idx="200">
                  <c:v>167</c:v>
                </c:pt>
                <c:pt idx="201">
                  <c:v>111</c:v>
                </c:pt>
                <c:pt idx="202">
                  <c:v>142</c:v>
                </c:pt>
                <c:pt idx="203">
                  <c:v>193</c:v>
                </c:pt>
                <c:pt idx="204">
                  <c:v>218</c:v>
                </c:pt>
                <c:pt idx="205">
                  <c:v>169</c:v>
                </c:pt>
                <c:pt idx="206">
                  <c:v>166</c:v>
                </c:pt>
                <c:pt idx="207">
                  <c:v>129</c:v>
                </c:pt>
                <c:pt idx="208">
                  <c:v>100</c:v>
                </c:pt>
                <c:pt idx="209">
                  <c:v>104</c:v>
                </c:pt>
                <c:pt idx="210">
                  <c:v>175</c:v>
                </c:pt>
                <c:pt idx="211">
                  <c:v>164</c:v>
                </c:pt>
                <c:pt idx="212">
                  <c:v>140</c:v>
                </c:pt>
                <c:pt idx="213">
                  <c:v>136</c:v>
                </c:pt>
                <c:pt idx="214">
                  <c:v>149</c:v>
                </c:pt>
                <c:pt idx="215">
                  <c:v>124</c:v>
                </c:pt>
                <c:pt idx="216">
                  <c:v>127</c:v>
                </c:pt>
                <c:pt idx="217">
                  <c:v>162</c:v>
                </c:pt>
                <c:pt idx="218">
                  <c:v>181</c:v>
                </c:pt>
                <c:pt idx="219">
                  <c:v>166</c:v>
                </c:pt>
                <c:pt idx="220">
                  <c:v>164</c:v>
                </c:pt>
                <c:pt idx="221">
                  <c:v>158</c:v>
                </c:pt>
                <c:pt idx="222">
                  <c:v>124</c:v>
                </c:pt>
                <c:pt idx="223">
                  <c:v>118</c:v>
                </c:pt>
                <c:pt idx="224">
                  <c:v>182</c:v>
                </c:pt>
                <c:pt idx="225">
                  <c:v>159</c:v>
                </c:pt>
                <c:pt idx="226">
                  <c:v>159</c:v>
                </c:pt>
                <c:pt idx="227">
                  <c:v>175</c:v>
                </c:pt>
                <c:pt idx="228">
                  <c:v>159</c:v>
                </c:pt>
                <c:pt idx="229">
                  <c:v>102</c:v>
                </c:pt>
                <c:pt idx="230">
                  <c:v>107</c:v>
                </c:pt>
                <c:pt idx="231">
                  <c:v>173</c:v>
                </c:pt>
                <c:pt idx="232">
                  <c:v>201</c:v>
                </c:pt>
                <c:pt idx="233">
                  <c:v>200</c:v>
                </c:pt>
                <c:pt idx="234">
                  <c:v>167</c:v>
                </c:pt>
                <c:pt idx="235">
                  <c:v>155</c:v>
                </c:pt>
                <c:pt idx="236">
                  <c:v>122</c:v>
                </c:pt>
                <c:pt idx="237">
                  <c:v>118</c:v>
                </c:pt>
                <c:pt idx="238">
                  <c:v>207</c:v>
                </c:pt>
                <c:pt idx="239">
                  <c:v>160</c:v>
                </c:pt>
                <c:pt idx="240">
                  <c:v>158</c:v>
                </c:pt>
                <c:pt idx="241">
                  <c:v>140</c:v>
                </c:pt>
                <c:pt idx="242">
                  <c:v>129</c:v>
                </c:pt>
                <c:pt idx="243">
                  <c:v>95</c:v>
                </c:pt>
                <c:pt idx="244">
                  <c:v>138</c:v>
                </c:pt>
                <c:pt idx="245">
                  <c:v>167</c:v>
                </c:pt>
                <c:pt idx="246">
                  <c:v>153</c:v>
                </c:pt>
                <c:pt idx="247">
                  <c:v>193</c:v>
                </c:pt>
                <c:pt idx="248">
                  <c:v>167</c:v>
                </c:pt>
                <c:pt idx="249">
                  <c:v>178</c:v>
                </c:pt>
                <c:pt idx="250">
                  <c:v>116</c:v>
                </c:pt>
                <c:pt idx="251">
                  <c:v>140</c:v>
                </c:pt>
                <c:pt idx="252">
                  <c:v>160</c:v>
                </c:pt>
                <c:pt idx="253">
                  <c:v>178</c:v>
                </c:pt>
                <c:pt idx="254">
                  <c:v>155</c:v>
                </c:pt>
                <c:pt idx="255">
                  <c:v>104</c:v>
                </c:pt>
                <c:pt idx="256">
                  <c:v>129</c:v>
                </c:pt>
                <c:pt idx="257">
                  <c:v>116</c:v>
                </c:pt>
                <c:pt idx="258">
                  <c:v>149</c:v>
                </c:pt>
                <c:pt idx="259">
                  <c:v>191</c:v>
                </c:pt>
                <c:pt idx="260">
                  <c:v>240</c:v>
                </c:pt>
                <c:pt idx="261">
                  <c:v>226</c:v>
                </c:pt>
                <c:pt idx="262">
                  <c:v>195</c:v>
                </c:pt>
                <c:pt idx="263">
                  <c:v>159</c:v>
                </c:pt>
                <c:pt idx="264">
                  <c:v>133</c:v>
                </c:pt>
                <c:pt idx="265">
                  <c:v>136</c:v>
                </c:pt>
                <c:pt idx="266">
                  <c:v>214</c:v>
                </c:pt>
                <c:pt idx="267">
                  <c:v>174</c:v>
                </c:pt>
                <c:pt idx="268">
                  <c:v>184</c:v>
                </c:pt>
                <c:pt idx="269">
                  <c:v>170</c:v>
                </c:pt>
                <c:pt idx="270">
                  <c:v>150</c:v>
                </c:pt>
                <c:pt idx="271">
                  <c:v>95</c:v>
                </c:pt>
                <c:pt idx="272">
                  <c:v>123</c:v>
                </c:pt>
                <c:pt idx="273">
                  <c:v>150</c:v>
                </c:pt>
                <c:pt idx="274">
                  <c:v>191</c:v>
                </c:pt>
                <c:pt idx="275">
                  <c:v>174</c:v>
                </c:pt>
                <c:pt idx="276">
                  <c:v>163</c:v>
                </c:pt>
                <c:pt idx="277">
                  <c:v>128</c:v>
                </c:pt>
                <c:pt idx="278">
                  <c:v>116</c:v>
                </c:pt>
                <c:pt idx="279">
                  <c:v>140</c:v>
                </c:pt>
                <c:pt idx="280">
                  <c:v>164</c:v>
                </c:pt>
                <c:pt idx="281">
                  <c:v>213</c:v>
                </c:pt>
                <c:pt idx="282">
                  <c:v>170</c:v>
                </c:pt>
                <c:pt idx="283">
                  <c:v>169</c:v>
                </c:pt>
                <c:pt idx="284">
                  <c:v>152</c:v>
                </c:pt>
                <c:pt idx="285">
                  <c:v>114</c:v>
                </c:pt>
                <c:pt idx="286">
                  <c:v>137</c:v>
                </c:pt>
                <c:pt idx="287">
                  <c:v>219</c:v>
                </c:pt>
                <c:pt idx="288">
                  <c:v>198</c:v>
                </c:pt>
                <c:pt idx="289">
                  <c:v>173</c:v>
                </c:pt>
                <c:pt idx="290">
                  <c:v>154</c:v>
                </c:pt>
                <c:pt idx="291">
                  <c:v>164</c:v>
                </c:pt>
                <c:pt idx="292">
                  <c:v>125</c:v>
                </c:pt>
                <c:pt idx="293">
                  <c:v>134</c:v>
                </c:pt>
                <c:pt idx="294">
                  <c:v>218</c:v>
                </c:pt>
                <c:pt idx="295">
                  <c:v>252</c:v>
                </c:pt>
                <c:pt idx="296">
                  <c:v>223</c:v>
                </c:pt>
                <c:pt idx="297">
                  <c:v>192</c:v>
                </c:pt>
                <c:pt idx="298">
                  <c:v>129</c:v>
                </c:pt>
                <c:pt idx="299">
                  <c:v>118</c:v>
                </c:pt>
                <c:pt idx="300">
                  <c:v>177</c:v>
                </c:pt>
                <c:pt idx="301">
                  <c:v>180</c:v>
                </c:pt>
                <c:pt idx="302">
                  <c:v>191</c:v>
                </c:pt>
                <c:pt idx="303">
                  <c:v>169</c:v>
                </c:pt>
                <c:pt idx="304">
                  <c:v>176</c:v>
                </c:pt>
                <c:pt idx="305">
                  <c:v>155</c:v>
                </c:pt>
                <c:pt idx="306">
                  <c:v>95</c:v>
                </c:pt>
                <c:pt idx="307">
                  <c:v>159</c:v>
                </c:pt>
                <c:pt idx="308">
                  <c:v>161</c:v>
                </c:pt>
                <c:pt idx="309">
                  <c:v>193</c:v>
                </c:pt>
                <c:pt idx="310">
                  <c:v>126</c:v>
                </c:pt>
                <c:pt idx="311">
                  <c:v>141</c:v>
                </c:pt>
                <c:pt idx="312">
                  <c:v>169</c:v>
                </c:pt>
                <c:pt idx="313">
                  <c:v>129</c:v>
                </c:pt>
                <c:pt idx="314">
                  <c:v>158</c:v>
                </c:pt>
                <c:pt idx="315">
                  <c:v>201</c:v>
                </c:pt>
                <c:pt idx="316">
                  <c:v>174</c:v>
                </c:pt>
                <c:pt idx="317">
                  <c:v>194</c:v>
                </c:pt>
                <c:pt idx="318">
                  <c:v>216</c:v>
                </c:pt>
                <c:pt idx="319">
                  <c:v>183</c:v>
                </c:pt>
                <c:pt idx="320">
                  <c:v>168</c:v>
                </c:pt>
                <c:pt idx="321">
                  <c:v>184</c:v>
                </c:pt>
                <c:pt idx="322">
                  <c:v>228</c:v>
                </c:pt>
                <c:pt idx="323">
                  <c:v>212</c:v>
                </c:pt>
                <c:pt idx="324">
                  <c:v>207</c:v>
                </c:pt>
                <c:pt idx="325">
                  <c:v>249</c:v>
                </c:pt>
                <c:pt idx="326">
                  <c:v>221</c:v>
                </c:pt>
                <c:pt idx="327">
                  <c:v>166</c:v>
                </c:pt>
                <c:pt idx="328">
                  <c:v>175</c:v>
                </c:pt>
                <c:pt idx="329">
                  <c:v>253</c:v>
                </c:pt>
                <c:pt idx="330">
                  <c:v>254</c:v>
                </c:pt>
                <c:pt idx="331">
                  <c:v>231</c:v>
                </c:pt>
                <c:pt idx="332">
                  <c:v>326</c:v>
                </c:pt>
                <c:pt idx="333">
                  <c:v>1345</c:v>
                </c:pt>
                <c:pt idx="334">
                  <c:v>569</c:v>
                </c:pt>
                <c:pt idx="335">
                  <c:v>450</c:v>
                </c:pt>
                <c:pt idx="336">
                  <c:v>469</c:v>
                </c:pt>
                <c:pt idx="337">
                  <c:v>427</c:v>
                </c:pt>
                <c:pt idx="338">
                  <c:v>359</c:v>
                </c:pt>
                <c:pt idx="339">
                  <c:v>291</c:v>
                </c:pt>
                <c:pt idx="340">
                  <c:v>305</c:v>
                </c:pt>
                <c:pt idx="341">
                  <c:v>233</c:v>
                </c:pt>
                <c:pt idx="342">
                  <c:v>257</c:v>
                </c:pt>
                <c:pt idx="343">
                  <c:v>360</c:v>
                </c:pt>
                <c:pt idx="344">
                  <c:v>317</c:v>
                </c:pt>
                <c:pt idx="345">
                  <c:v>310</c:v>
                </c:pt>
                <c:pt idx="346">
                  <c:v>254</c:v>
                </c:pt>
                <c:pt idx="347">
                  <c:v>232</c:v>
                </c:pt>
                <c:pt idx="348">
                  <c:v>169</c:v>
                </c:pt>
                <c:pt idx="349">
                  <c:v>202</c:v>
                </c:pt>
                <c:pt idx="350">
                  <c:v>291</c:v>
                </c:pt>
                <c:pt idx="351">
                  <c:v>287</c:v>
                </c:pt>
                <c:pt idx="352">
                  <c:v>258</c:v>
                </c:pt>
                <c:pt idx="353">
                  <c:v>211</c:v>
                </c:pt>
                <c:pt idx="354">
                  <c:v>200</c:v>
                </c:pt>
                <c:pt idx="355">
                  <c:v>142</c:v>
                </c:pt>
                <c:pt idx="356">
                  <c:v>148</c:v>
                </c:pt>
                <c:pt idx="357">
                  <c:v>226</c:v>
                </c:pt>
                <c:pt idx="358">
                  <c:v>200</c:v>
                </c:pt>
                <c:pt idx="359">
                  <c:v>193</c:v>
                </c:pt>
                <c:pt idx="360">
                  <c:v>153</c:v>
                </c:pt>
                <c:pt idx="361">
                  <c:v>125</c:v>
                </c:pt>
                <c:pt idx="362">
                  <c:v>112</c:v>
                </c:pt>
                <c:pt idx="363">
                  <c:v>59</c:v>
                </c:pt>
                <c:pt idx="364">
                  <c:v>96</c:v>
                </c:pt>
                <c:pt idx="365">
                  <c:v>178</c:v>
                </c:pt>
                <c:pt idx="366">
                  <c:v>182</c:v>
                </c:pt>
                <c:pt idx="367">
                  <c:v>154</c:v>
                </c:pt>
                <c:pt idx="368">
                  <c:v>150</c:v>
                </c:pt>
                <c:pt idx="369">
                  <c:v>108</c:v>
                </c:pt>
                <c:pt idx="370">
                  <c:v>75</c:v>
                </c:pt>
                <c:pt idx="371">
                  <c:v>80</c:v>
                </c:pt>
                <c:pt idx="372">
                  <c:v>228</c:v>
                </c:pt>
                <c:pt idx="373">
                  <c:v>244</c:v>
                </c:pt>
                <c:pt idx="374">
                  <c:v>271</c:v>
                </c:pt>
                <c:pt idx="375">
                  <c:v>232</c:v>
                </c:pt>
                <c:pt idx="376">
                  <c:v>256</c:v>
                </c:pt>
                <c:pt idx="377">
                  <c:v>217</c:v>
                </c:pt>
                <c:pt idx="378">
                  <c:v>328</c:v>
                </c:pt>
                <c:pt idx="379">
                  <c:v>267</c:v>
                </c:pt>
                <c:pt idx="380">
                  <c:v>311</c:v>
                </c:pt>
                <c:pt idx="381">
                  <c:v>301</c:v>
                </c:pt>
                <c:pt idx="382">
                  <c:v>278</c:v>
                </c:pt>
                <c:pt idx="383">
                  <c:v>233</c:v>
                </c:pt>
                <c:pt idx="384">
                  <c:v>246</c:v>
                </c:pt>
                <c:pt idx="385">
                  <c:v>331</c:v>
                </c:pt>
                <c:pt idx="386">
                  <c:v>356</c:v>
                </c:pt>
                <c:pt idx="387">
                  <c:v>295</c:v>
                </c:pt>
                <c:pt idx="388">
                  <c:v>272</c:v>
                </c:pt>
                <c:pt idx="389">
                  <c:v>256</c:v>
                </c:pt>
                <c:pt idx="390">
                  <c:v>206</c:v>
                </c:pt>
                <c:pt idx="391">
                  <c:v>207</c:v>
                </c:pt>
                <c:pt idx="392">
                  <c:v>347</c:v>
                </c:pt>
                <c:pt idx="393">
                  <c:v>294</c:v>
                </c:pt>
                <c:pt idx="394">
                  <c:v>263</c:v>
                </c:pt>
                <c:pt idx="395">
                  <c:v>258</c:v>
                </c:pt>
                <c:pt idx="396">
                  <c:v>260</c:v>
                </c:pt>
                <c:pt idx="397">
                  <c:v>172</c:v>
                </c:pt>
                <c:pt idx="398">
                  <c:v>162</c:v>
                </c:pt>
                <c:pt idx="399">
                  <c:v>283</c:v>
                </c:pt>
                <c:pt idx="400">
                  <c:v>303</c:v>
                </c:pt>
                <c:pt idx="401">
                  <c:v>280</c:v>
                </c:pt>
                <c:pt idx="402">
                  <c:v>263</c:v>
                </c:pt>
                <c:pt idx="403">
                  <c:v>250</c:v>
                </c:pt>
                <c:pt idx="404">
                  <c:v>205</c:v>
                </c:pt>
                <c:pt idx="405">
                  <c:v>217</c:v>
                </c:pt>
                <c:pt idx="406">
                  <c:v>307</c:v>
                </c:pt>
                <c:pt idx="407">
                  <c:v>295</c:v>
                </c:pt>
                <c:pt idx="408">
                  <c:v>279</c:v>
                </c:pt>
                <c:pt idx="409">
                  <c:v>250</c:v>
                </c:pt>
                <c:pt idx="410">
                  <c:v>226</c:v>
                </c:pt>
                <c:pt idx="411">
                  <c:v>193</c:v>
                </c:pt>
                <c:pt idx="412">
                  <c:v>182</c:v>
                </c:pt>
                <c:pt idx="413">
                  <c:v>249</c:v>
                </c:pt>
                <c:pt idx="414">
                  <c:v>258</c:v>
                </c:pt>
                <c:pt idx="415">
                  <c:v>337</c:v>
                </c:pt>
                <c:pt idx="416">
                  <c:v>304</c:v>
                </c:pt>
                <c:pt idx="417">
                  <c:v>243</c:v>
                </c:pt>
                <c:pt idx="418">
                  <c:v>220</c:v>
                </c:pt>
                <c:pt idx="419">
                  <c:v>231</c:v>
                </c:pt>
                <c:pt idx="420">
                  <c:v>287</c:v>
                </c:pt>
                <c:pt idx="421">
                  <c:v>310</c:v>
                </c:pt>
                <c:pt idx="422">
                  <c:v>300</c:v>
                </c:pt>
                <c:pt idx="423">
                  <c:v>347</c:v>
                </c:pt>
                <c:pt idx="424">
                  <c:v>257</c:v>
                </c:pt>
                <c:pt idx="425">
                  <c:v>207</c:v>
                </c:pt>
                <c:pt idx="426">
                  <c:v>263</c:v>
                </c:pt>
                <c:pt idx="427">
                  <c:v>328</c:v>
                </c:pt>
                <c:pt idx="428">
                  <c:v>361</c:v>
                </c:pt>
                <c:pt idx="429">
                  <c:v>349</c:v>
                </c:pt>
                <c:pt idx="430">
                  <c:v>309</c:v>
                </c:pt>
                <c:pt idx="431">
                  <c:v>300</c:v>
                </c:pt>
                <c:pt idx="432">
                  <c:v>222</c:v>
                </c:pt>
                <c:pt idx="433">
                  <c:v>243</c:v>
                </c:pt>
                <c:pt idx="434">
                  <c:v>306</c:v>
                </c:pt>
                <c:pt idx="435">
                  <c:v>302</c:v>
                </c:pt>
                <c:pt idx="436">
                  <c:v>285</c:v>
                </c:pt>
                <c:pt idx="437">
                  <c:v>265</c:v>
                </c:pt>
                <c:pt idx="438">
                  <c:v>223</c:v>
                </c:pt>
                <c:pt idx="439">
                  <c:v>204</c:v>
                </c:pt>
                <c:pt idx="440">
                  <c:v>236</c:v>
                </c:pt>
                <c:pt idx="441">
                  <c:v>254</c:v>
                </c:pt>
                <c:pt idx="442">
                  <c:v>258</c:v>
                </c:pt>
                <c:pt idx="443">
                  <c:v>231</c:v>
                </c:pt>
                <c:pt idx="444">
                  <c:v>312</c:v>
                </c:pt>
                <c:pt idx="445">
                  <c:v>279</c:v>
                </c:pt>
                <c:pt idx="446">
                  <c:v>187</c:v>
                </c:pt>
                <c:pt idx="447">
                  <c:v>228</c:v>
                </c:pt>
                <c:pt idx="448">
                  <c:v>357</c:v>
                </c:pt>
                <c:pt idx="449">
                  <c:v>343</c:v>
                </c:pt>
                <c:pt idx="450">
                  <c:v>307</c:v>
                </c:pt>
                <c:pt idx="451">
                  <c:v>290</c:v>
                </c:pt>
                <c:pt idx="452">
                  <c:v>245</c:v>
                </c:pt>
                <c:pt idx="453">
                  <c:v>187</c:v>
                </c:pt>
                <c:pt idx="454">
                  <c:v>224</c:v>
                </c:pt>
                <c:pt idx="455">
                  <c:v>314</c:v>
                </c:pt>
                <c:pt idx="456">
                  <c:v>283</c:v>
                </c:pt>
                <c:pt idx="457">
                  <c:v>232</c:v>
                </c:pt>
                <c:pt idx="458">
                  <c:v>218</c:v>
                </c:pt>
                <c:pt idx="459">
                  <c:v>183</c:v>
                </c:pt>
                <c:pt idx="460">
                  <c:v>190</c:v>
                </c:pt>
                <c:pt idx="461">
                  <c:v>226</c:v>
                </c:pt>
                <c:pt idx="462">
                  <c:v>325</c:v>
                </c:pt>
                <c:pt idx="463">
                  <c:v>275</c:v>
                </c:pt>
                <c:pt idx="464">
                  <c:v>282</c:v>
                </c:pt>
                <c:pt idx="465">
                  <c:v>292</c:v>
                </c:pt>
                <c:pt idx="466">
                  <c:v>205</c:v>
                </c:pt>
                <c:pt idx="467">
                  <c:v>179</c:v>
                </c:pt>
                <c:pt idx="468">
                  <c:v>205</c:v>
                </c:pt>
                <c:pt idx="469">
                  <c:v>287</c:v>
                </c:pt>
                <c:pt idx="470">
                  <c:v>226</c:v>
                </c:pt>
                <c:pt idx="471">
                  <c:v>296</c:v>
                </c:pt>
                <c:pt idx="472">
                  <c:v>296</c:v>
                </c:pt>
                <c:pt idx="473">
                  <c:v>235</c:v>
                </c:pt>
                <c:pt idx="474">
                  <c:v>171</c:v>
                </c:pt>
                <c:pt idx="475">
                  <c:v>260</c:v>
                </c:pt>
                <c:pt idx="476">
                  <c:v>316</c:v>
                </c:pt>
                <c:pt idx="477">
                  <c:v>304</c:v>
                </c:pt>
                <c:pt idx="478">
                  <c:v>306</c:v>
                </c:pt>
                <c:pt idx="479">
                  <c:v>349</c:v>
                </c:pt>
                <c:pt idx="480">
                  <c:v>225</c:v>
                </c:pt>
                <c:pt idx="481">
                  <c:v>167</c:v>
                </c:pt>
                <c:pt idx="482">
                  <c:v>232</c:v>
                </c:pt>
                <c:pt idx="483">
                  <c:v>326</c:v>
                </c:pt>
                <c:pt idx="484">
                  <c:v>305</c:v>
                </c:pt>
                <c:pt idx="485">
                  <c:v>316</c:v>
                </c:pt>
                <c:pt idx="486">
                  <c:v>289</c:v>
                </c:pt>
                <c:pt idx="487">
                  <c:v>280</c:v>
                </c:pt>
                <c:pt idx="488">
                  <c:v>188</c:v>
                </c:pt>
                <c:pt idx="489">
                  <c:v>184</c:v>
                </c:pt>
                <c:pt idx="490">
                  <c:v>280</c:v>
                </c:pt>
                <c:pt idx="491">
                  <c:v>274</c:v>
                </c:pt>
                <c:pt idx="492">
                  <c:v>331</c:v>
                </c:pt>
                <c:pt idx="493">
                  <c:v>353</c:v>
                </c:pt>
                <c:pt idx="494">
                  <c:v>306</c:v>
                </c:pt>
                <c:pt idx="495">
                  <c:v>216</c:v>
                </c:pt>
                <c:pt idx="496">
                  <c:v>235</c:v>
                </c:pt>
                <c:pt idx="497">
                  <c:v>409</c:v>
                </c:pt>
                <c:pt idx="498">
                  <c:v>374</c:v>
                </c:pt>
                <c:pt idx="499">
                  <c:v>385</c:v>
                </c:pt>
                <c:pt idx="500">
                  <c:v>328</c:v>
                </c:pt>
                <c:pt idx="501">
                  <c:v>282</c:v>
                </c:pt>
                <c:pt idx="502">
                  <c:v>234</c:v>
                </c:pt>
                <c:pt idx="503">
                  <c:v>245</c:v>
                </c:pt>
                <c:pt idx="504">
                  <c:v>404</c:v>
                </c:pt>
                <c:pt idx="505">
                  <c:v>419</c:v>
                </c:pt>
                <c:pt idx="506">
                  <c:v>400</c:v>
                </c:pt>
                <c:pt idx="507">
                  <c:v>253</c:v>
                </c:pt>
                <c:pt idx="508">
                  <c:v>273</c:v>
                </c:pt>
                <c:pt idx="509">
                  <c:v>167</c:v>
                </c:pt>
                <c:pt idx="510">
                  <c:v>188</c:v>
                </c:pt>
                <c:pt idx="511">
                  <c:v>234</c:v>
                </c:pt>
                <c:pt idx="512">
                  <c:v>226</c:v>
                </c:pt>
                <c:pt idx="513">
                  <c:v>150</c:v>
                </c:pt>
                <c:pt idx="514">
                  <c:v>129</c:v>
                </c:pt>
                <c:pt idx="515">
                  <c:v>128</c:v>
                </c:pt>
                <c:pt idx="516">
                  <c:v>116</c:v>
                </c:pt>
                <c:pt idx="517">
                  <c:v>112</c:v>
                </c:pt>
                <c:pt idx="518">
                  <c:v>168</c:v>
                </c:pt>
                <c:pt idx="519">
                  <c:v>173</c:v>
                </c:pt>
                <c:pt idx="520">
                  <c:v>153</c:v>
                </c:pt>
                <c:pt idx="521">
                  <c:v>145</c:v>
                </c:pt>
                <c:pt idx="522">
                  <c:v>211</c:v>
                </c:pt>
                <c:pt idx="523">
                  <c:v>157</c:v>
                </c:pt>
                <c:pt idx="524">
                  <c:v>214</c:v>
                </c:pt>
                <c:pt idx="525">
                  <c:v>255</c:v>
                </c:pt>
                <c:pt idx="526">
                  <c:v>239</c:v>
                </c:pt>
                <c:pt idx="527">
                  <c:v>277</c:v>
                </c:pt>
                <c:pt idx="528">
                  <c:v>251</c:v>
                </c:pt>
                <c:pt idx="529">
                  <c:v>231</c:v>
                </c:pt>
                <c:pt idx="530">
                  <c:v>189</c:v>
                </c:pt>
                <c:pt idx="531">
                  <c:v>221</c:v>
                </c:pt>
                <c:pt idx="532">
                  <c:v>338</c:v>
                </c:pt>
                <c:pt idx="533">
                  <c:v>285</c:v>
                </c:pt>
                <c:pt idx="534">
                  <c:v>299</c:v>
                </c:pt>
                <c:pt idx="535">
                  <c:v>236</c:v>
                </c:pt>
                <c:pt idx="536">
                  <c:v>205</c:v>
                </c:pt>
                <c:pt idx="537">
                  <c:v>174</c:v>
                </c:pt>
                <c:pt idx="538">
                  <c:v>174</c:v>
                </c:pt>
                <c:pt idx="539">
                  <c:v>276</c:v>
                </c:pt>
                <c:pt idx="540">
                  <c:v>258</c:v>
                </c:pt>
                <c:pt idx="541">
                  <c:v>250</c:v>
                </c:pt>
                <c:pt idx="542">
                  <c:v>261</c:v>
                </c:pt>
                <c:pt idx="543">
                  <c:v>204</c:v>
                </c:pt>
                <c:pt idx="544">
                  <c:v>170</c:v>
                </c:pt>
                <c:pt idx="545">
                  <c:v>217</c:v>
                </c:pt>
                <c:pt idx="546">
                  <c:v>278</c:v>
                </c:pt>
                <c:pt idx="547">
                  <c:v>286</c:v>
                </c:pt>
                <c:pt idx="548">
                  <c:v>243</c:v>
                </c:pt>
                <c:pt idx="549">
                  <c:v>280</c:v>
                </c:pt>
                <c:pt idx="550">
                  <c:v>194</c:v>
                </c:pt>
                <c:pt idx="551">
                  <c:v>137</c:v>
                </c:pt>
                <c:pt idx="552">
                  <c:v>184</c:v>
                </c:pt>
                <c:pt idx="553">
                  <c:v>215</c:v>
                </c:pt>
                <c:pt idx="554">
                  <c:v>237</c:v>
                </c:pt>
                <c:pt idx="555">
                  <c:v>285</c:v>
                </c:pt>
                <c:pt idx="556">
                  <c:v>219</c:v>
                </c:pt>
                <c:pt idx="557">
                  <c:v>129</c:v>
                </c:pt>
                <c:pt idx="558">
                  <c:v>99</c:v>
                </c:pt>
                <c:pt idx="559">
                  <c:v>141</c:v>
                </c:pt>
                <c:pt idx="560">
                  <c:v>156</c:v>
                </c:pt>
                <c:pt idx="561">
                  <c:v>148</c:v>
                </c:pt>
                <c:pt idx="562">
                  <c:v>141</c:v>
                </c:pt>
                <c:pt idx="563">
                  <c:v>123</c:v>
                </c:pt>
                <c:pt idx="564">
                  <c:v>190</c:v>
                </c:pt>
                <c:pt idx="565">
                  <c:v>154</c:v>
                </c:pt>
                <c:pt idx="566">
                  <c:v>163</c:v>
                </c:pt>
                <c:pt idx="567">
                  <c:v>257</c:v>
                </c:pt>
                <c:pt idx="568">
                  <c:v>239</c:v>
                </c:pt>
                <c:pt idx="569">
                  <c:v>337</c:v>
                </c:pt>
                <c:pt idx="570">
                  <c:v>283</c:v>
                </c:pt>
                <c:pt idx="571">
                  <c:v>285</c:v>
                </c:pt>
                <c:pt idx="572">
                  <c:v>205</c:v>
                </c:pt>
                <c:pt idx="573">
                  <c:v>237</c:v>
                </c:pt>
                <c:pt idx="574">
                  <c:v>337</c:v>
                </c:pt>
                <c:pt idx="575">
                  <c:v>297</c:v>
                </c:pt>
                <c:pt idx="576">
                  <c:v>319</c:v>
                </c:pt>
                <c:pt idx="577">
                  <c:v>283</c:v>
                </c:pt>
                <c:pt idx="578">
                  <c:v>213</c:v>
                </c:pt>
                <c:pt idx="579">
                  <c:v>207</c:v>
                </c:pt>
                <c:pt idx="580">
                  <c:v>205</c:v>
                </c:pt>
                <c:pt idx="581">
                  <c:v>306</c:v>
                </c:pt>
                <c:pt idx="582">
                  <c:v>369</c:v>
                </c:pt>
                <c:pt idx="583">
                  <c:v>343</c:v>
                </c:pt>
                <c:pt idx="584">
                  <c:v>326</c:v>
                </c:pt>
                <c:pt idx="585">
                  <c:v>341</c:v>
                </c:pt>
                <c:pt idx="586">
                  <c:v>265</c:v>
                </c:pt>
                <c:pt idx="587">
                  <c:v>305</c:v>
                </c:pt>
                <c:pt idx="588">
                  <c:v>421</c:v>
                </c:pt>
                <c:pt idx="589">
                  <c:v>417</c:v>
                </c:pt>
                <c:pt idx="590">
                  <c:v>355</c:v>
                </c:pt>
                <c:pt idx="591">
                  <c:v>319</c:v>
                </c:pt>
                <c:pt idx="592">
                  <c:v>264</c:v>
                </c:pt>
                <c:pt idx="593">
                  <c:v>215</c:v>
                </c:pt>
                <c:pt idx="594">
                  <c:v>220</c:v>
                </c:pt>
                <c:pt idx="595">
                  <c:v>317</c:v>
                </c:pt>
                <c:pt idx="596">
                  <c:v>338</c:v>
                </c:pt>
                <c:pt idx="597">
                  <c:v>314</c:v>
                </c:pt>
                <c:pt idx="598">
                  <c:v>351</c:v>
                </c:pt>
                <c:pt idx="599">
                  <c:v>283</c:v>
                </c:pt>
                <c:pt idx="600">
                  <c:v>203</c:v>
                </c:pt>
                <c:pt idx="601">
                  <c:v>226</c:v>
                </c:pt>
                <c:pt idx="602">
                  <c:v>282</c:v>
                </c:pt>
                <c:pt idx="603">
                  <c:v>257</c:v>
                </c:pt>
                <c:pt idx="604">
                  <c:v>215</c:v>
                </c:pt>
                <c:pt idx="605">
                  <c:v>161</c:v>
                </c:pt>
                <c:pt idx="606">
                  <c:v>115</c:v>
                </c:pt>
                <c:pt idx="607">
                  <c:v>75</c:v>
                </c:pt>
                <c:pt idx="608">
                  <c:v>82</c:v>
                </c:pt>
                <c:pt idx="609">
                  <c:v>71</c:v>
                </c:pt>
                <c:pt idx="610">
                  <c:v>45</c:v>
                </c:pt>
                <c:pt idx="611">
                  <c:v>16</c:v>
                </c:pt>
              </c:numCache>
            </c:numRef>
          </c:val>
          <c:smooth val="0"/>
          <c:extLst>
            <c:ext xmlns:c16="http://schemas.microsoft.com/office/drawing/2014/chart" uri="{C3380CC4-5D6E-409C-BE32-E72D297353CC}">
              <c16:uniqueId val="{00000001-E46B-454C-9158-2D01E521CAA0}"/>
            </c:ext>
          </c:extLst>
        </c:ser>
        <c:dLbls>
          <c:showLegendKey val="0"/>
          <c:showVal val="0"/>
          <c:showCatName val="0"/>
          <c:showSerName val="0"/>
          <c:showPercent val="0"/>
          <c:showBubbleSize val="0"/>
        </c:dLbls>
        <c:smooth val="0"/>
        <c:axId val="232684015"/>
        <c:axId val="232687375"/>
      </c:lineChart>
      <c:dateAx>
        <c:axId val="232684015"/>
        <c:scaling>
          <c:orientation val="minMax"/>
        </c:scaling>
        <c:delete val="0"/>
        <c:axPos val="b"/>
        <c:numFmt formatCode="yyyy\-mm\-dd\ h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crossAx val="232687375"/>
        <c:crosses val="autoZero"/>
        <c:auto val="1"/>
        <c:lblOffset val="100"/>
        <c:baseTimeUnit val="days"/>
      </c:dateAx>
      <c:valAx>
        <c:axId val="232687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3268401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Oswald" pitchFamily="2" charset="0"/>
                <a:ea typeface="+mn-ea"/>
                <a:cs typeface="+mn-cs"/>
              </a:defRPr>
            </a:pPr>
            <a:r>
              <a:rPr lang="en-US" sz="1050" b="0" dirty="0">
                <a:latin typeface="Oswald" pitchFamily="2" charset="0"/>
              </a:rPr>
              <a:t>Daily Trend </a:t>
            </a:r>
          </a:p>
        </c:rich>
      </c:tx>
      <c:overlay val="0"/>
      <c:spPr>
        <a:noFill/>
        <a:ln>
          <a:noFill/>
        </a:ln>
        <a:effectLst/>
      </c:spPr>
    </c:title>
    <c:autoTitleDeleted val="0"/>
    <c:plotArea>
      <c:layout/>
      <c:lineChart>
        <c:grouping val="standard"/>
        <c:varyColors val="0"/>
        <c:ser>
          <c:idx val="0"/>
          <c:order val="0"/>
          <c:tx>
            <c:strRef>
              <c:f>Sheet1!$B$1</c:f>
              <c:strCache>
                <c:ptCount val="1"/>
                <c:pt idx="0">
                  <c:v>Series 1</c:v>
                </c:pt>
              </c:strCache>
            </c:strRef>
          </c:tx>
          <c:spPr>
            <a:ln w="12700" cap="rnd">
              <a:solidFill>
                <a:schemeClr val="accent1"/>
              </a:solidFill>
              <a:round/>
            </a:ln>
            <a:effectLst/>
          </c:spPr>
          <c:marker>
            <c:symbol val="none"/>
          </c:marker>
          <c:dLbls>
            <c:spPr>
              <a:noFill/>
              <a:ln>
                <a:noFill/>
              </a:ln>
              <a:effectLst/>
            </c:spPr>
            <c:txPr>
              <a:bodyPr rot="0" spcFirstLastPara="1" vertOverflow="ellipsis" vert="horz" wrap="square" lIns="36000" tIns="0" rIns="36000" bIns="72000" anchor="ctr" anchorCtr="1">
                <a:spAutoFit/>
              </a:bodyPr>
              <a:lstStyle/>
              <a:p>
                <a:pPr>
                  <a:defRPr sz="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Sheet1!$A$2:$A$125</c:f>
              <c:numCache>
                <c:formatCode>m/d/yyyy</c:formatCode>
                <c:ptCount val="124"/>
                <c:pt idx="0">
                  <c:v>43009</c:v>
                </c:pt>
                <c:pt idx="1">
                  <c:v>43010</c:v>
                </c:pt>
                <c:pt idx="2">
                  <c:v>43011</c:v>
                </c:pt>
                <c:pt idx="3">
                  <c:v>43012</c:v>
                </c:pt>
                <c:pt idx="4">
                  <c:v>43013</c:v>
                </c:pt>
                <c:pt idx="5">
                  <c:v>43014</c:v>
                </c:pt>
                <c:pt idx="6">
                  <c:v>43015</c:v>
                </c:pt>
                <c:pt idx="7">
                  <c:v>43016</c:v>
                </c:pt>
                <c:pt idx="8">
                  <c:v>43017</c:v>
                </c:pt>
                <c:pt idx="9">
                  <c:v>43018</c:v>
                </c:pt>
                <c:pt idx="10">
                  <c:v>43019</c:v>
                </c:pt>
                <c:pt idx="11">
                  <c:v>43020</c:v>
                </c:pt>
                <c:pt idx="12">
                  <c:v>43021</c:v>
                </c:pt>
                <c:pt idx="13">
                  <c:v>43022</c:v>
                </c:pt>
                <c:pt idx="14">
                  <c:v>43023</c:v>
                </c:pt>
                <c:pt idx="15">
                  <c:v>43024</c:v>
                </c:pt>
                <c:pt idx="16">
                  <c:v>43025</c:v>
                </c:pt>
                <c:pt idx="17">
                  <c:v>43026</c:v>
                </c:pt>
                <c:pt idx="18">
                  <c:v>43027</c:v>
                </c:pt>
                <c:pt idx="19">
                  <c:v>43028</c:v>
                </c:pt>
                <c:pt idx="20">
                  <c:v>43029</c:v>
                </c:pt>
                <c:pt idx="21">
                  <c:v>43030</c:v>
                </c:pt>
                <c:pt idx="22">
                  <c:v>43031</c:v>
                </c:pt>
                <c:pt idx="23">
                  <c:v>43032</c:v>
                </c:pt>
                <c:pt idx="24">
                  <c:v>43033</c:v>
                </c:pt>
                <c:pt idx="25">
                  <c:v>43034</c:v>
                </c:pt>
                <c:pt idx="26">
                  <c:v>43035</c:v>
                </c:pt>
                <c:pt idx="27">
                  <c:v>43036</c:v>
                </c:pt>
                <c:pt idx="28">
                  <c:v>43037</c:v>
                </c:pt>
                <c:pt idx="29">
                  <c:v>43038</c:v>
                </c:pt>
                <c:pt idx="30">
                  <c:v>43039</c:v>
                </c:pt>
                <c:pt idx="31">
                  <c:v>43040</c:v>
                </c:pt>
                <c:pt idx="32">
                  <c:v>43041</c:v>
                </c:pt>
                <c:pt idx="33">
                  <c:v>43042</c:v>
                </c:pt>
                <c:pt idx="34">
                  <c:v>43043</c:v>
                </c:pt>
                <c:pt idx="35">
                  <c:v>43044</c:v>
                </c:pt>
                <c:pt idx="36">
                  <c:v>43045</c:v>
                </c:pt>
                <c:pt idx="37">
                  <c:v>43046</c:v>
                </c:pt>
                <c:pt idx="38">
                  <c:v>43047</c:v>
                </c:pt>
                <c:pt idx="39">
                  <c:v>43048</c:v>
                </c:pt>
                <c:pt idx="40">
                  <c:v>43049</c:v>
                </c:pt>
                <c:pt idx="41">
                  <c:v>43050</c:v>
                </c:pt>
                <c:pt idx="42">
                  <c:v>43051</c:v>
                </c:pt>
                <c:pt idx="43">
                  <c:v>43052</c:v>
                </c:pt>
                <c:pt idx="44">
                  <c:v>43053</c:v>
                </c:pt>
                <c:pt idx="45">
                  <c:v>43054</c:v>
                </c:pt>
                <c:pt idx="46">
                  <c:v>43055</c:v>
                </c:pt>
                <c:pt idx="47">
                  <c:v>43056</c:v>
                </c:pt>
                <c:pt idx="48">
                  <c:v>43057</c:v>
                </c:pt>
                <c:pt idx="49">
                  <c:v>43058</c:v>
                </c:pt>
                <c:pt idx="50">
                  <c:v>43059</c:v>
                </c:pt>
                <c:pt idx="51">
                  <c:v>43060</c:v>
                </c:pt>
                <c:pt idx="52">
                  <c:v>43061</c:v>
                </c:pt>
                <c:pt idx="53">
                  <c:v>43062</c:v>
                </c:pt>
                <c:pt idx="54">
                  <c:v>43063</c:v>
                </c:pt>
                <c:pt idx="55">
                  <c:v>43064</c:v>
                </c:pt>
                <c:pt idx="56">
                  <c:v>43065</c:v>
                </c:pt>
                <c:pt idx="57">
                  <c:v>43066</c:v>
                </c:pt>
                <c:pt idx="58">
                  <c:v>43067</c:v>
                </c:pt>
                <c:pt idx="59">
                  <c:v>43068</c:v>
                </c:pt>
                <c:pt idx="60">
                  <c:v>43069</c:v>
                </c:pt>
                <c:pt idx="61">
                  <c:v>43070</c:v>
                </c:pt>
                <c:pt idx="62">
                  <c:v>43071</c:v>
                </c:pt>
                <c:pt idx="63">
                  <c:v>43072</c:v>
                </c:pt>
                <c:pt idx="64">
                  <c:v>43073</c:v>
                </c:pt>
                <c:pt idx="65">
                  <c:v>43074</c:v>
                </c:pt>
                <c:pt idx="66">
                  <c:v>43075</c:v>
                </c:pt>
                <c:pt idx="67">
                  <c:v>43076</c:v>
                </c:pt>
                <c:pt idx="68">
                  <c:v>43077</c:v>
                </c:pt>
                <c:pt idx="69">
                  <c:v>43078</c:v>
                </c:pt>
                <c:pt idx="70">
                  <c:v>43079</c:v>
                </c:pt>
                <c:pt idx="71">
                  <c:v>43080</c:v>
                </c:pt>
                <c:pt idx="72">
                  <c:v>43081</c:v>
                </c:pt>
                <c:pt idx="73">
                  <c:v>43082</c:v>
                </c:pt>
                <c:pt idx="74">
                  <c:v>43083</c:v>
                </c:pt>
                <c:pt idx="75">
                  <c:v>43084</c:v>
                </c:pt>
                <c:pt idx="76">
                  <c:v>43085</c:v>
                </c:pt>
                <c:pt idx="77">
                  <c:v>43086</c:v>
                </c:pt>
                <c:pt idx="78">
                  <c:v>43087</c:v>
                </c:pt>
                <c:pt idx="79">
                  <c:v>43088</c:v>
                </c:pt>
                <c:pt idx="80">
                  <c:v>43089</c:v>
                </c:pt>
                <c:pt idx="81">
                  <c:v>43090</c:v>
                </c:pt>
                <c:pt idx="82">
                  <c:v>43091</c:v>
                </c:pt>
                <c:pt idx="83">
                  <c:v>43092</c:v>
                </c:pt>
                <c:pt idx="84">
                  <c:v>43093</c:v>
                </c:pt>
                <c:pt idx="85">
                  <c:v>43094</c:v>
                </c:pt>
                <c:pt idx="86">
                  <c:v>43095</c:v>
                </c:pt>
                <c:pt idx="87">
                  <c:v>43096</c:v>
                </c:pt>
                <c:pt idx="88">
                  <c:v>43097</c:v>
                </c:pt>
                <c:pt idx="89">
                  <c:v>43098</c:v>
                </c:pt>
                <c:pt idx="90">
                  <c:v>43099</c:v>
                </c:pt>
                <c:pt idx="91">
                  <c:v>43100</c:v>
                </c:pt>
                <c:pt idx="92">
                  <c:v>43101</c:v>
                </c:pt>
                <c:pt idx="93">
                  <c:v>43102</c:v>
                </c:pt>
                <c:pt idx="94">
                  <c:v>43103</c:v>
                </c:pt>
                <c:pt idx="95">
                  <c:v>43104</c:v>
                </c:pt>
                <c:pt idx="96">
                  <c:v>43105</c:v>
                </c:pt>
                <c:pt idx="97">
                  <c:v>43106</c:v>
                </c:pt>
                <c:pt idx="98">
                  <c:v>43107</c:v>
                </c:pt>
                <c:pt idx="99">
                  <c:v>43108</c:v>
                </c:pt>
                <c:pt idx="100">
                  <c:v>43109</c:v>
                </c:pt>
                <c:pt idx="101">
                  <c:v>43110</c:v>
                </c:pt>
                <c:pt idx="102">
                  <c:v>43111</c:v>
                </c:pt>
                <c:pt idx="103">
                  <c:v>43112</c:v>
                </c:pt>
                <c:pt idx="104">
                  <c:v>43113</c:v>
                </c:pt>
                <c:pt idx="105">
                  <c:v>43114</c:v>
                </c:pt>
                <c:pt idx="106">
                  <c:v>43115</c:v>
                </c:pt>
                <c:pt idx="107">
                  <c:v>43116</c:v>
                </c:pt>
                <c:pt idx="108">
                  <c:v>43117</c:v>
                </c:pt>
                <c:pt idx="109">
                  <c:v>43118</c:v>
                </c:pt>
                <c:pt idx="110">
                  <c:v>43119</c:v>
                </c:pt>
                <c:pt idx="111">
                  <c:v>43120</c:v>
                </c:pt>
                <c:pt idx="112">
                  <c:v>43121</c:v>
                </c:pt>
                <c:pt idx="113">
                  <c:v>43122</c:v>
                </c:pt>
                <c:pt idx="114">
                  <c:v>43123</c:v>
                </c:pt>
                <c:pt idx="115">
                  <c:v>43124</c:v>
                </c:pt>
                <c:pt idx="116">
                  <c:v>43125</c:v>
                </c:pt>
                <c:pt idx="117">
                  <c:v>43126</c:v>
                </c:pt>
                <c:pt idx="118">
                  <c:v>43127</c:v>
                </c:pt>
                <c:pt idx="119">
                  <c:v>43128</c:v>
                </c:pt>
                <c:pt idx="120">
                  <c:v>43129</c:v>
                </c:pt>
                <c:pt idx="121">
                  <c:v>43130</c:v>
                </c:pt>
                <c:pt idx="122">
                  <c:v>43131</c:v>
                </c:pt>
                <c:pt idx="123">
                  <c:v>43132</c:v>
                </c:pt>
              </c:numCache>
            </c:numRef>
          </c:cat>
          <c:val>
            <c:numRef>
              <c:f>Sheet1!$B$2:$B$125</c:f>
              <c:numCache>
                <c:formatCode>General</c:formatCode>
                <c:ptCount val="124"/>
                <c:pt idx="0">
                  <c:v>124</c:v>
                </c:pt>
                <c:pt idx="1">
                  <c:v>140</c:v>
                </c:pt>
                <c:pt idx="2">
                  <c:v>193</c:v>
                </c:pt>
                <c:pt idx="3">
                  <c:v>156</c:v>
                </c:pt>
                <c:pt idx="4">
                  <c:v>138</c:v>
                </c:pt>
                <c:pt idx="5">
                  <c:v>124</c:v>
                </c:pt>
                <c:pt idx="6">
                  <c:v>100</c:v>
                </c:pt>
                <c:pt idx="7">
                  <c:v>124</c:v>
                </c:pt>
                <c:pt idx="8">
                  <c:v>187</c:v>
                </c:pt>
                <c:pt idx="9">
                  <c:v>175</c:v>
                </c:pt>
                <c:pt idx="10">
                  <c:v>151</c:v>
                </c:pt>
                <c:pt idx="11">
                  <c:v>136</c:v>
                </c:pt>
                <c:pt idx="12">
                  <c:v>150</c:v>
                </c:pt>
                <c:pt idx="13">
                  <c:v>114</c:v>
                </c:pt>
                <c:pt idx="14">
                  <c:v>117</c:v>
                </c:pt>
                <c:pt idx="15">
                  <c:v>188</c:v>
                </c:pt>
                <c:pt idx="16">
                  <c:v>195</c:v>
                </c:pt>
                <c:pt idx="17">
                  <c:v>176</c:v>
                </c:pt>
                <c:pt idx="18">
                  <c:v>172</c:v>
                </c:pt>
                <c:pt idx="19">
                  <c:v>118</c:v>
                </c:pt>
                <c:pt idx="20">
                  <c:v>104</c:v>
                </c:pt>
                <c:pt idx="21">
                  <c:v>152</c:v>
                </c:pt>
                <c:pt idx="22">
                  <c:v>152</c:v>
                </c:pt>
                <c:pt idx="23">
                  <c:v>162</c:v>
                </c:pt>
                <c:pt idx="24">
                  <c:v>152</c:v>
                </c:pt>
                <c:pt idx="25">
                  <c:v>140</c:v>
                </c:pt>
                <c:pt idx="26">
                  <c:v>130</c:v>
                </c:pt>
                <c:pt idx="27">
                  <c:v>85</c:v>
                </c:pt>
                <c:pt idx="28">
                  <c:v>129</c:v>
                </c:pt>
                <c:pt idx="29">
                  <c:v>138</c:v>
                </c:pt>
                <c:pt idx="30">
                  <c:v>156</c:v>
                </c:pt>
                <c:pt idx="31">
                  <c:v>108</c:v>
                </c:pt>
                <c:pt idx="32">
                  <c:v>117</c:v>
                </c:pt>
                <c:pt idx="33">
                  <c:v>138</c:v>
                </c:pt>
                <c:pt idx="34">
                  <c:v>106</c:v>
                </c:pt>
                <c:pt idx="35">
                  <c:v>137</c:v>
                </c:pt>
                <c:pt idx="36">
                  <c:v>182</c:v>
                </c:pt>
                <c:pt idx="37">
                  <c:v>154</c:v>
                </c:pt>
                <c:pt idx="38">
                  <c:v>169</c:v>
                </c:pt>
                <c:pt idx="39">
                  <c:v>182</c:v>
                </c:pt>
                <c:pt idx="40">
                  <c:v>159</c:v>
                </c:pt>
                <c:pt idx="41">
                  <c:v>152</c:v>
                </c:pt>
                <c:pt idx="42">
                  <c:v>170</c:v>
                </c:pt>
                <c:pt idx="43">
                  <c:v>197</c:v>
                </c:pt>
                <c:pt idx="44">
                  <c:v>184</c:v>
                </c:pt>
                <c:pt idx="45">
                  <c:v>176</c:v>
                </c:pt>
                <c:pt idx="46">
                  <c:v>219</c:v>
                </c:pt>
                <c:pt idx="47">
                  <c:v>185</c:v>
                </c:pt>
                <c:pt idx="48">
                  <c:v>141</c:v>
                </c:pt>
                <c:pt idx="49">
                  <c:v>157</c:v>
                </c:pt>
                <c:pt idx="50">
                  <c:v>219</c:v>
                </c:pt>
                <c:pt idx="51">
                  <c:v>222</c:v>
                </c:pt>
                <c:pt idx="52">
                  <c:v>190</c:v>
                </c:pt>
                <c:pt idx="53">
                  <c:v>268</c:v>
                </c:pt>
                <c:pt idx="54">
                  <c:v>1147</c:v>
                </c:pt>
                <c:pt idx="55">
                  <c:v>487</c:v>
                </c:pt>
                <c:pt idx="56">
                  <c:v>382</c:v>
                </c:pt>
                <c:pt idx="57">
                  <c:v>395</c:v>
                </c:pt>
                <c:pt idx="58">
                  <c:v>372</c:v>
                </c:pt>
                <c:pt idx="59">
                  <c:v>314</c:v>
                </c:pt>
                <c:pt idx="60">
                  <c:v>260</c:v>
                </c:pt>
                <c:pt idx="61">
                  <c:v>267</c:v>
                </c:pt>
                <c:pt idx="62">
                  <c:v>212</c:v>
                </c:pt>
                <c:pt idx="63">
                  <c:v>227</c:v>
                </c:pt>
                <c:pt idx="64">
                  <c:v>322</c:v>
                </c:pt>
                <c:pt idx="65">
                  <c:v>269</c:v>
                </c:pt>
                <c:pt idx="66">
                  <c:v>269</c:v>
                </c:pt>
                <c:pt idx="67">
                  <c:v>223</c:v>
                </c:pt>
                <c:pt idx="68">
                  <c:v>210</c:v>
                </c:pt>
                <c:pt idx="69">
                  <c:v>154</c:v>
                </c:pt>
                <c:pt idx="70">
                  <c:v>184</c:v>
                </c:pt>
                <c:pt idx="71">
                  <c:v>262</c:v>
                </c:pt>
                <c:pt idx="72">
                  <c:v>251</c:v>
                </c:pt>
                <c:pt idx="73">
                  <c:v>215</c:v>
                </c:pt>
                <c:pt idx="74">
                  <c:v>195</c:v>
                </c:pt>
                <c:pt idx="75">
                  <c:v>185</c:v>
                </c:pt>
                <c:pt idx="76">
                  <c:v>129</c:v>
                </c:pt>
                <c:pt idx="77">
                  <c:v>130</c:v>
                </c:pt>
                <c:pt idx="78">
                  <c:v>205</c:v>
                </c:pt>
                <c:pt idx="79">
                  <c:v>173</c:v>
                </c:pt>
                <c:pt idx="80">
                  <c:v>168</c:v>
                </c:pt>
                <c:pt idx="81">
                  <c:v>140</c:v>
                </c:pt>
                <c:pt idx="82">
                  <c:v>108</c:v>
                </c:pt>
                <c:pt idx="83">
                  <c:v>101</c:v>
                </c:pt>
                <c:pt idx="84">
                  <c:v>57</c:v>
                </c:pt>
                <c:pt idx="85">
                  <c:v>86</c:v>
                </c:pt>
                <c:pt idx="86">
                  <c:v>165</c:v>
                </c:pt>
                <c:pt idx="87">
                  <c:v>164</c:v>
                </c:pt>
                <c:pt idx="88">
                  <c:v>143</c:v>
                </c:pt>
                <c:pt idx="89">
                  <c:v>132</c:v>
                </c:pt>
                <c:pt idx="90">
                  <c:v>96</c:v>
                </c:pt>
                <c:pt idx="91">
                  <c:v>71</c:v>
                </c:pt>
                <c:pt idx="92">
                  <c:v>72</c:v>
                </c:pt>
                <c:pt idx="93">
                  <c:v>200</c:v>
                </c:pt>
                <c:pt idx="94">
                  <c:v>219</c:v>
                </c:pt>
                <c:pt idx="95">
                  <c:v>248</c:v>
                </c:pt>
                <c:pt idx="96">
                  <c:v>197</c:v>
                </c:pt>
                <c:pt idx="97">
                  <c:v>213</c:v>
                </c:pt>
                <c:pt idx="98">
                  <c:v>192</c:v>
                </c:pt>
                <c:pt idx="99">
                  <c:v>287</c:v>
                </c:pt>
                <c:pt idx="100">
                  <c:v>246</c:v>
                </c:pt>
                <c:pt idx="101">
                  <c:v>271</c:v>
                </c:pt>
                <c:pt idx="102">
                  <c:v>260</c:v>
                </c:pt>
                <c:pt idx="103">
                  <c:v>234</c:v>
                </c:pt>
                <c:pt idx="104">
                  <c:v>211</c:v>
                </c:pt>
                <c:pt idx="105">
                  <c:v>229</c:v>
                </c:pt>
                <c:pt idx="106">
                  <c:v>300</c:v>
                </c:pt>
                <c:pt idx="107">
                  <c:v>296</c:v>
                </c:pt>
                <c:pt idx="108">
                  <c:v>277</c:v>
                </c:pt>
                <c:pt idx="109">
                  <c:v>236</c:v>
                </c:pt>
                <c:pt idx="110">
                  <c:v>225</c:v>
                </c:pt>
                <c:pt idx="111">
                  <c:v>182</c:v>
                </c:pt>
                <c:pt idx="112">
                  <c:v>188</c:v>
                </c:pt>
                <c:pt idx="113">
                  <c:v>305</c:v>
                </c:pt>
                <c:pt idx="114">
                  <c:v>256</c:v>
                </c:pt>
                <c:pt idx="115">
                  <c:v>236</c:v>
                </c:pt>
                <c:pt idx="116">
                  <c:v>226</c:v>
                </c:pt>
                <c:pt idx="117">
                  <c:v>223</c:v>
                </c:pt>
                <c:pt idx="118">
                  <c:v>150</c:v>
                </c:pt>
                <c:pt idx="119">
                  <c:v>149</c:v>
                </c:pt>
                <c:pt idx="120">
                  <c:v>242</c:v>
                </c:pt>
                <c:pt idx="121">
                  <c:v>248</c:v>
                </c:pt>
                <c:pt idx="122">
                  <c:v>251</c:v>
                </c:pt>
                <c:pt idx="123">
                  <c:v>227</c:v>
                </c:pt>
              </c:numCache>
            </c:numRef>
          </c:val>
          <c:smooth val="0"/>
          <c:extLst>
            <c:ext xmlns:c16="http://schemas.microsoft.com/office/drawing/2014/chart" uri="{C3380CC4-5D6E-409C-BE32-E72D297353CC}">
              <c16:uniqueId val="{00000000-1EAE-4DFA-AE17-B7EDF04095E3}"/>
            </c:ext>
          </c:extLst>
        </c:ser>
        <c:ser>
          <c:idx val="1"/>
          <c:order val="1"/>
          <c:tx>
            <c:strRef>
              <c:f>Sheet1!$C$1</c:f>
              <c:strCache>
                <c:ptCount val="1"/>
                <c:pt idx="0">
                  <c:v>Series 2</c:v>
                </c:pt>
              </c:strCache>
            </c:strRef>
          </c:tx>
          <c:spPr>
            <a:ln w="12700" cap="rnd">
              <a:solidFill>
                <a:schemeClr val="accent2">
                  <a:alpha val="5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Sheet1!$A$2:$A$125</c:f>
              <c:numCache>
                <c:formatCode>m/d/yyyy</c:formatCode>
                <c:ptCount val="124"/>
                <c:pt idx="0">
                  <c:v>43009</c:v>
                </c:pt>
                <c:pt idx="1">
                  <c:v>43010</c:v>
                </c:pt>
                <c:pt idx="2">
                  <c:v>43011</c:v>
                </c:pt>
                <c:pt idx="3">
                  <c:v>43012</c:v>
                </c:pt>
                <c:pt idx="4">
                  <c:v>43013</c:v>
                </c:pt>
                <c:pt idx="5">
                  <c:v>43014</c:v>
                </c:pt>
                <c:pt idx="6">
                  <c:v>43015</c:v>
                </c:pt>
                <c:pt idx="7">
                  <c:v>43016</c:v>
                </c:pt>
                <c:pt idx="8">
                  <c:v>43017</c:v>
                </c:pt>
                <c:pt idx="9">
                  <c:v>43018</c:v>
                </c:pt>
                <c:pt idx="10">
                  <c:v>43019</c:v>
                </c:pt>
                <c:pt idx="11">
                  <c:v>43020</c:v>
                </c:pt>
                <c:pt idx="12">
                  <c:v>43021</c:v>
                </c:pt>
                <c:pt idx="13">
                  <c:v>43022</c:v>
                </c:pt>
                <c:pt idx="14">
                  <c:v>43023</c:v>
                </c:pt>
                <c:pt idx="15">
                  <c:v>43024</c:v>
                </c:pt>
                <c:pt idx="16">
                  <c:v>43025</c:v>
                </c:pt>
                <c:pt idx="17">
                  <c:v>43026</c:v>
                </c:pt>
                <c:pt idx="18">
                  <c:v>43027</c:v>
                </c:pt>
                <c:pt idx="19">
                  <c:v>43028</c:v>
                </c:pt>
                <c:pt idx="20">
                  <c:v>43029</c:v>
                </c:pt>
                <c:pt idx="21">
                  <c:v>43030</c:v>
                </c:pt>
                <c:pt idx="22">
                  <c:v>43031</c:v>
                </c:pt>
                <c:pt idx="23">
                  <c:v>43032</c:v>
                </c:pt>
                <c:pt idx="24">
                  <c:v>43033</c:v>
                </c:pt>
                <c:pt idx="25">
                  <c:v>43034</c:v>
                </c:pt>
                <c:pt idx="26">
                  <c:v>43035</c:v>
                </c:pt>
                <c:pt idx="27">
                  <c:v>43036</c:v>
                </c:pt>
                <c:pt idx="28">
                  <c:v>43037</c:v>
                </c:pt>
                <c:pt idx="29">
                  <c:v>43038</c:v>
                </c:pt>
                <c:pt idx="30">
                  <c:v>43039</c:v>
                </c:pt>
                <c:pt idx="31">
                  <c:v>43040</c:v>
                </c:pt>
                <c:pt idx="32">
                  <c:v>43041</c:v>
                </c:pt>
                <c:pt idx="33">
                  <c:v>43042</c:v>
                </c:pt>
                <c:pt idx="34">
                  <c:v>43043</c:v>
                </c:pt>
                <c:pt idx="35">
                  <c:v>43044</c:v>
                </c:pt>
                <c:pt idx="36">
                  <c:v>43045</c:v>
                </c:pt>
                <c:pt idx="37">
                  <c:v>43046</c:v>
                </c:pt>
                <c:pt idx="38">
                  <c:v>43047</c:v>
                </c:pt>
                <c:pt idx="39">
                  <c:v>43048</c:v>
                </c:pt>
                <c:pt idx="40">
                  <c:v>43049</c:v>
                </c:pt>
                <c:pt idx="41">
                  <c:v>43050</c:v>
                </c:pt>
                <c:pt idx="42">
                  <c:v>43051</c:v>
                </c:pt>
                <c:pt idx="43">
                  <c:v>43052</c:v>
                </c:pt>
                <c:pt idx="44">
                  <c:v>43053</c:v>
                </c:pt>
                <c:pt idx="45">
                  <c:v>43054</c:v>
                </c:pt>
                <c:pt idx="46">
                  <c:v>43055</c:v>
                </c:pt>
                <c:pt idx="47">
                  <c:v>43056</c:v>
                </c:pt>
                <c:pt idx="48">
                  <c:v>43057</c:v>
                </c:pt>
                <c:pt idx="49">
                  <c:v>43058</c:v>
                </c:pt>
                <c:pt idx="50">
                  <c:v>43059</c:v>
                </c:pt>
                <c:pt idx="51">
                  <c:v>43060</c:v>
                </c:pt>
                <c:pt idx="52">
                  <c:v>43061</c:v>
                </c:pt>
                <c:pt idx="53">
                  <c:v>43062</c:v>
                </c:pt>
                <c:pt idx="54">
                  <c:v>43063</c:v>
                </c:pt>
                <c:pt idx="55">
                  <c:v>43064</c:v>
                </c:pt>
                <c:pt idx="56">
                  <c:v>43065</c:v>
                </c:pt>
                <c:pt idx="57">
                  <c:v>43066</c:v>
                </c:pt>
                <c:pt idx="58">
                  <c:v>43067</c:v>
                </c:pt>
                <c:pt idx="59">
                  <c:v>43068</c:v>
                </c:pt>
                <c:pt idx="60">
                  <c:v>43069</c:v>
                </c:pt>
                <c:pt idx="61">
                  <c:v>43070</c:v>
                </c:pt>
                <c:pt idx="62">
                  <c:v>43071</c:v>
                </c:pt>
                <c:pt idx="63">
                  <c:v>43072</c:v>
                </c:pt>
                <c:pt idx="64">
                  <c:v>43073</c:v>
                </c:pt>
                <c:pt idx="65">
                  <c:v>43074</c:v>
                </c:pt>
                <c:pt idx="66">
                  <c:v>43075</c:v>
                </c:pt>
                <c:pt idx="67">
                  <c:v>43076</c:v>
                </c:pt>
                <c:pt idx="68">
                  <c:v>43077</c:v>
                </c:pt>
                <c:pt idx="69">
                  <c:v>43078</c:v>
                </c:pt>
                <c:pt idx="70">
                  <c:v>43079</c:v>
                </c:pt>
                <c:pt idx="71">
                  <c:v>43080</c:v>
                </c:pt>
                <c:pt idx="72">
                  <c:v>43081</c:v>
                </c:pt>
                <c:pt idx="73">
                  <c:v>43082</c:v>
                </c:pt>
                <c:pt idx="74">
                  <c:v>43083</c:v>
                </c:pt>
                <c:pt idx="75">
                  <c:v>43084</c:v>
                </c:pt>
                <c:pt idx="76">
                  <c:v>43085</c:v>
                </c:pt>
                <c:pt idx="77">
                  <c:v>43086</c:v>
                </c:pt>
                <c:pt idx="78">
                  <c:v>43087</c:v>
                </c:pt>
                <c:pt idx="79">
                  <c:v>43088</c:v>
                </c:pt>
                <c:pt idx="80">
                  <c:v>43089</c:v>
                </c:pt>
                <c:pt idx="81">
                  <c:v>43090</c:v>
                </c:pt>
                <c:pt idx="82">
                  <c:v>43091</c:v>
                </c:pt>
                <c:pt idx="83">
                  <c:v>43092</c:v>
                </c:pt>
                <c:pt idx="84">
                  <c:v>43093</c:v>
                </c:pt>
                <c:pt idx="85">
                  <c:v>43094</c:v>
                </c:pt>
                <c:pt idx="86">
                  <c:v>43095</c:v>
                </c:pt>
                <c:pt idx="87">
                  <c:v>43096</c:v>
                </c:pt>
                <c:pt idx="88">
                  <c:v>43097</c:v>
                </c:pt>
                <c:pt idx="89">
                  <c:v>43098</c:v>
                </c:pt>
                <c:pt idx="90">
                  <c:v>43099</c:v>
                </c:pt>
                <c:pt idx="91">
                  <c:v>43100</c:v>
                </c:pt>
                <c:pt idx="92">
                  <c:v>43101</c:v>
                </c:pt>
                <c:pt idx="93">
                  <c:v>43102</c:v>
                </c:pt>
                <c:pt idx="94">
                  <c:v>43103</c:v>
                </c:pt>
                <c:pt idx="95">
                  <c:v>43104</c:v>
                </c:pt>
                <c:pt idx="96">
                  <c:v>43105</c:v>
                </c:pt>
                <c:pt idx="97">
                  <c:v>43106</c:v>
                </c:pt>
                <c:pt idx="98">
                  <c:v>43107</c:v>
                </c:pt>
                <c:pt idx="99">
                  <c:v>43108</c:v>
                </c:pt>
                <c:pt idx="100">
                  <c:v>43109</c:v>
                </c:pt>
                <c:pt idx="101">
                  <c:v>43110</c:v>
                </c:pt>
                <c:pt idx="102">
                  <c:v>43111</c:v>
                </c:pt>
                <c:pt idx="103">
                  <c:v>43112</c:v>
                </c:pt>
                <c:pt idx="104">
                  <c:v>43113</c:v>
                </c:pt>
                <c:pt idx="105">
                  <c:v>43114</c:v>
                </c:pt>
                <c:pt idx="106">
                  <c:v>43115</c:v>
                </c:pt>
                <c:pt idx="107">
                  <c:v>43116</c:v>
                </c:pt>
                <c:pt idx="108">
                  <c:v>43117</c:v>
                </c:pt>
                <c:pt idx="109">
                  <c:v>43118</c:v>
                </c:pt>
                <c:pt idx="110">
                  <c:v>43119</c:v>
                </c:pt>
                <c:pt idx="111">
                  <c:v>43120</c:v>
                </c:pt>
                <c:pt idx="112">
                  <c:v>43121</c:v>
                </c:pt>
                <c:pt idx="113">
                  <c:v>43122</c:v>
                </c:pt>
                <c:pt idx="114">
                  <c:v>43123</c:v>
                </c:pt>
                <c:pt idx="115">
                  <c:v>43124</c:v>
                </c:pt>
                <c:pt idx="116">
                  <c:v>43125</c:v>
                </c:pt>
                <c:pt idx="117">
                  <c:v>43126</c:v>
                </c:pt>
                <c:pt idx="118">
                  <c:v>43127</c:v>
                </c:pt>
                <c:pt idx="119">
                  <c:v>43128</c:v>
                </c:pt>
                <c:pt idx="120">
                  <c:v>43129</c:v>
                </c:pt>
                <c:pt idx="121">
                  <c:v>43130</c:v>
                </c:pt>
                <c:pt idx="122">
                  <c:v>43131</c:v>
                </c:pt>
                <c:pt idx="123">
                  <c:v>43132</c:v>
                </c:pt>
              </c:numCache>
            </c:numRef>
          </c:cat>
          <c:val>
            <c:numRef>
              <c:f>Sheet1!$C$2:$C$125</c:f>
              <c:numCache>
                <c:formatCode>General</c:formatCode>
                <c:ptCount val="124"/>
                <c:pt idx="0">
                  <c:v>140</c:v>
                </c:pt>
                <c:pt idx="1">
                  <c:v>164</c:v>
                </c:pt>
                <c:pt idx="2">
                  <c:v>213</c:v>
                </c:pt>
                <c:pt idx="3">
                  <c:v>170</c:v>
                </c:pt>
                <c:pt idx="4">
                  <c:v>169</c:v>
                </c:pt>
                <c:pt idx="5">
                  <c:v>152</c:v>
                </c:pt>
                <c:pt idx="6">
                  <c:v>114</c:v>
                </c:pt>
                <c:pt idx="7">
                  <c:v>137</c:v>
                </c:pt>
                <c:pt idx="8">
                  <c:v>219</c:v>
                </c:pt>
                <c:pt idx="9">
                  <c:v>198</c:v>
                </c:pt>
                <c:pt idx="10">
                  <c:v>173</c:v>
                </c:pt>
                <c:pt idx="11">
                  <c:v>154</c:v>
                </c:pt>
                <c:pt idx="12">
                  <c:v>164</c:v>
                </c:pt>
                <c:pt idx="13">
                  <c:v>125</c:v>
                </c:pt>
                <c:pt idx="14">
                  <c:v>134</c:v>
                </c:pt>
                <c:pt idx="15">
                  <c:v>218</c:v>
                </c:pt>
                <c:pt idx="16">
                  <c:v>252</c:v>
                </c:pt>
                <c:pt idx="17">
                  <c:v>223</c:v>
                </c:pt>
                <c:pt idx="18">
                  <c:v>192</c:v>
                </c:pt>
                <c:pt idx="19">
                  <c:v>129</c:v>
                </c:pt>
                <c:pt idx="20">
                  <c:v>118</c:v>
                </c:pt>
                <c:pt idx="21">
                  <c:v>177</c:v>
                </c:pt>
                <c:pt idx="22">
                  <c:v>180</c:v>
                </c:pt>
                <c:pt idx="23">
                  <c:v>191</c:v>
                </c:pt>
                <c:pt idx="24">
                  <c:v>169</c:v>
                </c:pt>
                <c:pt idx="25">
                  <c:v>176</c:v>
                </c:pt>
                <c:pt idx="26">
                  <c:v>155</c:v>
                </c:pt>
                <c:pt idx="27">
                  <c:v>95</c:v>
                </c:pt>
                <c:pt idx="28">
                  <c:v>159</c:v>
                </c:pt>
                <c:pt idx="29">
                  <c:v>161</c:v>
                </c:pt>
                <c:pt idx="30">
                  <c:v>193</c:v>
                </c:pt>
                <c:pt idx="31">
                  <c:v>126</c:v>
                </c:pt>
                <c:pt idx="32">
                  <c:v>141</c:v>
                </c:pt>
                <c:pt idx="33">
                  <c:v>169</c:v>
                </c:pt>
                <c:pt idx="34">
                  <c:v>129</c:v>
                </c:pt>
                <c:pt idx="35">
                  <c:v>158</c:v>
                </c:pt>
                <c:pt idx="36">
                  <c:v>201</c:v>
                </c:pt>
                <c:pt idx="37">
                  <c:v>174</c:v>
                </c:pt>
                <c:pt idx="38">
                  <c:v>194</c:v>
                </c:pt>
                <c:pt idx="39">
                  <c:v>216</c:v>
                </c:pt>
                <c:pt idx="40">
                  <c:v>183</c:v>
                </c:pt>
                <c:pt idx="41">
                  <c:v>168</c:v>
                </c:pt>
                <c:pt idx="42">
                  <c:v>184</c:v>
                </c:pt>
                <c:pt idx="43">
                  <c:v>228</c:v>
                </c:pt>
                <c:pt idx="44">
                  <c:v>212</c:v>
                </c:pt>
                <c:pt idx="45">
                  <c:v>207</c:v>
                </c:pt>
                <c:pt idx="46">
                  <c:v>249</c:v>
                </c:pt>
                <c:pt idx="47">
                  <c:v>221</c:v>
                </c:pt>
                <c:pt idx="48">
                  <c:v>166</c:v>
                </c:pt>
                <c:pt idx="49">
                  <c:v>175</c:v>
                </c:pt>
                <c:pt idx="50">
                  <c:v>253</c:v>
                </c:pt>
                <c:pt idx="51">
                  <c:v>254</c:v>
                </c:pt>
                <c:pt idx="52">
                  <c:v>231</c:v>
                </c:pt>
                <c:pt idx="53">
                  <c:v>326</c:v>
                </c:pt>
                <c:pt idx="54">
                  <c:v>1345</c:v>
                </c:pt>
                <c:pt idx="55">
                  <c:v>569</c:v>
                </c:pt>
                <c:pt idx="56">
                  <c:v>450</c:v>
                </c:pt>
                <c:pt idx="57">
                  <c:v>469</c:v>
                </c:pt>
                <c:pt idx="58">
                  <c:v>427</c:v>
                </c:pt>
                <c:pt idx="59">
                  <c:v>359</c:v>
                </c:pt>
                <c:pt idx="60">
                  <c:v>291</c:v>
                </c:pt>
                <c:pt idx="61">
                  <c:v>305</c:v>
                </c:pt>
                <c:pt idx="62">
                  <c:v>233</c:v>
                </c:pt>
                <c:pt idx="63">
                  <c:v>257</c:v>
                </c:pt>
                <c:pt idx="64">
                  <c:v>360</c:v>
                </c:pt>
                <c:pt idx="65">
                  <c:v>317</c:v>
                </c:pt>
                <c:pt idx="66">
                  <c:v>310</c:v>
                </c:pt>
                <c:pt idx="67">
                  <c:v>254</c:v>
                </c:pt>
                <c:pt idx="68">
                  <c:v>232</c:v>
                </c:pt>
                <c:pt idx="69">
                  <c:v>169</c:v>
                </c:pt>
                <c:pt idx="70">
                  <c:v>202</c:v>
                </c:pt>
                <c:pt idx="71">
                  <c:v>291</c:v>
                </c:pt>
                <c:pt idx="72">
                  <c:v>287</c:v>
                </c:pt>
                <c:pt idx="73">
                  <c:v>258</c:v>
                </c:pt>
                <c:pt idx="74">
                  <c:v>211</c:v>
                </c:pt>
                <c:pt idx="75">
                  <c:v>200</c:v>
                </c:pt>
                <c:pt idx="76">
                  <c:v>142</c:v>
                </c:pt>
                <c:pt idx="77">
                  <c:v>148</c:v>
                </c:pt>
                <c:pt idx="78">
                  <c:v>226</c:v>
                </c:pt>
                <c:pt idx="79">
                  <c:v>200</c:v>
                </c:pt>
                <c:pt idx="80">
                  <c:v>193</c:v>
                </c:pt>
                <c:pt idx="81">
                  <c:v>153</c:v>
                </c:pt>
                <c:pt idx="82">
                  <c:v>125</c:v>
                </c:pt>
                <c:pt idx="83">
                  <c:v>112</c:v>
                </c:pt>
                <c:pt idx="84">
                  <c:v>59</c:v>
                </c:pt>
                <c:pt idx="85">
                  <c:v>96</c:v>
                </c:pt>
                <c:pt idx="86">
                  <c:v>178</c:v>
                </c:pt>
                <c:pt idx="87">
                  <c:v>182</c:v>
                </c:pt>
                <c:pt idx="88">
                  <c:v>154</c:v>
                </c:pt>
                <c:pt idx="89">
                  <c:v>150</c:v>
                </c:pt>
                <c:pt idx="90">
                  <c:v>108</c:v>
                </c:pt>
                <c:pt idx="91">
                  <c:v>75</c:v>
                </c:pt>
                <c:pt idx="92">
                  <c:v>80</c:v>
                </c:pt>
                <c:pt idx="93">
                  <c:v>228</c:v>
                </c:pt>
                <c:pt idx="94">
                  <c:v>244</c:v>
                </c:pt>
                <c:pt idx="95">
                  <c:v>271</c:v>
                </c:pt>
                <c:pt idx="96">
                  <c:v>232</c:v>
                </c:pt>
                <c:pt idx="97">
                  <c:v>256</c:v>
                </c:pt>
                <c:pt idx="98">
                  <c:v>217</c:v>
                </c:pt>
                <c:pt idx="99">
                  <c:v>328</c:v>
                </c:pt>
                <c:pt idx="100">
                  <c:v>267</c:v>
                </c:pt>
                <c:pt idx="101">
                  <c:v>311</c:v>
                </c:pt>
                <c:pt idx="102">
                  <c:v>301</c:v>
                </c:pt>
                <c:pt idx="103">
                  <c:v>278</c:v>
                </c:pt>
                <c:pt idx="104">
                  <c:v>233</c:v>
                </c:pt>
                <c:pt idx="105">
                  <c:v>246</c:v>
                </c:pt>
                <c:pt idx="106">
                  <c:v>331</c:v>
                </c:pt>
                <c:pt idx="107">
                  <c:v>356</c:v>
                </c:pt>
                <c:pt idx="108">
                  <c:v>295</c:v>
                </c:pt>
                <c:pt idx="109">
                  <c:v>272</c:v>
                </c:pt>
                <c:pt idx="110">
                  <c:v>256</c:v>
                </c:pt>
                <c:pt idx="111">
                  <c:v>206</c:v>
                </c:pt>
                <c:pt idx="112">
                  <c:v>207</c:v>
                </c:pt>
                <c:pt idx="113">
                  <c:v>347</c:v>
                </c:pt>
                <c:pt idx="114">
                  <c:v>294</c:v>
                </c:pt>
                <c:pt idx="115">
                  <c:v>263</c:v>
                </c:pt>
                <c:pt idx="116">
                  <c:v>258</c:v>
                </c:pt>
                <c:pt idx="117">
                  <c:v>260</c:v>
                </c:pt>
                <c:pt idx="118">
                  <c:v>172</c:v>
                </c:pt>
                <c:pt idx="119">
                  <c:v>162</c:v>
                </c:pt>
                <c:pt idx="120">
                  <c:v>283</c:v>
                </c:pt>
                <c:pt idx="121">
                  <c:v>303</c:v>
                </c:pt>
                <c:pt idx="122">
                  <c:v>280</c:v>
                </c:pt>
                <c:pt idx="123">
                  <c:v>263</c:v>
                </c:pt>
              </c:numCache>
            </c:numRef>
          </c:val>
          <c:smooth val="0"/>
          <c:extLst>
            <c:ext xmlns:c16="http://schemas.microsoft.com/office/drawing/2014/chart" uri="{C3380CC4-5D6E-409C-BE32-E72D297353CC}">
              <c16:uniqueId val="{00000001-1EAE-4DFA-AE17-B7EDF04095E3}"/>
            </c:ext>
          </c:extLst>
        </c:ser>
        <c:dLbls>
          <c:dLblPos val="t"/>
          <c:showLegendKey val="0"/>
          <c:showVal val="1"/>
          <c:showCatName val="0"/>
          <c:showSerName val="0"/>
          <c:showPercent val="0"/>
          <c:showBubbleSize val="0"/>
        </c:dLbls>
        <c:smooth val="0"/>
        <c:axId val="381008"/>
        <c:axId val="19798192"/>
      </c:lineChart>
      <c:dateAx>
        <c:axId val="38100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crossAx val="19798192"/>
        <c:crosses val="autoZero"/>
        <c:auto val="1"/>
        <c:lblOffset val="100"/>
        <c:baseTimeUnit val="days"/>
      </c:dateAx>
      <c:valAx>
        <c:axId val="19798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crossAx val="381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dirty="0">
                <a:latin typeface="Oswald" pitchFamily="2" charset="0"/>
              </a:rPr>
              <a:t>Daily</a:t>
            </a:r>
            <a:r>
              <a:rPr lang="en-US" sz="1000" baseline="0" dirty="0">
                <a:latin typeface="Oswald" pitchFamily="2" charset="0"/>
              </a:rPr>
              <a:t> Trend of Orders and Sales</a:t>
            </a:r>
            <a:endParaRPr lang="en-US" sz="1000" dirty="0">
              <a:latin typeface="Oswald" pitchFamily="2" charset="0"/>
            </a:endParaRPr>
          </a:p>
        </c:rich>
      </c:tx>
      <c:layout>
        <c:manualLayout>
          <c:xMode val="edge"/>
          <c:yMode val="edge"/>
          <c:x val="0.35429818627297721"/>
          <c:y val="2.7826488333689989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Orders</c:v>
                </c:pt>
              </c:strCache>
            </c:strRef>
          </c:tx>
          <c:spPr>
            <a:ln w="12700" cap="rnd">
              <a:solidFill>
                <a:schemeClr val="accent1"/>
              </a:solidFill>
              <a:round/>
            </a:ln>
            <a:effectLst/>
          </c:spPr>
          <c:marker>
            <c:symbol val="none"/>
          </c:marker>
          <c:cat>
            <c:numRef>
              <c:f>Sheet1!$A$2:$A$242</c:f>
              <c:numCache>
                <c:formatCode>yyyy\-mm\-dd\ hh:mm:ss</c:formatCode>
                <c:ptCount val="241"/>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numCache>
            </c:numRef>
          </c:cat>
          <c:val>
            <c:numRef>
              <c:f>Sheet1!$B$2:$B$242</c:f>
              <c:numCache>
                <c:formatCode>General</c:formatCode>
                <c:ptCount val="241"/>
                <c:pt idx="0">
                  <c:v>72</c:v>
                </c:pt>
                <c:pt idx="1">
                  <c:v>200</c:v>
                </c:pt>
                <c:pt idx="2">
                  <c:v>219</c:v>
                </c:pt>
                <c:pt idx="3">
                  <c:v>248</c:v>
                </c:pt>
                <c:pt idx="4">
                  <c:v>197</c:v>
                </c:pt>
                <c:pt idx="5">
                  <c:v>213</c:v>
                </c:pt>
                <c:pt idx="6">
                  <c:v>192</c:v>
                </c:pt>
                <c:pt idx="7">
                  <c:v>287</c:v>
                </c:pt>
                <c:pt idx="8">
                  <c:v>246</c:v>
                </c:pt>
                <c:pt idx="9">
                  <c:v>271</c:v>
                </c:pt>
                <c:pt idx="10">
                  <c:v>260</c:v>
                </c:pt>
                <c:pt idx="11">
                  <c:v>234</c:v>
                </c:pt>
                <c:pt idx="12">
                  <c:v>211</c:v>
                </c:pt>
                <c:pt idx="13">
                  <c:v>229</c:v>
                </c:pt>
                <c:pt idx="14">
                  <c:v>300</c:v>
                </c:pt>
                <c:pt idx="15">
                  <c:v>296</c:v>
                </c:pt>
                <c:pt idx="16">
                  <c:v>277</c:v>
                </c:pt>
                <c:pt idx="17">
                  <c:v>236</c:v>
                </c:pt>
                <c:pt idx="18">
                  <c:v>225</c:v>
                </c:pt>
                <c:pt idx="19">
                  <c:v>182</c:v>
                </c:pt>
                <c:pt idx="20">
                  <c:v>188</c:v>
                </c:pt>
                <c:pt idx="21">
                  <c:v>305</c:v>
                </c:pt>
                <c:pt idx="22">
                  <c:v>256</c:v>
                </c:pt>
                <c:pt idx="23">
                  <c:v>236</c:v>
                </c:pt>
                <c:pt idx="24">
                  <c:v>226</c:v>
                </c:pt>
                <c:pt idx="25">
                  <c:v>223</c:v>
                </c:pt>
                <c:pt idx="26">
                  <c:v>150</c:v>
                </c:pt>
                <c:pt idx="27">
                  <c:v>149</c:v>
                </c:pt>
                <c:pt idx="28">
                  <c:v>242</c:v>
                </c:pt>
                <c:pt idx="29">
                  <c:v>248</c:v>
                </c:pt>
                <c:pt idx="30">
                  <c:v>251</c:v>
                </c:pt>
                <c:pt idx="31">
                  <c:v>227</c:v>
                </c:pt>
                <c:pt idx="32">
                  <c:v>207</c:v>
                </c:pt>
                <c:pt idx="33">
                  <c:v>189</c:v>
                </c:pt>
                <c:pt idx="34">
                  <c:v>197</c:v>
                </c:pt>
                <c:pt idx="35">
                  <c:v>265</c:v>
                </c:pt>
                <c:pt idx="36">
                  <c:v>262</c:v>
                </c:pt>
                <c:pt idx="37">
                  <c:v>242</c:v>
                </c:pt>
                <c:pt idx="38">
                  <c:v>225</c:v>
                </c:pt>
                <c:pt idx="39">
                  <c:v>208</c:v>
                </c:pt>
                <c:pt idx="40">
                  <c:v>174</c:v>
                </c:pt>
                <c:pt idx="41">
                  <c:v>165</c:v>
                </c:pt>
                <c:pt idx="42">
                  <c:v>214</c:v>
                </c:pt>
                <c:pt idx="43">
                  <c:v>217</c:v>
                </c:pt>
                <c:pt idx="44">
                  <c:v>287</c:v>
                </c:pt>
                <c:pt idx="45">
                  <c:v>270</c:v>
                </c:pt>
                <c:pt idx="46">
                  <c:v>210</c:v>
                </c:pt>
                <c:pt idx="47">
                  <c:v>198</c:v>
                </c:pt>
                <c:pt idx="48">
                  <c:v>199</c:v>
                </c:pt>
                <c:pt idx="49">
                  <c:v>251</c:v>
                </c:pt>
                <c:pt idx="50">
                  <c:v>283</c:v>
                </c:pt>
                <c:pt idx="51">
                  <c:v>260</c:v>
                </c:pt>
                <c:pt idx="52">
                  <c:v>268</c:v>
                </c:pt>
                <c:pt idx="53">
                  <c:v>232</c:v>
                </c:pt>
                <c:pt idx="54">
                  <c:v>188</c:v>
                </c:pt>
                <c:pt idx="55">
                  <c:v>231</c:v>
                </c:pt>
                <c:pt idx="56">
                  <c:v>290</c:v>
                </c:pt>
                <c:pt idx="57">
                  <c:v>293</c:v>
                </c:pt>
                <c:pt idx="58">
                  <c:v>303</c:v>
                </c:pt>
                <c:pt idx="59">
                  <c:v>268</c:v>
                </c:pt>
                <c:pt idx="60">
                  <c:v>262</c:v>
                </c:pt>
                <c:pt idx="61">
                  <c:v>205</c:v>
                </c:pt>
                <c:pt idx="62">
                  <c:v>228</c:v>
                </c:pt>
                <c:pt idx="63">
                  <c:v>252</c:v>
                </c:pt>
                <c:pt idx="64">
                  <c:v>268</c:v>
                </c:pt>
                <c:pt idx="65">
                  <c:v>254</c:v>
                </c:pt>
                <c:pt idx="66">
                  <c:v>227</c:v>
                </c:pt>
                <c:pt idx="67">
                  <c:v>197</c:v>
                </c:pt>
                <c:pt idx="68">
                  <c:v>185</c:v>
                </c:pt>
                <c:pt idx="69">
                  <c:v>215</c:v>
                </c:pt>
                <c:pt idx="70">
                  <c:v>228</c:v>
                </c:pt>
                <c:pt idx="71">
                  <c:v>217</c:v>
                </c:pt>
                <c:pt idx="72">
                  <c:v>195</c:v>
                </c:pt>
                <c:pt idx="73">
                  <c:v>272</c:v>
                </c:pt>
                <c:pt idx="74">
                  <c:v>242</c:v>
                </c:pt>
                <c:pt idx="75">
                  <c:v>176</c:v>
                </c:pt>
                <c:pt idx="76">
                  <c:v>211</c:v>
                </c:pt>
                <c:pt idx="77">
                  <c:v>293</c:v>
                </c:pt>
                <c:pt idx="78">
                  <c:v>292</c:v>
                </c:pt>
                <c:pt idx="79">
                  <c:v>277</c:v>
                </c:pt>
                <c:pt idx="80">
                  <c:v>249</c:v>
                </c:pt>
                <c:pt idx="81">
                  <c:v>209</c:v>
                </c:pt>
                <c:pt idx="82">
                  <c:v>163</c:v>
                </c:pt>
                <c:pt idx="83">
                  <c:v>188</c:v>
                </c:pt>
                <c:pt idx="84">
                  <c:v>266</c:v>
                </c:pt>
                <c:pt idx="85">
                  <c:v>239</c:v>
                </c:pt>
                <c:pt idx="86">
                  <c:v>210</c:v>
                </c:pt>
                <c:pt idx="87">
                  <c:v>188</c:v>
                </c:pt>
                <c:pt idx="88">
                  <c:v>163</c:v>
                </c:pt>
                <c:pt idx="89">
                  <c:v>164</c:v>
                </c:pt>
                <c:pt idx="90">
                  <c:v>201</c:v>
                </c:pt>
                <c:pt idx="91">
                  <c:v>274</c:v>
                </c:pt>
                <c:pt idx="92">
                  <c:v>243</c:v>
                </c:pt>
                <c:pt idx="93">
                  <c:v>252</c:v>
                </c:pt>
                <c:pt idx="94">
                  <c:v>261</c:v>
                </c:pt>
                <c:pt idx="95">
                  <c:v>181</c:v>
                </c:pt>
                <c:pt idx="96">
                  <c:v>161</c:v>
                </c:pt>
                <c:pt idx="97">
                  <c:v>183</c:v>
                </c:pt>
                <c:pt idx="98">
                  <c:v>250</c:v>
                </c:pt>
                <c:pt idx="99">
                  <c:v>196</c:v>
                </c:pt>
                <c:pt idx="100">
                  <c:v>262</c:v>
                </c:pt>
                <c:pt idx="101">
                  <c:v>253</c:v>
                </c:pt>
                <c:pt idx="102">
                  <c:v>197</c:v>
                </c:pt>
                <c:pt idx="103">
                  <c:v>145</c:v>
                </c:pt>
                <c:pt idx="104">
                  <c:v>219</c:v>
                </c:pt>
                <c:pt idx="105">
                  <c:v>276</c:v>
                </c:pt>
                <c:pt idx="106">
                  <c:v>258</c:v>
                </c:pt>
                <c:pt idx="107">
                  <c:v>271</c:v>
                </c:pt>
                <c:pt idx="108">
                  <c:v>287</c:v>
                </c:pt>
                <c:pt idx="109">
                  <c:v>192</c:v>
                </c:pt>
                <c:pt idx="110">
                  <c:v>154</c:v>
                </c:pt>
                <c:pt idx="111">
                  <c:v>199</c:v>
                </c:pt>
                <c:pt idx="112">
                  <c:v>283</c:v>
                </c:pt>
                <c:pt idx="113">
                  <c:v>265</c:v>
                </c:pt>
                <c:pt idx="114">
                  <c:v>279</c:v>
                </c:pt>
                <c:pt idx="115">
                  <c:v>250</c:v>
                </c:pt>
                <c:pt idx="116">
                  <c:v>237</c:v>
                </c:pt>
                <c:pt idx="117">
                  <c:v>166</c:v>
                </c:pt>
                <c:pt idx="118">
                  <c:v>168</c:v>
                </c:pt>
                <c:pt idx="119">
                  <c:v>235</c:v>
                </c:pt>
                <c:pt idx="120">
                  <c:v>252</c:v>
                </c:pt>
                <c:pt idx="121">
                  <c:v>287</c:v>
                </c:pt>
                <c:pt idx="122">
                  <c:v>300</c:v>
                </c:pt>
                <c:pt idx="123">
                  <c:v>262</c:v>
                </c:pt>
                <c:pt idx="124">
                  <c:v>192</c:v>
                </c:pt>
                <c:pt idx="125">
                  <c:v>206</c:v>
                </c:pt>
                <c:pt idx="126">
                  <c:v>363</c:v>
                </c:pt>
                <c:pt idx="127">
                  <c:v>323</c:v>
                </c:pt>
                <c:pt idx="128">
                  <c:v>335</c:v>
                </c:pt>
                <c:pt idx="129">
                  <c:v>273</c:v>
                </c:pt>
                <c:pt idx="130">
                  <c:v>244</c:v>
                </c:pt>
                <c:pt idx="131">
                  <c:v>200</c:v>
                </c:pt>
                <c:pt idx="132">
                  <c:v>205</c:v>
                </c:pt>
                <c:pt idx="133">
                  <c:v>355</c:v>
                </c:pt>
                <c:pt idx="134">
                  <c:v>348</c:v>
                </c:pt>
                <c:pt idx="135">
                  <c:v>351</c:v>
                </c:pt>
                <c:pt idx="136">
                  <c:v>224</c:v>
                </c:pt>
                <c:pt idx="137">
                  <c:v>232</c:v>
                </c:pt>
                <c:pt idx="138">
                  <c:v>137</c:v>
                </c:pt>
                <c:pt idx="139">
                  <c:v>158</c:v>
                </c:pt>
                <c:pt idx="140">
                  <c:v>199</c:v>
                </c:pt>
                <c:pt idx="141">
                  <c:v>195</c:v>
                </c:pt>
                <c:pt idx="142">
                  <c:v>132</c:v>
                </c:pt>
                <c:pt idx="143">
                  <c:v>113</c:v>
                </c:pt>
                <c:pt idx="144">
                  <c:v>103</c:v>
                </c:pt>
                <c:pt idx="145">
                  <c:v>99</c:v>
                </c:pt>
                <c:pt idx="146">
                  <c:v>100</c:v>
                </c:pt>
                <c:pt idx="147">
                  <c:v>142</c:v>
                </c:pt>
                <c:pt idx="148">
                  <c:v>149</c:v>
                </c:pt>
                <c:pt idx="149">
                  <c:v>138</c:v>
                </c:pt>
                <c:pt idx="150">
                  <c:v>132</c:v>
                </c:pt>
                <c:pt idx="151">
                  <c:v>184</c:v>
                </c:pt>
                <c:pt idx="152">
                  <c:v>141</c:v>
                </c:pt>
                <c:pt idx="153">
                  <c:v>189</c:v>
                </c:pt>
                <c:pt idx="154">
                  <c:v>222</c:v>
                </c:pt>
                <c:pt idx="155">
                  <c:v>196</c:v>
                </c:pt>
                <c:pt idx="156">
                  <c:v>227</c:v>
                </c:pt>
                <c:pt idx="157">
                  <c:v>223</c:v>
                </c:pt>
                <c:pt idx="158">
                  <c:v>195</c:v>
                </c:pt>
                <c:pt idx="159">
                  <c:v>169</c:v>
                </c:pt>
                <c:pt idx="160">
                  <c:v>190</c:v>
                </c:pt>
                <c:pt idx="161">
                  <c:v>294</c:v>
                </c:pt>
                <c:pt idx="162">
                  <c:v>244</c:v>
                </c:pt>
                <c:pt idx="163">
                  <c:v>253</c:v>
                </c:pt>
                <c:pt idx="164">
                  <c:v>211</c:v>
                </c:pt>
                <c:pt idx="165">
                  <c:v>182</c:v>
                </c:pt>
                <c:pt idx="166">
                  <c:v>162</c:v>
                </c:pt>
                <c:pt idx="167">
                  <c:v>151</c:v>
                </c:pt>
                <c:pt idx="168">
                  <c:v>243</c:v>
                </c:pt>
                <c:pt idx="169">
                  <c:v>228</c:v>
                </c:pt>
                <c:pt idx="170">
                  <c:v>216</c:v>
                </c:pt>
                <c:pt idx="171">
                  <c:v>232</c:v>
                </c:pt>
                <c:pt idx="172">
                  <c:v>177</c:v>
                </c:pt>
                <c:pt idx="173">
                  <c:v>149</c:v>
                </c:pt>
                <c:pt idx="174">
                  <c:v>198</c:v>
                </c:pt>
                <c:pt idx="175">
                  <c:v>238</c:v>
                </c:pt>
                <c:pt idx="176">
                  <c:v>238</c:v>
                </c:pt>
                <c:pt idx="177">
                  <c:v>214</c:v>
                </c:pt>
                <c:pt idx="178">
                  <c:v>239</c:v>
                </c:pt>
                <c:pt idx="179">
                  <c:v>171</c:v>
                </c:pt>
                <c:pt idx="180">
                  <c:v>123</c:v>
                </c:pt>
                <c:pt idx="181">
                  <c:v>159</c:v>
                </c:pt>
                <c:pt idx="182">
                  <c:v>193</c:v>
                </c:pt>
                <c:pt idx="183">
                  <c:v>214</c:v>
                </c:pt>
                <c:pt idx="184">
                  <c:v>251</c:v>
                </c:pt>
                <c:pt idx="185">
                  <c:v>193</c:v>
                </c:pt>
                <c:pt idx="186">
                  <c:v>120</c:v>
                </c:pt>
                <c:pt idx="187">
                  <c:v>89</c:v>
                </c:pt>
                <c:pt idx="188">
                  <c:v>118</c:v>
                </c:pt>
                <c:pt idx="189">
                  <c:v>146</c:v>
                </c:pt>
                <c:pt idx="190">
                  <c:v>129</c:v>
                </c:pt>
                <c:pt idx="191">
                  <c:v>123</c:v>
                </c:pt>
                <c:pt idx="192">
                  <c:v>117</c:v>
                </c:pt>
                <c:pt idx="193">
                  <c:v>167</c:v>
                </c:pt>
                <c:pt idx="194">
                  <c:v>142</c:v>
                </c:pt>
                <c:pt idx="195">
                  <c:v>148</c:v>
                </c:pt>
                <c:pt idx="196">
                  <c:v>238</c:v>
                </c:pt>
                <c:pt idx="197">
                  <c:v>216</c:v>
                </c:pt>
                <c:pt idx="198">
                  <c:v>302</c:v>
                </c:pt>
                <c:pt idx="199">
                  <c:v>249</c:v>
                </c:pt>
                <c:pt idx="200">
                  <c:v>247</c:v>
                </c:pt>
                <c:pt idx="201">
                  <c:v>184</c:v>
                </c:pt>
                <c:pt idx="202">
                  <c:v>213</c:v>
                </c:pt>
                <c:pt idx="203">
                  <c:v>298</c:v>
                </c:pt>
                <c:pt idx="204">
                  <c:v>264</c:v>
                </c:pt>
                <c:pt idx="205">
                  <c:v>264</c:v>
                </c:pt>
                <c:pt idx="206">
                  <c:v>244</c:v>
                </c:pt>
                <c:pt idx="207">
                  <c:v>186</c:v>
                </c:pt>
                <c:pt idx="208">
                  <c:v>172</c:v>
                </c:pt>
                <c:pt idx="209">
                  <c:v>182</c:v>
                </c:pt>
                <c:pt idx="210">
                  <c:v>278</c:v>
                </c:pt>
                <c:pt idx="211">
                  <c:v>313</c:v>
                </c:pt>
                <c:pt idx="212">
                  <c:v>306</c:v>
                </c:pt>
                <c:pt idx="213">
                  <c:v>292</c:v>
                </c:pt>
                <c:pt idx="214">
                  <c:v>308</c:v>
                </c:pt>
                <c:pt idx="215">
                  <c:v>236</c:v>
                </c:pt>
                <c:pt idx="216">
                  <c:v>269</c:v>
                </c:pt>
                <c:pt idx="217">
                  <c:v>363</c:v>
                </c:pt>
                <c:pt idx="218">
                  <c:v>353</c:v>
                </c:pt>
                <c:pt idx="219">
                  <c:v>310</c:v>
                </c:pt>
                <c:pt idx="220">
                  <c:v>280</c:v>
                </c:pt>
                <c:pt idx="221">
                  <c:v>249</c:v>
                </c:pt>
                <c:pt idx="222">
                  <c:v>185</c:v>
                </c:pt>
                <c:pt idx="223">
                  <c:v>191</c:v>
                </c:pt>
                <c:pt idx="224">
                  <c:v>284</c:v>
                </c:pt>
                <c:pt idx="225">
                  <c:v>311</c:v>
                </c:pt>
                <c:pt idx="226">
                  <c:v>282</c:v>
                </c:pt>
                <c:pt idx="227">
                  <c:v>316</c:v>
                </c:pt>
                <c:pt idx="228">
                  <c:v>249</c:v>
                </c:pt>
                <c:pt idx="229">
                  <c:v>193</c:v>
                </c:pt>
                <c:pt idx="230">
                  <c:v>204</c:v>
                </c:pt>
                <c:pt idx="231">
                  <c:v>251</c:v>
                </c:pt>
                <c:pt idx="232">
                  <c:v>238</c:v>
                </c:pt>
                <c:pt idx="233">
                  <c:v>185</c:v>
                </c:pt>
                <c:pt idx="234">
                  <c:v>142</c:v>
                </c:pt>
                <c:pt idx="235">
                  <c:v>96</c:v>
                </c:pt>
                <c:pt idx="236">
                  <c:v>69</c:v>
                </c:pt>
                <c:pt idx="237">
                  <c:v>73</c:v>
                </c:pt>
                <c:pt idx="238">
                  <c:v>66</c:v>
                </c:pt>
                <c:pt idx="239">
                  <c:v>39</c:v>
                </c:pt>
                <c:pt idx="240">
                  <c:v>11</c:v>
                </c:pt>
              </c:numCache>
            </c:numRef>
          </c:val>
          <c:smooth val="0"/>
          <c:extLst>
            <c:ext xmlns:c16="http://schemas.microsoft.com/office/drawing/2014/chart" uri="{C3380CC4-5D6E-409C-BE32-E72D297353CC}">
              <c16:uniqueId val="{00000000-3E01-4E8B-9EA0-E89C168DD402}"/>
            </c:ext>
          </c:extLst>
        </c:ser>
        <c:ser>
          <c:idx val="1"/>
          <c:order val="1"/>
          <c:tx>
            <c:strRef>
              <c:f>Sheet1!$C$1</c:f>
              <c:strCache>
                <c:ptCount val="1"/>
                <c:pt idx="0">
                  <c:v>Sales</c:v>
                </c:pt>
              </c:strCache>
            </c:strRef>
          </c:tx>
          <c:spPr>
            <a:ln w="12700" cap="rnd">
              <a:solidFill>
                <a:schemeClr val="accent2">
                  <a:alpha val="62000"/>
                </a:schemeClr>
              </a:solidFill>
              <a:round/>
            </a:ln>
            <a:effectLst/>
          </c:spPr>
          <c:marker>
            <c:symbol val="none"/>
          </c:marker>
          <c:cat>
            <c:numRef>
              <c:f>Sheet1!$A$2:$A$242</c:f>
              <c:numCache>
                <c:formatCode>yyyy\-mm\-dd\ hh:mm:ss</c:formatCode>
                <c:ptCount val="241"/>
                <c:pt idx="0">
                  <c:v>43101</c:v>
                </c:pt>
                <c:pt idx="1">
                  <c:v>43102</c:v>
                </c:pt>
                <c:pt idx="2">
                  <c:v>43103</c:v>
                </c:pt>
                <c:pt idx="3">
                  <c:v>43104</c:v>
                </c:pt>
                <c:pt idx="4">
                  <c:v>43105</c:v>
                </c:pt>
                <c:pt idx="5">
                  <c:v>43106</c:v>
                </c:pt>
                <c:pt idx="6">
                  <c:v>43107</c:v>
                </c:pt>
                <c:pt idx="7">
                  <c:v>43108</c:v>
                </c:pt>
                <c:pt idx="8">
                  <c:v>43109</c:v>
                </c:pt>
                <c:pt idx="9">
                  <c:v>43110</c:v>
                </c:pt>
                <c:pt idx="10">
                  <c:v>43111</c:v>
                </c:pt>
                <c:pt idx="11">
                  <c:v>43112</c:v>
                </c:pt>
                <c:pt idx="12">
                  <c:v>43113</c:v>
                </c:pt>
                <c:pt idx="13">
                  <c:v>43114</c:v>
                </c:pt>
                <c:pt idx="14">
                  <c:v>43115</c:v>
                </c:pt>
                <c:pt idx="15">
                  <c:v>43116</c:v>
                </c:pt>
                <c:pt idx="16">
                  <c:v>43117</c:v>
                </c:pt>
                <c:pt idx="17">
                  <c:v>43118</c:v>
                </c:pt>
                <c:pt idx="18">
                  <c:v>43119</c:v>
                </c:pt>
                <c:pt idx="19">
                  <c:v>43120</c:v>
                </c:pt>
                <c:pt idx="20">
                  <c:v>43121</c:v>
                </c:pt>
                <c:pt idx="21">
                  <c:v>43122</c:v>
                </c:pt>
                <c:pt idx="22">
                  <c:v>43123</c:v>
                </c:pt>
                <c:pt idx="23">
                  <c:v>43124</c:v>
                </c:pt>
                <c:pt idx="24">
                  <c:v>43125</c:v>
                </c:pt>
                <c:pt idx="25">
                  <c:v>43126</c:v>
                </c:pt>
                <c:pt idx="26">
                  <c:v>43127</c:v>
                </c:pt>
                <c:pt idx="27">
                  <c:v>43128</c:v>
                </c:pt>
                <c:pt idx="28">
                  <c:v>43129</c:v>
                </c:pt>
                <c:pt idx="29">
                  <c:v>43130</c:v>
                </c:pt>
                <c:pt idx="30">
                  <c:v>43131</c:v>
                </c:pt>
                <c:pt idx="31">
                  <c:v>43132</c:v>
                </c:pt>
                <c:pt idx="32">
                  <c:v>43133</c:v>
                </c:pt>
                <c:pt idx="33">
                  <c:v>43134</c:v>
                </c:pt>
                <c:pt idx="34">
                  <c:v>43135</c:v>
                </c:pt>
                <c:pt idx="35">
                  <c:v>43136</c:v>
                </c:pt>
                <c:pt idx="36">
                  <c:v>43137</c:v>
                </c:pt>
                <c:pt idx="37">
                  <c:v>43138</c:v>
                </c:pt>
                <c:pt idx="38">
                  <c:v>43139</c:v>
                </c:pt>
                <c:pt idx="39">
                  <c:v>43140</c:v>
                </c:pt>
                <c:pt idx="40">
                  <c:v>43141</c:v>
                </c:pt>
                <c:pt idx="41">
                  <c:v>43142</c:v>
                </c:pt>
                <c:pt idx="42">
                  <c:v>43143</c:v>
                </c:pt>
                <c:pt idx="43">
                  <c:v>43144</c:v>
                </c:pt>
                <c:pt idx="44">
                  <c:v>43145</c:v>
                </c:pt>
                <c:pt idx="45">
                  <c:v>43146</c:v>
                </c:pt>
                <c:pt idx="46">
                  <c:v>43147</c:v>
                </c:pt>
                <c:pt idx="47">
                  <c:v>43148</c:v>
                </c:pt>
                <c:pt idx="48">
                  <c:v>43149</c:v>
                </c:pt>
                <c:pt idx="49">
                  <c:v>43150</c:v>
                </c:pt>
                <c:pt idx="50">
                  <c:v>43151</c:v>
                </c:pt>
                <c:pt idx="51">
                  <c:v>43152</c:v>
                </c:pt>
                <c:pt idx="52">
                  <c:v>43153</c:v>
                </c:pt>
                <c:pt idx="53">
                  <c:v>43154</c:v>
                </c:pt>
                <c:pt idx="54">
                  <c:v>43155</c:v>
                </c:pt>
                <c:pt idx="55">
                  <c:v>43156</c:v>
                </c:pt>
                <c:pt idx="56">
                  <c:v>43157</c:v>
                </c:pt>
                <c:pt idx="57">
                  <c:v>43158</c:v>
                </c:pt>
                <c:pt idx="58">
                  <c:v>43159</c:v>
                </c:pt>
                <c:pt idx="59">
                  <c:v>43160</c:v>
                </c:pt>
                <c:pt idx="60">
                  <c:v>43161</c:v>
                </c:pt>
                <c:pt idx="61">
                  <c:v>43162</c:v>
                </c:pt>
                <c:pt idx="62">
                  <c:v>43163</c:v>
                </c:pt>
                <c:pt idx="63">
                  <c:v>43164</c:v>
                </c:pt>
                <c:pt idx="64">
                  <c:v>43165</c:v>
                </c:pt>
                <c:pt idx="65">
                  <c:v>43166</c:v>
                </c:pt>
                <c:pt idx="66">
                  <c:v>43167</c:v>
                </c:pt>
                <c:pt idx="67">
                  <c:v>43168</c:v>
                </c:pt>
                <c:pt idx="68">
                  <c:v>43169</c:v>
                </c:pt>
                <c:pt idx="69">
                  <c:v>43170</c:v>
                </c:pt>
                <c:pt idx="70">
                  <c:v>43171</c:v>
                </c:pt>
                <c:pt idx="71">
                  <c:v>43172</c:v>
                </c:pt>
                <c:pt idx="72">
                  <c:v>43173</c:v>
                </c:pt>
                <c:pt idx="73">
                  <c:v>43174</c:v>
                </c:pt>
                <c:pt idx="74">
                  <c:v>43175</c:v>
                </c:pt>
                <c:pt idx="75">
                  <c:v>43176</c:v>
                </c:pt>
                <c:pt idx="76">
                  <c:v>43177</c:v>
                </c:pt>
                <c:pt idx="77">
                  <c:v>43178</c:v>
                </c:pt>
                <c:pt idx="78">
                  <c:v>43179</c:v>
                </c:pt>
                <c:pt idx="79">
                  <c:v>43180</c:v>
                </c:pt>
                <c:pt idx="80">
                  <c:v>43181</c:v>
                </c:pt>
                <c:pt idx="81">
                  <c:v>43182</c:v>
                </c:pt>
                <c:pt idx="82">
                  <c:v>43183</c:v>
                </c:pt>
                <c:pt idx="83">
                  <c:v>43184</c:v>
                </c:pt>
                <c:pt idx="84">
                  <c:v>43185</c:v>
                </c:pt>
                <c:pt idx="85">
                  <c:v>43186</c:v>
                </c:pt>
                <c:pt idx="86">
                  <c:v>43187</c:v>
                </c:pt>
                <c:pt idx="87">
                  <c:v>43188</c:v>
                </c:pt>
                <c:pt idx="88">
                  <c:v>43189</c:v>
                </c:pt>
                <c:pt idx="89">
                  <c:v>43190</c:v>
                </c:pt>
                <c:pt idx="90">
                  <c:v>43191</c:v>
                </c:pt>
                <c:pt idx="91">
                  <c:v>43192</c:v>
                </c:pt>
                <c:pt idx="92">
                  <c:v>43193</c:v>
                </c:pt>
                <c:pt idx="93">
                  <c:v>43194</c:v>
                </c:pt>
                <c:pt idx="94">
                  <c:v>43195</c:v>
                </c:pt>
                <c:pt idx="95">
                  <c:v>43196</c:v>
                </c:pt>
                <c:pt idx="96">
                  <c:v>43197</c:v>
                </c:pt>
                <c:pt idx="97">
                  <c:v>43198</c:v>
                </c:pt>
                <c:pt idx="98">
                  <c:v>43199</c:v>
                </c:pt>
                <c:pt idx="99">
                  <c:v>43200</c:v>
                </c:pt>
                <c:pt idx="100">
                  <c:v>43201</c:v>
                </c:pt>
                <c:pt idx="101">
                  <c:v>43202</c:v>
                </c:pt>
                <c:pt idx="102">
                  <c:v>43203</c:v>
                </c:pt>
                <c:pt idx="103">
                  <c:v>43204</c:v>
                </c:pt>
                <c:pt idx="104">
                  <c:v>43205</c:v>
                </c:pt>
                <c:pt idx="105">
                  <c:v>43206</c:v>
                </c:pt>
                <c:pt idx="106">
                  <c:v>43207</c:v>
                </c:pt>
                <c:pt idx="107">
                  <c:v>43208</c:v>
                </c:pt>
                <c:pt idx="108">
                  <c:v>43209</c:v>
                </c:pt>
                <c:pt idx="109">
                  <c:v>43210</c:v>
                </c:pt>
                <c:pt idx="110">
                  <c:v>43211</c:v>
                </c:pt>
                <c:pt idx="111">
                  <c:v>43212</c:v>
                </c:pt>
                <c:pt idx="112">
                  <c:v>43213</c:v>
                </c:pt>
                <c:pt idx="113">
                  <c:v>43214</c:v>
                </c:pt>
                <c:pt idx="114">
                  <c:v>43215</c:v>
                </c:pt>
                <c:pt idx="115">
                  <c:v>43216</c:v>
                </c:pt>
                <c:pt idx="116">
                  <c:v>43217</c:v>
                </c:pt>
                <c:pt idx="117">
                  <c:v>43218</c:v>
                </c:pt>
                <c:pt idx="118">
                  <c:v>43219</c:v>
                </c:pt>
                <c:pt idx="119">
                  <c:v>43220</c:v>
                </c:pt>
                <c:pt idx="120">
                  <c:v>43221</c:v>
                </c:pt>
                <c:pt idx="121">
                  <c:v>43222</c:v>
                </c:pt>
                <c:pt idx="122">
                  <c:v>43223</c:v>
                </c:pt>
                <c:pt idx="123">
                  <c:v>43224</c:v>
                </c:pt>
                <c:pt idx="124">
                  <c:v>43225</c:v>
                </c:pt>
                <c:pt idx="125">
                  <c:v>43226</c:v>
                </c:pt>
                <c:pt idx="126">
                  <c:v>43227</c:v>
                </c:pt>
                <c:pt idx="127">
                  <c:v>43228</c:v>
                </c:pt>
                <c:pt idx="128">
                  <c:v>43229</c:v>
                </c:pt>
                <c:pt idx="129">
                  <c:v>43230</c:v>
                </c:pt>
                <c:pt idx="130">
                  <c:v>43231</c:v>
                </c:pt>
                <c:pt idx="131">
                  <c:v>43232</c:v>
                </c:pt>
                <c:pt idx="132">
                  <c:v>43233</c:v>
                </c:pt>
                <c:pt idx="133">
                  <c:v>43234</c:v>
                </c:pt>
                <c:pt idx="134">
                  <c:v>43235</c:v>
                </c:pt>
                <c:pt idx="135">
                  <c:v>43236</c:v>
                </c:pt>
                <c:pt idx="136">
                  <c:v>43237</c:v>
                </c:pt>
                <c:pt idx="137">
                  <c:v>43238</c:v>
                </c:pt>
                <c:pt idx="138">
                  <c:v>43239</c:v>
                </c:pt>
                <c:pt idx="139">
                  <c:v>43240</c:v>
                </c:pt>
                <c:pt idx="140">
                  <c:v>43241</c:v>
                </c:pt>
                <c:pt idx="141">
                  <c:v>43242</c:v>
                </c:pt>
                <c:pt idx="142">
                  <c:v>43243</c:v>
                </c:pt>
                <c:pt idx="143">
                  <c:v>43244</c:v>
                </c:pt>
                <c:pt idx="144">
                  <c:v>43245</c:v>
                </c:pt>
                <c:pt idx="145">
                  <c:v>43246</c:v>
                </c:pt>
                <c:pt idx="146">
                  <c:v>43247</c:v>
                </c:pt>
                <c:pt idx="147">
                  <c:v>43248</c:v>
                </c:pt>
                <c:pt idx="148">
                  <c:v>43249</c:v>
                </c:pt>
                <c:pt idx="149">
                  <c:v>43250</c:v>
                </c:pt>
                <c:pt idx="150">
                  <c:v>43251</c:v>
                </c:pt>
                <c:pt idx="151">
                  <c:v>43252</c:v>
                </c:pt>
                <c:pt idx="152">
                  <c:v>43253</c:v>
                </c:pt>
                <c:pt idx="153">
                  <c:v>43254</c:v>
                </c:pt>
                <c:pt idx="154">
                  <c:v>43255</c:v>
                </c:pt>
                <c:pt idx="155">
                  <c:v>43256</c:v>
                </c:pt>
                <c:pt idx="156">
                  <c:v>43257</c:v>
                </c:pt>
                <c:pt idx="157">
                  <c:v>43258</c:v>
                </c:pt>
                <c:pt idx="158">
                  <c:v>43259</c:v>
                </c:pt>
                <c:pt idx="159">
                  <c:v>43260</c:v>
                </c:pt>
                <c:pt idx="160">
                  <c:v>43261</c:v>
                </c:pt>
                <c:pt idx="161">
                  <c:v>43262</c:v>
                </c:pt>
                <c:pt idx="162">
                  <c:v>43263</c:v>
                </c:pt>
                <c:pt idx="163">
                  <c:v>43264</c:v>
                </c:pt>
                <c:pt idx="164">
                  <c:v>43265</c:v>
                </c:pt>
                <c:pt idx="165">
                  <c:v>43266</c:v>
                </c:pt>
                <c:pt idx="166">
                  <c:v>43267</c:v>
                </c:pt>
                <c:pt idx="167">
                  <c:v>43268</c:v>
                </c:pt>
                <c:pt idx="168">
                  <c:v>43269</c:v>
                </c:pt>
                <c:pt idx="169">
                  <c:v>43270</c:v>
                </c:pt>
                <c:pt idx="170">
                  <c:v>43271</c:v>
                </c:pt>
                <c:pt idx="171">
                  <c:v>43272</c:v>
                </c:pt>
                <c:pt idx="172">
                  <c:v>43273</c:v>
                </c:pt>
                <c:pt idx="173">
                  <c:v>43274</c:v>
                </c:pt>
                <c:pt idx="174">
                  <c:v>43275</c:v>
                </c:pt>
                <c:pt idx="175">
                  <c:v>43276</c:v>
                </c:pt>
                <c:pt idx="176">
                  <c:v>43277</c:v>
                </c:pt>
                <c:pt idx="177">
                  <c:v>43278</c:v>
                </c:pt>
                <c:pt idx="178">
                  <c:v>43279</c:v>
                </c:pt>
                <c:pt idx="179">
                  <c:v>43280</c:v>
                </c:pt>
                <c:pt idx="180">
                  <c:v>43281</c:v>
                </c:pt>
                <c:pt idx="181">
                  <c:v>43282</c:v>
                </c:pt>
                <c:pt idx="182">
                  <c:v>43283</c:v>
                </c:pt>
                <c:pt idx="183">
                  <c:v>43284</c:v>
                </c:pt>
                <c:pt idx="184">
                  <c:v>43285</c:v>
                </c:pt>
                <c:pt idx="185">
                  <c:v>43286</c:v>
                </c:pt>
                <c:pt idx="186">
                  <c:v>43287</c:v>
                </c:pt>
                <c:pt idx="187">
                  <c:v>43288</c:v>
                </c:pt>
                <c:pt idx="188">
                  <c:v>43289</c:v>
                </c:pt>
                <c:pt idx="189">
                  <c:v>43290</c:v>
                </c:pt>
                <c:pt idx="190">
                  <c:v>43291</c:v>
                </c:pt>
                <c:pt idx="191">
                  <c:v>43292</c:v>
                </c:pt>
                <c:pt idx="192">
                  <c:v>43293</c:v>
                </c:pt>
                <c:pt idx="193">
                  <c:v>43294</c:v>
                </c:pt>
                <c:pt idx="194">
                  <c:v>43295</c:v>
                </c:pt>
                <c:pt idx="195">
                  <c:v>43296</c:v>
                </c:pt>
                <c:pt idx="196">
                  <c:v>43297</c:v>
                </c:pt>
                <c:pt idx="197">
                  <c:v>43298</c:v>
                </c:pt>
                <c:pt idx="198">
                  <c:v>43299</c:v>
                </c:pt>
                <c:pt idx="199">
                  <c:v>43300</c:v>
                </c:pt>
                <c:pt idx="200">
                  <c:v>43301</c:v>
                </c:pt>
                <c:pt idx="201">
                  <c:v>43302</c:v>
                </c:pt>
                <c:pt idx="202">
                  <c:v>43303</c:v>
                </c:pt>
                <c:pt idx="203">
                  <c:v>43304</c:v>
                </c:pt>
                <c:pt idx="204">
                  <c:v>43305</c:v>
                </c:pt>
                <c:pt idx="205">
                  <c:v>43306</c:v>
                </c:pt>
                <c:pt idx="206">
                  <c:v>43307</c:v>
                </c:pt>
                <c:pt idx="207">
                  <c:v>43308</c:v>
                </c:pt>
                <c:pt idx="208">
                  <c:v>43309</c:v>
                </c:pt>
                <c:pt idx="209">
                  <c:v>43310</c:v>
                </c:pt>
                <c:pt idx="210">
                  <c:v>43311</c:v>
                </c:pt>
                <c:pt idx="211">
                  <c:v>43312</c:v>
                </c:pt>
                <c:pt idx="212">
                  <c:v>43313</c:v>
                </c:pt>
                <c:pt idx="213">
                  <c:v>43314</c:v>
                </c:pt>
                <c:pt idx="214">
                  <c:v>43315</c:v>
                </c:pt>
                <c:pt idx="215">
                  <c:v>43316</c:v>
                </c:pt>
                <c:pt idx="216">
                  <c:v>43317</c:v>
                </c:pt>
                <c:pt idx="217">
                  <c:v>43318</c:v>
                </c:pt>
                <c:pt idx="218">
                  <c:v>43319</c:v>
                </c:pt>
                <c:pt idx="219">
                  <c:v>43320</c:v>
                </c:pt>
                <c:pt idx="220">
                  <c:v>43321</c:v>
                </c:pt>
                <c:pt idx="221">
                  <c:v>43322</c:v>
                </c:pt>
                <c:pt idx="222">
                  <c:v>43323</c:v>
                </c:pt>
                <c:pt idx="223">
                  <c:v>43324</c:v>
                </c:pt>
                <c:pt idx="224">
                  <c:v>43325</c:v>
                </c:pt>
                <c:pt idx="225">
                  <c:v>43326</c:v>
                </c:pt>
                <c:pt idx="226">
                  <c:v>43327</c:v>
                </c:pt>
                <c:pt idx="227">
                  <c:v>43328</c:v>
                </c:pt>
                <c:pt idx="228">
                  <c:v>43329</c:v>
                </c:pt>
                <c:pt idx="229">
                  <c:v>43330</c:v>
                </c:pt>
                <c:pt idx="230">
                  <c:v>43331</c:v>
                </c:pt>
                <c:pt idx="231">
                  <c:v>43332</c:v>
                </c:pt>
                <c:pt idx="232">
                  <c:v>43333</c:v>
                </c:pt>
                <c:pt idx="233">
                  <c:v>43334</c:v>
                </c:pt>
                <c:pt idx="234">
                  <c:v>43335</c:v>
                </c:pt>
                <c:pt idx="235">
                  <c:v>43336</c:v>
                </c:pt>
                <c:pt idx="236">
                  <c:v>43337</c:v>
                </c:pt>
                <c:pt idx="237">
                  <c:v>43338</c:v>
                </c:pt>
                <c:pt idx="238">
                  <c:v>43339</c:v>
                </c:pt>
                <c:pt idx="239">
                  <c:v>43340</c:v>
                </c:pt>
                <c:pt idx="240">
                  <c:v>43341</c:v>
                </c:pt>
              </c:numCache>
            </c:numRef>
          </c:cat>
          <c:val>
            <c:numRef>
              <c:f>Sheet1!$C$2:$C$242</c:f>
              <c:numCache>
                <c:formatCode>General</c:formatCode>
                <c:ptCount val="241"/>
                <c:pt idx="0">
                  <c:v>80</c:v>
                </c:pt>
                <c:pt idx="1">
                  <c:v>228</c:v>
                </c:pt>
                <c:pt idx="2">
                  <c:v>244</c:v>
                </c:pt>
                <c:pt idx="3">
                  <c:v>271</c:v>
                </c:pt>
                <c:pt idx="4">
                  <c:v>232</c:v>
                </c:pt>
                <c:pt idx="5">
                  <c:v>256</c:v>
                </c:pt>
                <c:pt idx="6">
                  <c:v>217</c:v>
                </c:pt>
                <c:pt idx="7">
                  <c:v>328</c:v>
                </c:pt>
                <c:pt idx="8">
                  <c:v>267</c:v>
                </c:pt>
                <c:pt idx="9">
                  <c:v>311</c:v>
                </c:pt>
                <c:pt idx="10">
                  <c:v>301</c:v>
                </c:pt>
                <c:pt idx="11">
                  <c:v>278</c:v>
                </c:pt>
                <c:pt idx="12">
                  <c:v>233</c:v>
                </c:pt>
                <c:pt idx="13">
                  <c:v>246</c:v>
                </c:pt>
                <c:pt idx="14">
                  <c:v>331</c:v>
                </c:pt>
                <c:pt idx="15">
                  <c:v>356</c:v>
                </c:pt>
                <c:pt idx="16">
                  <c:v>295</c:v>
                </c:pt>
                <c:pt idx="17">
                  <c:v>272</c:v>
                </c:pt>
                <c:pt idx="18">
                  <c:v>256</c:v>
                </c:pt>
                <c:pt idx="19">
                  <c:v>206</c:v>
                </c:pt>
                <c:pt idx="20">
                  <c:v>207</c:v>
                </c:pt>
                <c:pt idx="21">
                  <c:v>347</c:v>
                </c:pt>
                <c:pt idx="22">
                  <c:v>294</c:v>
                </c:pt>
                <c:pt idx="23">
                  <c:v>263</c:v>
                </c:pt>
                <c:pt idx="24">
                  <c:v>258</c:v>
                </c:pt>
                <c:pt idx="25">
                  <c:v>260</c:v>
                </c:pt>
                <c:pt idx="26">
                  <c:v>172</c:v>
                </c:pt>
                <c:pt idx="27">
                  <c:v>162</c:v>
                </c:pt>
                <c:pt idx="28">
                  <c:v>283</c:v>
                </c:pt>
                <c:pt idx="29">
                  <c:v>303</c:v>
                </c:pt>
                <c:pt idx="30">
                  <c:v>280</c:v>
                </c:pt>
                <c:pt idx="31">
                  <c:v>263</c:v>
                </c:pt>
                <c:pt idx="32">
                  <c:v>250</c:v>
                </c:pt>
                <c:pt idx="33">
                  <c:v>205</c:v>
                </c:pt>
                <c:pt idx="34">
                  <c:v>217</c:v>
                </c:pt>
                <c:pt idx="35">
                  <c:v>307</c:v>
                </c:pt>
                <c:pt idx="36">
                  <c:v>295</c:v>
                </c:pt>
                <c:pt idx="37">
                  <c:v>279</c:v>
                </c:pt>
                <c:pt idx="38">
                  <c:v>250</c:v>
                </c:pt>
                <c:pt idx="39">
                  <c:v>226</c:v>
                </c:pt>
                <c:pt idx="40">
                  <c:v>193</c:v>
                </c:pt>
                <c:pt idx="41">
                  <c:v>182</c:v>
                </c:pt>
                <c:pt idx="42">
                  <c:v>249</c:v>
                </c:pt>
                <c:pt idx="43">
                  <c:v>258</c:v>
                </c:pt>
                <c:pt idx="44">
                  <c:v>337</c:v>
                </c:pt>
                <c:pt idx="45">
                  <c:v>304</c:v>
                </c:pt>
                <c:pt idx="46">
                  <c:v>243</c:v>
                </c:pt>
                <c:pt idx="47">
                  <c:v>220</c:v>
                </c:pt>
                <c:pt idx="48">
                  <c:v>231</c:v>
                </c:pt>
                <c:pt idx="49">
                  <c:v>287</c:v>
                </c:pt>
                <c:pt idx="50">
                  <c:v>310</c:v>
                </c:pt>
                <c:pt idx="51">
                  <c:v>300</c:v>
                </c:pt>
                <c:pt idx="52">
                  <c:v>347</c:v>
                </c:pt>
                <c:pt idx="53">
                  <c:v>257</c:v>
                </c:pt>
                <c:pt idx="54">
                  <c:v>207</c:v>
                </c:pt>
                <c:pt idx="55">
                  <c:v>263</c:v>
                </c:pt>
                <c:pt idx="56">
                  <c:v>328</c:v>
                </c:pt>
                <c:pt idx="57">
                  <c:v>361</c:v>
                </c:pt>
                <c:pt idx="58">
                  <c:v>349</c:v>
                </c:pt>
                <c:pt idx="59">
                  <c:v>309</c:v>
                </c:pt>
                <c:pt idx="60">
                  <c:v>300</c:v>
                </c:pt>
                <c:pt idx="61">
                  <c:v>222</c:v>
                </c:pt>
                <c:pt idx="62">
                  <c:v>243</c:v>
                </c:pt>
                <c:pt idx="63">
                  <c:v>306</c:v>
                </c:pt>
                <c:pt idx="64">
                  <c:v>302</c:v>
                </c:pt>
                <c:pt idx="65">
                  <c:v>285</c:v>
                </c:pt>
                <c:pt idx="66">
                  <c:v>265</c:v>
                </c:pt>
                <c:pt idx="67">
                  <c:v>223</c:v>
                </c:pt>
                <c:pt idx="68">
                  <c:v>204</c:v>
                </c:pt>
                <c:pt idx="69">
                  <c:v>236</c:v>
                </c:pt>
                <c:pt idx="70">
                  <c:v>254</c:v>
                </c:pt>
                <c:pt idx="71">
                  <c:v>258</c:v>
                </c:pt>
                <c:pt idx="72">
                  <c:v>231</c:v>
                </c:pt>
                <c:pt idx="73">
                  <c:v>312</c:v>
                </c:pt>
                <c:pt idx="74">
                  <c:v>279</c:v>
                </c:pt>
                <c:pt idx="75">
                  <c:v>187</c:v>
                </c:pt>
                <c:pt idx="76">
                  <c:v>228</c:v>
                </c:pt>
                <c:pt idx="77">
                  <c:v>357</c:v>
                </c:pt>
                <c:pt idx="78">
                  <c:v>343</c:v>
                </c:pt>
                <c:pt idx="79">
                  <c:v>307</c:v>
                </c:pt>
                <c:pt idx="80">
                  <c:v>290</c:v>
                </c:pt>
                <c:pt idx="81">
                  <c:v>245</c:v>
                </c:pt>
                <c:pt idx="82">
                  <c:v>187</c:v>
                </c:pt>
                <c:pt idx="83">
                  <c:v>224</c:v>
                </c:pt>
                <c:pt idx="84">
                  <c:v>314</c:v>
                </c:pt>
                <c:pt idx="85">
                  <c:v>283</c:v>
                </c:pt>
                <c:pt idx="86">
                  <c:v>232</c:v>
                </c:pt>
                <c:pt idx="87">
                  <c:v>218</c:v>
                </c:pt>
                <c:pt idx="88">
                  <c:v>183</c:v>
                </c:pt>
                <c:pt idx="89">
                  <c:v>190</c:v>
                </c:pt>
                <c:pt idx="90">
                  <c:v>226</c:v>
                </c:pt>
                <c:pt idx="91">
                  <c:v>325</c:v>
                </c:pt>
                <c:pt idx="92">
                  <c:v>275</c:v>
                </c:pt>
                <c:pt idx="93">
                  <c:v>282</c:v>
                </c:pt>
                <c:pt idx="94">
                  <c:v>292</c:v>
                </c:pt>
                <c:pt idx="95">
                  <c:v>205</c:v>
                </c:pt>
                <c:pt idx="96">
                  <c:v>179</c:v>
                </c:pt>
                <c:pt idx="97">
                  <c:v>205</c:v>
                </c:pt>
                <c:pt idx="98">
                  <c:v>287</c:v>
                </c:pt>
                <c:pt idx="99">
                  <c:v>226</c:v>
                </c:pt>
                <c:pt idx="100">
                  <c:v>296</c:v>
                </c:pt>
                <c:pt idx="101">
                  <c:v>296</c:v>
                </c:pt>
                <c:pt idx="102">
                  <c:v>235</c:v>
                </c:pt>
                <c:pt idx="103">
                  <c:v>171</c:v>
                </c:pt>
                <c:pt idx="104">
                  <c:v>260</c:v>
                </c:pt>
                <c:pt idx="105">
                  <c:v>316</c:v>
                </c:pt>
                <c:pt idx="106">
                  <c:v>304</c:v>
                </c:pt>
                <c:pt idx="107">
                  <c:v>306</c:v>
                </c:pt>
                <c:pt idx="108">
                  <c:v>349</c:v>
                </c:pt>
                <c:pt idx="109">
                  <c:v>225</c:v>
                </c:pt>
                <c:pt idx="110">
                  <c:v>167</c:v>
                </c:pt>
                <c:pt idx="111">
                  <c:v>232</c:v>
                </c:pt>
                <c:pt idx="112">
                  <c:v>326</c:v>
                </c:pt>
                <c:pt idx="113">
                  <c:v>305</c:v>
                </c:pt>
                <c:pt idx="114">
                  <c:v>316</c:v>
                </c:pt>
                <c:pt idx="115">
                  <c:v>289</c:v>
                </c:pt>
                <c:pt idx="116">
                  <c:v>280</c:v>
                </c:pt>
                <c:pt idx="117">
                  <c:v>188</c:v>
                </c:pt>
                <c:pt idx="118">
                  <c:v>184</c:v>
                </c:pt>
                <c:pt idx="119">
                  <c:v>280</c:v>
                </c:pt>
                <c:pt idx="120">
                  <c:v>274</c:v>
                </c:pt>
                <c:pt idx="121">
                  <c:v>331</c:v>
                </c:pt>
                <c:pt idx="122">
                  <c:v>353</c:v>
                </c:pt>
                <c:pt idx="123">
                  <c:v>306</c:v>
                </c:pt>
                <c:pt idx="124">
                  <c:v>216</c:v>
                </c:pt>
                <c:pt idx="125">
                  <c:v>235</c:v>
                </c:pt>
                <c:pt idx="126">
                  <c:v>409</c:v>
                </c:pt>
                <c:pt idx="127">
                  <c:v>374</c:v>
                </c:pt>
                <c:pt idx="128">
                  <c:v>385</c:v>
                </c:pt>
                <c:pt idx="129">
                  <c:v>328</c:v>
                </c:pt>
                <c:pt idx="130">
                  <c:v>282</c:v>
                </c:pt>
                <c:pt idx="131">
                  <c:v>234</c:v>
                </c:pt>
                <c:pt idx="132">
                  <c:v>245</c:v>
                </c:pt>
                <c:pt idx="133">
                  <c:v>404</c:v>
                </c:pt>
                <c:pt idx="134">
                  <c:v>419</c:v>
                </c:pt>
                <c:pt idx="135">
                  <c:v>400</c:v>
                </c:pt>
                <c:pt idx="136">
                  <c:v>253</c:v>
                </c:pt>
                <c:pt idx="137">
                  <c:v>273</c:v>
                </c:pt>
                <c:pt idx="138">
                  <c:v>167</c:v>
                </c:pt>
                <c:pt idx="139">
                  <c:v>188</c:v>
                </c:pt>
                <c:pt idx="140">
                  <c:v>234</c:v>
                </c:pt>
                <c:pt idx="141">
                  <c:v>226</c:v>
                </c:pt>
                <c:pt idx="142">
                  <c:v>150</c:v>
                </c:pt>
                <c:pt idx="143">
                  <c:v>129</c:v>
                </c:pt>
                <c:pt idx="144">
                  <c:v>128</c:v>
                </c:pt>
                <c:pt idx="145">
                  <c:v>116</c:v>
                </c:pt>
                <c:pt idx="146">
                  <c:v>112</c:v>
                </c:pt>
                <c:pt idx="147">
                  <c:v>168</c:v>
                </c:pt>
                <c:pt idx="148">
                  <c:v>173</c:v>
                </c:pt>
                <c:pt idx="149">
                  <c:v>153</c:v>
                </c:pt>
                <c:pt idx="150">
                  <c:v>145</c:v>
                </c:pt>
                <c:pt idx="151">
                  <c:v>211</c:v>
                </c:pt>
                <c:pt idx="152">
                  <c:v>157</c:v>
                </c:pt>
                <c:pt idx="153">
                  <c:v>214</c:v>
                </c:pt>
                <c:pt idx="154">
                  <c:v>255</c:v>
                </c:pt>
                <c:pt idx="155">
                  <c:v>239</c:v>
                </c:pt>
                <c:pt idx="156">
                  <c:v>277</c:v>
                </c:pt>
                <c:pt idx="157">
                  <c:v>251</c:v>
                </c:pt>
                <c:pt idx="158">
                  <c:v>231</c:v>
                </c:pt>
                <c:pt idx="159">
                  <c:v>189</c:v>
                </c:pt>
                <c:pt idx="160">
                  <c:v>221</c:v>
                </c:pt>
                <c:pt idx="161">
                  <c:v>338</c:v>
                </c:pt>
                <c:pt idx="162">
                  <c:v>285</c:v>
                </c:pt>
                <c:pt idx="163">
                  <c:v>299</c:v>
                </c:pt>
                <c:pt idx="164">
                  <c:v>236</c:v>
                </c:pt>
                <c:pt idx="165">
                  <c:v>205</c:v>
                </c:pt>
                <c:pt idx="166">
                  <c:v>174</c:v>
                </c:pt>
                <c:pt idx="167">
                  <c:v>174</c:v>
                </c:pt>
                <c:pt idx="168">
                  <c:v>276</c:v>
                </c:pt>
                <c:pt idx="169">
                  <c:v>258</c:v>
                </c:pt>
                <c:pt idx="170">
                  <c:v>250</c:v>
                </c:pt>
                <c:pt idx="171">
                  <c:v>261</c:v>
                </c:pt>
                <c:pt idx="172">
                  <c:v>204</c:v>
                </c:pt>
                <c:pt idx="173">
                  <c:v>170</c:v>
                </c:pt>
                <c:pt idx="174">
                  <c:v>217</c:v>
                </c:pt>
                <c:pt idx="175">
                  <c:v>278</c:v>
                </c:pt>
                <c:pt idx="176">
                  <c:v>286</c:v>
                </c:pt>
                <c:pt idx="177">
                  <c:v>243</c:v>
                </c:pt>
                <c:pt idx="178">
                  <c:v>280</c:v>
                </c:pt>
                <c:pt idx="179">
                  <c:v>194</c:v>
                </c:pt>
                <c:pt idx="180">
                  <c:v>137</c:v>
                </c:pt>
                <c:pt idx="181">
                  <c:v>184</c:v>
                </c:pt>
                <c:pt idx="182">
                  <c:v>215</c:v>
                </c:pt>
                <c:pt idx="183">
                  <c:v>237</c:v>
                </c:pt>
                <c:pt idx="184">
                  <c:v>285</c:v>
                </c:pt>
                <c:pt idx="185">
                  <c:v>219</c:v>
                </c:pt>
                <c:pt idx="186">
                  <c:v>129</c:v>
                </c:pt>
                <c:pt idx="187">
                  <c:v>99</c:v>
                </c:pt>
                <c:pt idx="188">
                  <c:v>141</c:v>
                </c:pt>
                <c:pt idx="189">
                  <c:v>156</c:v>
                </c:pt>
                <c:pt idx="190">
                  <c:v>148</c:v>
                </c:pt>
                <c:pt idx="191">
                  <c:v>141</c:v>
                </c:pt>
                <c:pt idx="192">
                  <c:v>123</c:v>
                </c:pt>
                <c:pt idx="193">
                  <c:v>190</c:v>
                </c:pt>
                <c:pt idx="194">
                  <c:v>154</c:v>
                </c:pt>
                <c:pt idx="195">
                  <c:v>163</c:v>
                </c:pt>
                <c:pt idx="196">
                  <c:v>257</c:v>
                </c:pt>
                <c:pt idx="197">
                  <c:v>239</c:v>
                </c:pt>
                <c:pt idx="198">
                  <c:v>337</c:v>
                </c:pt>
                <c:pt idx="199">
                  <c:v>283</c:v>
                </c:pt>
                <c:pt idx="200">
                  <c:v>285</c:v>
                </c:pt>
                <c:pt idx="201">
                  <c:v>205</c:v>
                </c:pt>
                <c:pt idx="202">
                  <c:v>237</c:v>
                </c:pt>
                <c:pt idx="203">
                  <c:v>337</c:v>
                </c:pt>
                <c:pt idx="204">
                  <c:v>297</c:v>
                </c:pt>
                <c:pt idx="205">
                  <c:v>319</c:v>
                </c:pt>
                <c:pt idx="206">
                  <c:v>283</c:v>
                </c:pt>
                <c:pt idx="207">
                  <c:v>213</c:v>
                </c:pt>
                <c:pt idx="208">
                  <c:v>207</c:v>
                </c:pt>
                <c:pt idx="209">
                  <c:v>205</c:v>
                </c:pt>
                <c:pt idx="210">
                  <c:v>306</c:v>
                </c:pt>
                <c:pt idx="211">
                  <c:v>369</c:v>
                </c:pt>
                <c:pt idx="212">
                  <c:v>343</c:v>
                </c:pt>
                <c:pt idx="213">
                  <c:v>326</c:v>
                </c:pt>
                <c:pt idx="214">
                  <c:v>341</c:v>
                </c:pt>
                <c:pt idx="215">
                  <c:v>265</c:v>
                </c:pt>
                <c:pt idx="216">
                  <c:v>305</c:v>
                </c:pt>
                <c:pt idx="217">
                  <c:v>421</c:v>
                </c:pt>
                <c:pt idx="218">
                  <c:v>417</c:v>
                </c:pt>
                <c:pt idx="219">
                  <c:v>355</c:v>
                </c:pt>
                <c:pt idx="220">
                  <c:v>319</c:v>
                </c:pt>
                <c:pt idx="221">
                  <c:v>264</c:v>
                </c:pt>
                <c:pt idx="222">
                  <c:v>215</c:v>
                </c:pt>
                <c:pt idx="223">
                  <c:v>220</c:v>
                </c:pt>
                <c:pt idx="224">
                  <c:v>317</c:v>
                </c:pt>
                <c:pt idx="225">
                  <c:v>338</c:v>
                </c:pt>
                <c:pt idx="226">
                  <c:v>314</c:v>
                </c:pt>
                <c:pt idx="227">
                  <c:v>351</c:v>
                </c:pt>
                <c:pt idx="228">
                  <c:v>283</c:v>
                </c:pt>
                <c:pt idx="229">
                  <c:v>203</c:v>
                </c:pt>
                <c:pt idx="230">
                  <c:v>226</c:v>
                </c:pt>
                <c:pt idx="231">
                  <c:v>282</c:v>
                </c:pt>
                <c:pt idx="232">
                  <c:v>257</c:v>
                </c:pt>
                <c:pt idx="233">
                  <c:v>215</c:v>
                </c:pt>
                <c:pt idx="234">
                  <c:v>161</c:v>
                </c:pt>
                <c:pt idx="235">
                  <c:v>115</c:v>
                </c:pt>
                <c:pt idx="236">
                  <c:v>75</c:v>
                </c:pt>
                <c:pt idx="237">
                  <c:v>82</c:v>
                </c:pt>
                <c:pt idx="238">
                  <c:v>71</c:v>
                </c:pt>
                <c:pt idx="239">
                  <c:v>45</c:v>
                </c:pt>
                <c:pt idx="240">
                  <c:v>16</c:v>
                </c:pt>
              </c:numCache>
            </c:numRef>
          </c:val>
          <c:smooth val="0"/>
          <c:extLst>
            <c:ext xmlns:c16="http://schemas.microsoft.com/office/drawing/2014/chart" uri="{C3380CC4-5D6E-409C-BE32-E72D297353CC}">
              <c16:uniqueId val="{00000001-3E01-4E8B-9EA0-E89C168DD402}"/>
            </c:ext>
          </c:extLst>
        </c:ser>
        <c:dLbls>
          <c:showLegendKey val="0"/>
          <c:showVal val="0"/>
          <c:showCatName val="0"/>
          <c:showSerName val="0"/>
          <c:showPercent val="0"/>
          <c:showBubbleSize val="0"/>
        </c:dLbls>
        <c:smooth val="0"/>
        <c:axId val="232684015"/>
        <c:axId val="232687375"/>
      </c:lineChart>
      <c:dateAx>
        <c:axId val="232684015"/>
        <c:scaling>
          <c:orientation val="minMax"/>
        </c:scaling>
        <c:delete val="0"/>
        <c:axPos val="b"/>
        <c:numFmt formatCode="yyyy\-mm\-dd\ h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crossAx val="232687375"/>
        <c:crosses val="autoZero"/>
        <c:auto val="1"/>
        <c:lblOffset val="100"/>
        <c:baseTimeUnit val="days"/>
      </c:dateAx>
      <c:valAx>
        <c:axId val="232687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3268401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Oswald"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Orders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Weekday</c:v>
                </c:pt>
                <c:pt idx="1">
                  <c:v>Weekend</c:v>
                </c:pt>
              </c:strCache>
            </c:strRef>
          </c:cat>
          <c:val>
            <c:numRef>
              <c:f>Sheet1!$B$2:$B$3</c:f>
              <c:numCache>
                <c:formatCode>General</c:formatCode>
                <c:ptCount val="2"/>
                <c:pt idx="0">
                  <c:v>74288</c:v>
                </c:pt>
                <c:pt idx="1">
                  <c:v>22190</c:v>
                </c:pt>
              </c:numCache>
            </c:numRef>
          </c:val>
          <c:extLst>
            <c:ext xmlns:c16="http://schemas.microsoft.com/office/drawing/2014/chart" uri="{C3380CC4-5D6E-409C-BE32-E72D297353CC}">
              <c16:uniqueId val="{00000000-AD87-42C6-A374-B47E471B66F5}"/>
            </c:ext>
          </c:extLst>
        </c:ser>
        <c:ser>
          <c:idx val="1"/>
          <c:order val="1"/>
          <c:tx>
            <c:strRef>
              <c:f>Sheet1!$C$1</c:f>
              <c:strCache>
                <c:ptCount val="1"/>
                <c:pt idx="0">
                  <c:v>Sales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Weekday</c:v>
                </c:pt>
                <c:pt idx="1">
                  <c:v>Weekend</c:v>
                </c:pt>
              </c:strCache>
            </c:strRef>
          </c:cat>
          <c:val>
            <c:numRef>
              <c:f>Sheet1!$C$2:$C$3</c:f>
              <c:numCache>
                <c:formatCode>General</c:formatCode>
                <c:ptCount val="2"/>
                <c:pt idx="0">
                  <c:v>85182</c:v>
                </c:pt>
                <c:pt idx="1">
                  <c:v>25015</c:v>
                </c:pt>
              </c:numCache>
            </c:numRef>
          </c:val>
          <c:extLst>
            <c:ext xmlns:c16="http://schemas.microsoft.com/office/drawing/2014/chart" uri="{C3380CC4-5D6E-409C-BE32-E72D297353CC}">
              <c16:uniqueId val="{00000001-AD87-42C6-A374-B47E471B66F5}"/>
            </c:ext>
          </c:extLst>
        </c:ser>
        <c:dLbls>
          <c:dLblPos val="outEnd"/>
          <c:showLegendKey val="0"/>
          <c:showVal val="1"/>
          <c:showCatName val="0"/>
          <c:showSerName val="0"/>
          <c:showPercent val="0"/>
          <c:showBubbleSize val="0"/>
        </c:dLbls>
        <c:gapWidth val="219"/>
        <c:overlap val="-27"/>
        <c:axId val="1621510864"/>
        <c:axId val="1621496464"/>
      </c:barChart>
      <c:catAx>
        <c:axId val="1621510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621496464"/>
        <c:crosses val="autoZero"/>
        <c:auto val="1"/>
        <c:lblAlgn val="ctr"/>
        <c:lblOffset val="100"/>
        <c:noMultiLvlLbl val="0"/>
      </c:catAx>
      <c:valAx>
        <c:axId val="162149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6215108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322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p:cNvGrpSpPr/>
        <p:nvPr/>
      </p:nvGrpSpPr>
      <p:grpSpPr>
        <a:xfrm>
          <a:off x="0" y="0"/>
          <a:ext cx="0" cy="0"/>
          <a:chOff x="0" y="0"/>
          <a:chExt cx="0" cy="0"/>
        </a:xfrm>
      </p:grpSpPr>
      <p:sp>
        <p:nvSpPr>
          <p:cNvPr id="2985" name="Google Shape;2985;g8c1997cbfd_0_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6" name="Google Shape;2986;g8c1997cbfd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454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c1997cb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c1997cb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298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88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8c1997cbfd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8c1997cbfd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3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8c1997cbf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8c1997cbf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62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48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 and subtitle 3">
  <p:cSld name="CUSTOM_6_1">
    <p:spTree>
      <p:nvGrpSpPr>
        <p:cNvPr id="1" name="Shape 139"/>
        <p:cNvGrpSpPr/>
        <p:nvPr/>
      </p:nvGrpSpPr>
      <p:grpSpPr>
        <a:xfrm>
          <a:off x="0" y="0"/>
          <a:ext cx="0" cy="0"/>
          <a:chOff x="0" y="0"/>
          <a:chExt cx="0" cy="0"/>
        </a:xfrm>
      </p:grpSpPr>
      <p:sp>
        <p:nvSpPr>
          <p:cNvPr id="140" name="Google Shape;140;p24"/>
          <p:cNvSpPr txBox="1">
            <a:spLocks noGrp="1"/>
          </p:cNvSpPr>
          <p:nvPr>
            <p:ph type="title" hasCustomPrompt="1"/>
          </p:nvPr>
        </p:nvSpPr>
        <p:spPr>
          <a:xfrm>
            <a:off x="3814350" y="1356150"/>
            <a:ext cx="1515300" cy="12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1" name="Google Shape;141;p24"/>
          <p:cNvSpPr txBox="1">
            <a:spLocks noGrp="1"/>
          </p:cNvSpPr>
          <p:nvPr>
            <p:ph type="title" idx="2"/>
          </p:nvPr>
        </p:nvSpPr>
        <p:spPr>
          <a:xfrm>
            <a:off x="3073050" y="2518425"/>
            <a:ext cx="2997900" cy="107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 and subtitle 4">
  <p:cSld name="CUSTOM_6_1_1">
    <p:spTree>
      <p:nvGrpSpPr>
        <p:cNvPr id="1" name="Shape 142"/>
        <p:cNvGrpSpPr/>
        <p:nvPr/>
      </p:nvGrpSpPr>
      <p:grpSpPr>
        <a:xfrm>
          <a:off x="0" y="0"/>
          <a:ext cx="0" cy="0"/>
          <a:chOff x="0" y="0"/>
          <a:chExt cx="0" cy="0"/>
        </a:xfrm>
      </p:grpSpPr>
      <p:sp>
        <p:nvSpPr>
          <p:cNvPr id="143" name="Google Shape;143;p25"/>
          <p:cNvSpPr txBox="1">
            <a:spLocks noGrp="1"/>
          </p:cNvSpPr>
          <p:nvPr>
            <p:ph type="title" hasCustomPrompt="1"/>
          </p:nvPr>
        </p:nvSpPr>
        <p:spPr>
          <a:xfrm>
            <a:off x="4594375" y="1356150"/>
            <a:ext cx="12882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4" name="Google Shape;144;p25"/>
          <p:cNvSpPr txBox="1">
            <a:spLocks noGrp="1"/>
          </p:cNvSpPr>
          <p:nvPr>
            <p:ph type="title" idx="2"/>
          </p:nvPr>
        </p:nvSpPr>
        <p:spPr>
          <a:xfrm>
            <a:off x="2686963" y="2587000"/>
            <a:ext cx="3195600" cy="653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CUSTOM_4_1_1">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59"/>
        <p:cNvGrpSpPr/>
        <p:nvPr/>
      </p:nvGrpSpPr>
      <p:grpSpPr>
        <a:xfrm>
          <a:off x="0" y="0"/>
          <a:ext cx="0" cy="0"/>
          <a:chOff x="0" y="0"/>
          <a:chExt cx="0" cy="0"/>
        </a:xfrm>
      </p:grpSpPr>
      <p:sp>
        <p:nvSpPr>
          <p:cNvPr id="160" name="Google Shape;160;p32"/>
          <p:cNvSpPr txBox="1">
            <a:spLocks noGrp="1"/>
          </p:cNvSpPr>
          <p:nvPr>
            <p:ph type="ctrTitle"/>
          </p:nvPr>
        </p:nvSpPr>
        <p:spPr>
          <a:xfrm>
            <a:off x="1887750" y="946225"/>
            <a:ext cx="5368500" cy="97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1" name="Google Shape;161;p32"/>
          <p:cNvSpPr txBox="1">
            <a:spLocks noGrp="1"/>
          </p:cNvSpPr>
          <p:nvPr>
            <p:ph type="subTitle" idx="1"/>
          </p:nvPr>
        </p:nvSpPr>
        <p:spPr>
          <a:xfrm>
            <a:off x="4774636" y="2224775"/>
            <a:ext cx="3054900" cy="11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2" name="Google Shape;162;p32"/>
          <p:cNvSpPr txBox="1"/>
          <p:nvPr/>
        </p:nvSpPr>
        <p:spPr>
          <a:xfrm>
            <a:off x="2569325" y="4151400"/>
            <a:ext cx="4005600" cy="41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1"/>
                </a:solidFill>
                <a:latin typeface="Raleway"/>
                <a:ea typeface="Raleway"/>
                <a:cs typeface="Raleway"/>
                <a:sym typeface="Raleway"/>
              </a:rPr>
              <a:t>CREDITS: This presentation template was created by </a:t>
            </a:r>
            <a:r>
              <a:rPr lang="en" sz="1000" b="1" u="sng">
                <a:solidFill>
                  <a:schemeClr val="lt1"/>
                </a:solid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000" b="1">
                <a:solidFill>
                  <a:schemeClr val="lt1"/>
                </a:solidFill>
                <a:latin typeface="Raleway"/>
                <a:ea typeface="Raleway"/>
                <a:cs typeface="Raleway"/>
                <a:sym typeface="Raleway"/>
              </a:rPr>
              <a:t>,</a:t>
            </a:r>
            <a:r>
              <a:rPr lang="en" sz="1000">
                <a:solidFill>
                  <a:schemeClr val="lt1"/>
                </a:solidFill>
                <a:latin typeface="Raleway"/>
                <a:ea typeface="Raleway"/>
                <a:cs typeface="Raleway"/>
                <a:sym typeface="Raleway"/>
              </a:rPr>
              <a:t> including icons by </a:t>
            </a:r>
            <a:r>
              <a:rPr lang="en" sz="1000" b="1" u="sng">
                <a:solidFill>
                  <a:schemeClr val="lt1"/>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000">
                <a:solidFill>
                  <a:schemeClr val="lt1"/>
                </a:solidFill>
                <a:latin typeface="Raleway"/>
                <a:ea typeface="Raleway"/>
                <a:cs typeface="Raleway"/>
                <a:sym typeface="Raleway"/>
              </a:rPr>
              <a:t>, infographics &amp; images by </a:t>
            </a:r>
            <a:r>
              <a:rPr lang="en" sz="1000" b="1" u="sng">
                <a:solidFill>
                  <a:schemeClr val="lt1"/>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000">
                <a:solidFill>
                  <a:schemeClr val="lt1"/>
                </a:solidFill>
                <a:latin typeface="Raleway"/>
                <a:ea typeface="Raleway"/>
                <a:cs typeface="Raleway"/>
                <a:sym typeface="Raleway"/>
              </a:rPr>
              <a:t> </a:t>
            </a:r>
            <a:endParaRPr sz="1000">
              <a:solidFill>
                <a:schemeClr val="lt1"/>
              </a:solidFill>
              <a:latin typeface="Raleway"/>
              <a:ea typeface="Raleway"/>
              <a:cs typeface="Raleway"/>
              <a:sym typeface="Raleway"/>
            </a:endParaRPr>
          </a:p>
        </p:txBody>
      </p:sp>
      <p:sp>
        <p:nvSpPr>
          <p:cNvPr id="163" name="Google Shape;163;p32"/>
          <p:cNvSpPr txBox="1">
            <a:spLocks noGrp="1"/>
          </p:cNvSpPr>
          <p:nvPr>
            <p:ph type="subTitle" idx="2"/>
          </p:nvPr>
        </p:nvSpPr>
        <p:spPr>
          <a:xfrm>
            <a:off x="1314451" y="2224775"/>
            <a:ext cx="2550900" cy="975000"/>
          </a:xfrm>
          <a:prstGeom prst="rect">
            <a:avLst/>
          </a:prstGeom>
        </p:spPr>
        <p:txBody>
          <a:bodyPr spcFirstLastPara="1" wrap="square" lIns="91425" tIns="91425" rIns="91425" bIns="91425" anchor="t" anchorCtr="0">
            <a:noAutofit/>
          </a:bodyPr>
          <a:lstStyle>
            <a:lvl1pPr lvl="0" algn="r" rtl="0">
              <a:lnSpc>
                <a:spcPct val="15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536948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720000" y="1570025"/>
            <a:ext cx="6387900" cy="1968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903250" y="1622775"/>
            <a:ext cx="5337600" cy="13140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a:spLocks noGrp="1"/>
          </p:cNvSpPr>
          <p:nvPr>
            <p:ph type="body" idx="1"/>
          </p:nvPr>
        </p:nvSpPr>
        <p:spPr>
          <a:xfrm>
            <a:off x="3191375" y="2936775"/>
            <a:ext cx="2761500" cy="881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s 2">
  <p:cSld name="CUSTOM_5_1">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8"/>
          <p:cNvSpPr txBox="1">
            <a:spLocks noGrp="1"/>
          </p:cNvSpPr>
          <p:nvPr>
            <p:ph type="subTitle" idx="1"/>
          </p:nvPr>
        </p:nvSpPr>
        <p:spPr>
          <a:xfrm>
            <a:off x="2223250" y="1466400"/>
            <a:ext cx="16827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81" name="Google Shape;81;p18"/>
          <p:cNvSpPr txBox="1">
            <a:spLocks noGrp="1"/>
          </p:cNvSpPr>
          <p:nvPr>
            <p:ph type="subTitle" idx="2"/>
          </p:nvPr>
        </p:nvSpPr>
        <p:spPr>
          <a:xfrm>
            <a:off x="1798550" y="1842500"/>
            <a:ext cx="2107500" cy="812100"/>
          </a:xfrm>
          <a:prstGeom prst="rect">
            <a:avLst/>
          </a:prstGeom>
        </p:spPr>
        <p:txBody>
          <a:bodyPr spcFirstLastPara="1" wrap="square" lIns="91425" tIns="91425" rIns="91425" bIns="91425" anchor="t" anchorCtr="0">
            <a:noAutofit/>
          </a:bodyPr>
          <a:lstStyle>
            <a:lvl1pPr marR="32004"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8"/>
          <p:cNvSpPr txBox="1">
            <a:spLocks noGrp="1"/>
          </p:cNvSpPr>
          <p:nvPr>
            <p:ph type="subTitle" idx="3"/>
          </p:nvPr>
        </p:nvSpPr>
        <p:spPr>
          <a:xfrm>
            <a:off x="2223594" y="2790025"/>
            <a:ext cx="16824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83" name="Google Shape;83;p18"/>
          <p:cNvSpPr txBox="1">
            <a:spLocks noGrp="1"/>
          </p:cNvSpPr>
          <p:nvPr>
            <p:ph type="subTitle" idx="4"/>
          </p:nvPr>
        </p:nvSpPr>
        <p:spPr>
          <a:xfrm>
            <a:off x="1798574" y="3166125"/>
            <a:ext cx="2107500" cy="812100"/>
          </a:xfrm>
          <a:prstGeom prst="rect">
            <a:avLst/>
          </a:prstGeom>
        </p:spPr>
        <p:txBody>
          <a:bodyPr spcFirstLastPara="1" wrap="square" lIns="91425" tIns="91425" rIns="91425" bIns="91425" anchor="t" anchorCtr="0">
            <a:noAutofit/>
          </a:bodyPr>
          <a:lstStyle>
            <a:lvl1pPr marR="40812"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8"/>
          <p:cNvSpPr txBox="1">
            <a:spLocks noGrp="1"/>
          </p:cNvSpPr>
          <p:nvPr>
            <p:ph type="subTitle" idx="5"/>
          </p:nvPr>
        </p:nvSpPr>
        <p:spPr>
          <a:xfrm>
            <a:off x="5237913" y="2790025"/>
            <a:ext cx="16824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85" name="Google Shape;85;p18"/>
          <p:cNvSpPr txBox="1">
            <a:spLocks noGrp="1"/>
          </p:cNvSpPr>
          <p:nvPr>
            <p:ph type="subTitle" idx="6"/>
          </p:nvPr>
        </p:nvSpPr>
        <p:spPr>
          <a:xfrm>
            <a:off x="5237975" y="3166125"/>
            <a:ext cx="2107500" cy="812100"/>
          </a:xfrm>
          <a:prstGeom prst="rect">
            <a:avLst/>
          </a:prstGeom>
        </p:spPr>
        <p:txBody>
          <a:bodyPr spcFirstLastPara="1" wrap="square" lIns="91425" tIns="91425" rIns="91425" bIns="91425" anchor="t" anchorCtr="0">
            <a:noAutofit/>
          </a:bodyPr>
          <a:lstStyle>
            <a:lvl1pPr marR="0"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subTitle" idx="7"/>
          </p:nvPr>
        </p:nvSpPr>
        <p:spPr>
          <a:xfrm>
            <a:off x="5237957" y="1466400"/>
            <a:ext cx="16824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87" name="Google Shape;87;p18"/>
          <p:cNvSpPr txBox="1">
            <a:spLocks noGrp="1"/>
          </p:cNvSpPr>
          <p:nvPr>
            <p:ph type="subTitle" idx="8"/>
          </p:nvPr>
        </p:nvSpPr>
        <p:spPr>
          <a:xfrm>
            <a:off x="5238026" y="1842500"/>
            <a:ext cx="2107500" cy="812100"/>
          </a:xfrm>
          <a:prstGeom prst="rect">
            <a:avLst/>
          </a:prstGeom>
        </p:spPr>
        <p:txBody>
          <a:bodyPr spcFirstLastPara="1" wrap="square" lIns="91425" tIns="91425" rIns="91425" bIns="91425" anchor="t" anchorCtr="0">
            <a:noAutofit/>
          </a:bodyPr>
          <a:lstStyle>
            <a:lvl1pPr marR="32004"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99"/>
        <p:cNvGrpSpPr/>
        <p:nvPr/>
      </p:nvGrpSpPr>
      <p:grpSpPr>
        <a:xfrm>
          <a:off x="0" y="0"/>
          <a:ext cx="0" cy="0"/>
          <a:chOff x="0" y="0"/>
          <a:chExt cx="0" cy="0"/>
        </a:xfrm>
      </p:grpSpPr>
      <p:sp>
        <p:nvSpPr>
          <p:cNvPr id="100" name="Google Shape;100;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1800">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1" name="Google Shape;101;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3" name="Google Shape;103;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6" name="Google Shape;106;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9" name="Google Shape;109;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subTitle" idx="13"/>
          </p:nvPr>
        </p:nvSpPr>
        <p:spPr>
          <a:xfrm>
            <a:off x="7196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title" idx="14" hasCustomPrompt="1"/>
          </p:nvPr>
        </p:nvSpPr>
        <p:spPr>
          <a:xfrm>
            <a:off x="132920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2" name="Google Shape;112;p20"/>
          <p:cNvSpPr txBox="1">
            <a:spLocks noGrp="1"/>
          </p:cNvSpPr>
          <p:nvPr>
            <p:ph type="subTitle" idx="15"/>
          </p:nvPr>
        </p:nvSpPr>
        <p:spPr>
          <a:xfrm>
            <a:off x="720100"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0"/>
          <p:cNvSpPr txBox="1">
            <a:spLocks noGrp="1"/>
          </p:cNvSpPr>
          <p:nvPr>
            <p:ph type="subTitle" idx="16"/>
          </p:nvPr>
        </p:nvSpPr>
        <p:spPr>
          <a:xfrm>
            <a:off x="34134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4" name="Google Shape;114;p20"/>
          <p:cNvSpPr txBox="1">
            <a:spLocks noGrp="1"/>
          </p:cNvSpPr>
          <p:nvPr>
            <p:ph type="title" idx="17" hasCustomPrompt="1"/>
          </p:nvPr>
        </p:nvSpPr>
        <p:spPr>
          <a:xfrm>
            <a:off x="4023025"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5" name="Google Shape;115;p20"/>
          <p:cNvSpPr txBox="1">
            <a:spLocks noGrp="1"/>
          </p:cNvSpPr>
          <p:nvPr>
            <p:ph type="subTitle" idx="18"/>
          </p:nvPr>
        </p:nvSpPr>
        <p:spPr>
          <a:xfrm>
            <a:off x="3413738"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0"/>
          <p:cNvSpPr txBox="1">
            <a:spLocks noGrp="1"/>
          </p:cNvSpPr>
          <p:nvPr>
            <p:ph type="subTitle" idx="19"/>
          </p:nvPr>
        </p:nvSpPr>
        <p:spPr>
          <a:xfrm>
            <a:off x="6107050" y="3519300"/>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7" name="Google Shape;117;p20"/>
          <p:cNvSpPr txBox="1">
            <a:spLocks noGrp="1"/>
          </p:cNvSpPr>
          <p:nvPr>
            <p:ph type="title" idx="20" hasCustomPrompt="1"/>
          </p:nvPr>
        </p:nvSpPr>
        <p:spPr>
          <a:xfrm>
            <a:off x="671655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8" name="Google Shape;118;p20"/>
          <p:cNvSpPr txBox="1">
            <a:spLocks noGrp="1"/>
          </p:cNvSpPr>
          <p:nvPr>
            <p:ph type="subTitle" idx="21"/>
          </p:nvPr>
        </p:nvSpPr>
        <p:spPr>
          <a:xfrm>
            <a:off x="6107101"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 and subtitle">
  <p:cSld name="CUSTOM_3">
    <p:spTree>
      <p:nvGrpSpPr>
        <p:cNvPr id="1" name="Shape 133"/>
        <p:cNvGrpSpPr/>
        <p:nvPr/>
      </p:nvGrpSpPr>
      <p:grpSpPr>
        <a:xfrm>
          <a:off x="0" y="0"/>
          <a:ext cx="0" cy="0"/>
          <a:chOff x="0" y="0"/>
          <a:chExt cx="0" cy="0"/>
        </a:xfrm>
      </p:grpSpPr>
      <p:sp>
        <p:nvSpPr>
          <p:cNvPr id="134" name="Google Shape;134;p22"/>
          <p:cNvSpPr txBox="1">
            <a:spLocks noGrp="1"/>
          </p:cNvSpPr>
          <p:nvPr>
            <p:ph type="title" hasCustomPrompt="1"/>
          </p:nvPr>
        </p:nvSpPr>
        <p:spPr>
          <a:xfrm>
            <a:off x="3389825" y="1356150"/>
            <a:ext cx="11724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22"/>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 and subtitle 2">
  <p:cSld name="CUSTOM_6">
    <p:spTree>
      <p:nvGrpSpPr>
        <p:cNvPr id="1" name="Shape 136"/>
        <p:cNvGrpSpPr/>
        <p:nvPr/>
      </p:nvGrpSpPr>
      <p:grpSpPr>
        <a:xfrm>
          <a:off x="0" y="0"/>
          <a:ext cx="0" cy="0"/>
          <a:chOff x="0" y="0"/>
          <a:chExt cx="0" cy="0"/>
        </a:xfrm>
      </p:grpSpPr>
      <p:sp>
        <p:nvSpPr>
          <p:cNvPr id="137" name="Google Shape;137;p23"/>
          <p:cNvSpPr txBox="1">
            <a:spLocks noGrp="1"/>
          </p:cNvSpPr>
          <p:nvPr>
            <p:ph type="title" hasCustomPrompt="1"/>
          </p:nvPr>
        </p:nvSpPr>
        <p:spPr>
          <a:xfrm>
            <a:off x="2285825" y="1927950"/>
            <a:ext cx="13389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8" name="Google Shape;138;p23"/>
          <p:cNvSpPr txBox="1">
            <a:spLocks noGrp="1"/>
          </p:cNvSpPr>
          <p:nvPr>
            <p:ph type="title" idx="2"/>
          </p:nvPr>
        </p:nvSpPr>
        <p:spPr>
          <a:xfrm>
            <a:off x="3722950" y="2073553"/>
            <a:ext cx="38520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6">
            <a:lum/>
          </a:blip>
          <a:srcRect/>
          <a:stretch>
            <a:fillRect t="-9000" b="-9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marL="914400" lvl="1"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7" r:id="rId4"/>
    <p:sldLayoutId id="2147483659" r:id="rId5"/>
    <p:sldLayoutId id="2147483664" r:id="rId6"/>
    <p:sldLayoutId id="2147483666" r:id="rId7"/>
    <p:sldLayoutId id="2147483668" r:id="rId8"/>
    <p:sldLayoutId id="2147483669" r:id="rId9"/>
    <p:sldLayoutId id="2147483670" r:id="rId10"/>
    <p:sldLayoutId id="2147483671" r:id="rId11"/>
    <p:sldLayoutId id="2147483676" r:id="rId12"/>
    <p:sldLayoutId id="2147483678" r:id="rId13"/>
    <p:sldLayoutId id="214748368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 Id="rId4" Type="http://schemas.openxmlformats.org/officeDocument/2006/relationships/chart" Target="../charts/chart11.xml"/></Relationships>
</file>

<file path=ppt/slides/_rels/slide2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2.xml"/><Relationship Id="rId4" Type="http://schemas.openxmlformats.org/officeDocument/2006/relationships/chart" Target="../charts/chart20.xml"/></Relationships>
</file>

<file path=ppt/slides/_rels/slide27.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460086" y="948175"/>
            <a:ext cx="6223828"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1"/>
                </a:solidFill>
              </a:rPr>
              <a:t>E-Commerce </a:t>
            </a:r>
            <a:r>
              <a:rPr lang="en-US" dirty="0" err="1">
                <a:solidFill>
                  <a:schemeClr val="accent1"/>
                </a:solidFill>
              </a:rPr>
              <a:t>Olist</a:t>
            </a:r>
            <a:r>
              <a:rPr lang="en-US" dirty="0">
                <a:solidFill>
                  <a:schemeClr val="accent1"/>
                </a:solidFill>
              </a:rPr>
              <a:t> Exploration Data Analyst</a:t>
            </a:r>
            <a:endParaRPr dirty="0">
              <a:solidFill>
                <a:schemeClr val="accent1"/>
              </a:solidFill>
            </a:endParaRPr>
          </a:p>
        </p:txBody>
      </p:sp>
      <p:grpSp>
        <p:nvGrpSpPr>
          <p:cNvPr id="179" name="Google Shape;179;p35"/>
          <p:cNvGrpSpPr/>
          <p:nvPr/>
        </p:nvGrpSpPr>
        <p:grpSpPr>
          <a:xfrm>
            <a:off x="2278754" y="3912467"/>
            <a:ext cx="543432" cy="741197"/>
            <a:chOff x="2278754" y="3912467"/>
            <a:chExt cx="543432" cy="741197"/>
          </a:xfrm>
        </p:grpSpPr>
        <p:sp>
          <p:nvSpPr>
            <p:cNvPr id="180" name="Google Shape;180;p35"/>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1" name="Google Shape;181;p35"/>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2" name="Google Shape;182;p35"/>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3" name="Google Shape;183;p35"/>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4" name="Google Shape;184;p35"/>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5" name="Google Shape;185;p35"/>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6" name="Google Shape;186;p35"/>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7" name="Google Shape;187;p35"/>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8" name="Google Shape;188;p35"/>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9" name="Google Shape;189;p35"/>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90" name="Google Shape;190;p35"/>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91" name="Google Shape;191;p35"/>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92" name="Google Shape;192;p35"/>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93" name="Google Shape;193;p35"/>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94" name="Google Shape;194;p35"/>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95" name="Google Shape;195;p35"/>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96" name="Google Shape;196;p35"/>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97" name="Google Shape;197;p35"/>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98" name="Google Shape;198;p35"/>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99" name="Google Shape;199;p35"/>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00" name="Google Shape;200;p35"/>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01" name="Google Shape;201;p35"/>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02" name="Google Shape;202;p35"/>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03" name="Google Shape;203;p35"/>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204" name="Google Shape;204;p35"/>
          <p:cNvGrpSpPr/>
          <p:nvPr/>
        </p:nvGrpSpPr>
        <p:grpSpPr>
          <a:xfrm>
            <a:off x="548547" y="2097130"/>
            <a:ext cx="541000" cy="741197"/>
            <a:chOff x="548547" y="2097130"/>
            <a:chExt cx="541000" cy="741197"/>
          </a:xfrm>
        </p:grpSpPr>
        <p:sp>
          <p:nvSpPr>
            <p:cNvPr id="205" name="Google Shape;205;p35"/>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06" name="Google Shape;206;p35"/>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07" name="Google Shape;207;p35"/>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08" name="Google Shape;208;p35"/>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09" name="Google Shape;209;p35"/>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10" name="Google Shape;210;p35"/>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11" name="Google Shape;211;p35"/>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12" name="Google Shape;212;p35"/>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13" name="Google Shape;213;p35"/>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14" name="Google Shape;214;p35"/>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15" name="Google Shape;215;p35"/>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16" name="Google Shape;216;p35"/>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17" name="Google Shape;217;p35"/>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18" name="Google Shape;218;p35"/>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19" name="Google Shape;219;p35"/>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0" name="Google Shape;220;p35"/>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1" name="Google Shape;221;p35"/>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2" name="Google Shape;222;p35"/>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3" name="Google Shape;223;p35"/>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4" name="Google Shape;224;p35"/>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5" name="Google Shape;225;p35"/>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6" name="Google Shape;226;p35"/>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7" name="Google Shape;227;p35"/>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8" name="Google Shape;228;p35"/>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229" name="Google Shape;229;p35"/>
          <p:cNvGrpSpPr/>
          <p:nvPr/>
        </p:nvGrpSpPr>
        <p:grpSpPr>
          <a:xfrm>
            <a:off x="3195818" y="841369"/>
            <a:ext cx="5171654" cy="2620431"/>
            <a:chOff x="2729182" y="1660105"/>
            <a:chExt cx="1331768" cy="674795"/>
          </a:xfrm>
        </p:grpSpPr>
        <p:sp>
          <p:nvSpPr>
            <p:cNvPr id="230" name="Google Shape;230;p35"/>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31" name="Google Shape;231;p35"/>
            <p:cNvSpPr/>
            <p:nvPr/>
          </p:nvSpPr>
          <p:spPr>
            <a:xfrm>
              <a:off x="3884925" y="2312800"/>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32" name="Google Shape;232;p35"/>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2" name="Google Shape;57;p15">
            <a:extLst>
              <a:ext uri="{FF2B5EF4-FFF2-40B4-BE49-F238E27FC236}">
                <a16:creationId xmlns:a16="http://schemas.microsoft.com/office/drawing/2014/main" id="{DF6ADAB7-EE18-66B9-08F5-A49213C24D6C}"/>
              </a:ext>
            </a:extLst>
          </p:cNvPr>
          <p:cNvGrpSpPr/>
          <p:nvPr/>
        </p:nvGrpSpPr>
        <p:grpSpPr>
          <a:xfrm>
            <a:off x="-1765072" y="2664807"/>
            <a:ext cx="10787812" cy="3283202"/>
            <a:chOff x="711150" y="1559663"/>
            <a:chExt cx="7721575" cy="2350013"/>
          </a:xfrm>
        </p:grpSpPr>
        <p:sp>
          <p:nvSpPr>
            <p:cNvPr id="3" name="Google Shape;58;p15">
              <a:extLst>
                <a:ext uri="{FF2B5EF4-FFF2-40B4-BE49-F238E27FC236}">
                  <a16:creationId xmlns:a16="http://schemas.microsoft.com/office/drawing/2014/main" id="{1E44F3A1-3728-2234-EFF8-53249601E18A}"/>
                </a:ext>
              </a:extLst>
            </p:cNvPr>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4" name="Google Shape;59;p15">
              <a:extLst>
                <a:ext uri="{FF2B5EF4-FFF2-40B4-BE49-F238E27FC236}">
                  <a16:creationId xmlns:a16="http://schemas.microsoft.com/office/drawing/2014/main" id="{F56EAC94-414E-88EE-056D-F9901DFC323F}"/>
                </a:ext>
              </a:extLst>
            </p:cNvPr>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0;p15">
              <a:extLst>
                <a:ext uri="{FF2B5EF4-FFF2-40B4-BE49-F238E27FC236}">
                  <a16:creationId xmlns:a16="http://schemas.microsoft.com/office/drawing/2014/main" id="{12E09DA1-3B3E-02E3-83C2-9C11747C1B67}"/>
                </a:ext>
              </a:extLst>
            </p:cNvPr>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p15">
              <a:extLst>
                <a:ext uri="{FF2B5EF4-FFF2-40B4-BE49-F238E27FC236}">
                  <a16:creationId xmlns:a16="http://schemas.microsoft.com/office/drawing/2014/main" id="{7D202A71-7DD6-2BB5-5DDE-600B17A2A116}"/>
                </a:ext>
              </a:extLst>
            </p:cNvPr>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p15">
              <a:extLst>
                <a:ext uri="{FF2B5EF4-FFF2-40B4-BE49-F238E27FC236}">
                  <a16:creationId xmlns:a16="http://schemas.microsoft.com/office/drawing/2014/main" id="{8DFFAF02-6E78-FCEF-B6B9-4D69DE7942E0}"/>
                </a:ext>
              </a:extLst>
            </p:cNvPr>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3;p15">
              <a:extLst>
                <a:ext uri="{FF2B5EF4-FFF2-40B4-BE49-F238E27FC236}">
                  <a16:creationId xmlns:a16="http://schemas.microsoft.com/office/drawing/2014/main" id="{0BB9B0E8-59DB-32F5-0CF8-F8E5DB4DFF95}"/>
                </a:ext>
              </a:extLst>
            </p:cNvPr>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4;p15">
              <a:extLst>
                <a:ext uri="{FF2B5EF4-FFF2-40B4-BE49-F238E27FC236}">
                  <a16:creationId xmlns:a16="http://schemas.microsoft.com/office/drawing/2014/main" id="{459502FA-A788-28B7-238E-E57A0CF76917}"/>
                </a:ext>
              </a:extLst>
            </p:cNvPr>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5;p15">
              <a:extLst>
                <a:ext uri="{FF2B5EF4-FFF2-40B4-BE49-F238E27FC236}">
                  <a16:creationId xmlns:a16="http://schemas.microsoft.com/office/drawing/2014/main" id="{A0FB191D-941E-41D3-B758-85A7AC94A16C}"/>
                </a:ext>
              </a:extLst>
            </p:cNvPr>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p15">
              <a:extLst>
                <a:ext uri="{FF2B5EF4-FFF2-40B4-BE49-F238E27FC236}">
                  <a16:creationId xmlns:a16="http://schemas.microsoft.com/office/drawing/2014/main" id="{62A598A8-BA99-8A5D-64A5-8BB85C808519}"/>
                </a:ext>
              </a:extLst>
            </p:cNvPr>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p15">
              <a:extLst>
                <a:ext uri="{FF2B5EF4-FFF2-40B4-BE49-F238E27FC236}">
                  <a16:creationId xmlns:a16="http://schemas.microsoft.com/office/drawing/2014/main" id="{F68C63F3-7C62-2F1F-2719-C4279B469E65}"/>
                </a:ext>
              </a:extLst>
            </p:cNvPr>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8;p15">
              <a:extLst>
                <a:ext uri="{FF2B5EF4-FFF2-40B4-BE49-F238E27FC236}">
                  <a16:creationId xmlns:a16="http://schemas.microsoft.com/office/drawing/2014/main" id="{36A7FC81-0D37-D325-1248-F79853FD8401}"/>
                </a:ext>
              </a:extLst>
            </p:cNvPr>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p15">
              <a:extLst>
                <a:ext uri="{FF2B5EF4-FFF2-40B4-BE49-F238E27FC236}">
                  <a16:creationId xmlns:a16="http://schemas.microsoft.com/office/drawing/2014/main" id="{136DEB07-C9EB-F3E5-DD19-AEF55D835A21}"/>
                </a:ext>
              </a:extLst>
            </p:cNvPr>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p15">
              <a:extLst>
                <a:ext uri="{FF2B5EF4-FFF2-40B4-BE49-F238E27FC236}">
                  <a16:creationId xmlns:a16="http://schemas.microsoft.com/office/drawing/2014/main" id="{93C1E4F2-AF48-679B-0B4F-0F2BF059237F}"/>
                </a:ext>
              </a:extLst>
            </p:cNvPr>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71;p15">
            <a:extLst>
              <a:ext uri="{FF2B5EF4-FFF2-40B4-BE49-F238E27FC236}">
                <a16:creationId xmlns:a16="http://schemas.microsoft.com/office/drawing/2014/main" id="{313A1F43-C358-5CAA-A022-46761E96DEDD}"/>
              </a:ext>
            </a:extLst>
          </p:cNvPr>
          <p:cNvGrpSpPr/>
          <p:nvPr/>
        </p:nvGrpSpPr>
        <p:grpSpPr>
          <a:xfrm>
            <a:off x="-823039" y="2664804"/>
            <a:ext cx="10790078" cy="2519041"/>
            <a:chOff x="710288" y="2137750"/>
            <a:chExt cx="7723197" cy="1803050"/>
          </a:xfrm>
        </p:grpSpPr>
        <p:sp>
          <p:nvSpPr>
            <p:cNvPr id="17" name="Google Shape;72;p15">
              <a:extLst>
                <a:ext uri="{FF2B5EF4-FFF2-40B4-BE49-F238E27FC236}">
                  <a16:creationId xmlns:a16="http://schemas.microsoft.com/office/drawing/2014/main" id="{621E36D7-CA59-33EF-E6A2-8CD3D11192CA}"/>
                </a:ext>
              </a:extLst>
            </p:cNvPr>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18" name="Google Shape;73;p15">
              <a:extLst>
                <a:ext uri="{FF2B5EF4-FFF2-40B4-BE49-F238E27FC236}">
                  <a16:creationId xmlns:a16="http://schemas.microsoft.com/office/drawing/2014/main" id="{A121C1DC-3701-5244-0B55-20EE225036E8}"/>
                </a:ext>
              </a:extLst>
            </p:cNvPr>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p15">
              <a:extLst>
                <a:ext uri="{FF2B5EF4-FFF2-40B4-BE49-F238E27FC236}">
                  <a16:creationId xmlns:a16="http://schemas.microsoft.com/office/drawing/2014/main" id="{9FF63DD1-0F1E-0BD2-6B65-F88D5F798984}"/>
                </a:ext>
              </a:extLst>
            </p:cNvPr>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p15">
              <a:extLst>
                <a:ext uri="{FF2B5EF4-FFF2-40B4-BE49-F238E27FC236}">
                  <a16:creationId xmlns:a16="http://schemas.microsoft.com/office/drawing/2014/main" id="{7DC9C059-9684-19D1-E5BB-F03FAFD1643D}"/>
                </a:ext>
              </a:extLst>
            </p:cNvPr>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p15">
              <a:extLst>
                <a:ext uri="{FF2B5EF4-FFF2-40B4-BE49-F238E27FC236}">
                  <a16:creationId xmlns:a16="http://schemas.microsoft.com/office/drawing/2014/main" id="{3D9943A1-5F3E-68EA-6F8D-AB9243F162CF}"/>
                </a:ext>
              </a:extLst>
            </p:cNvPr>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p15">
              <a:extLst>
                <a:ext uri="{FF2B5EF4-FFF2-40B4-BE49-F238E27FC236}">
                  <a16:creationId xmlns:a16="http://schemas.microsoft.com/office/drawing/2014/main" id="{3D270A90-7B95-3A13-734A-9586C872D5F5}"/>
                </a:ext>
              </a:extLst>
            </p:cNvPr>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8;p15">
              <a:extLst>
                <a:ext uri="{FF2B5EF4-FFF2-40B4-BE49-F238E27FC236}">
                  <a16:creationId xmlns:a16="http://schemas.microsoft.com/office/drawing/2014/main" id="{3CE58E3E-BFE5-59B2-CE23-8AF6E57CFA3D}"/>
                </a:ext>
              </a:extLst>
            </p:cNvPr>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p15">
              <a:extLst>
                <a:ext uri="{FF2B5EF4-FFF2-40B4-BE49-F238E27FC236}">
                  <a16:creationId xmlns:a16="http://schemas.microsoft.com/office/drawing/2014/main" id="{F9A0038B-83B7-053D-5BA1-37B4C9C1AD19}"/>
                </a:ext>
              </a:extLst>
            </p:cNvPr>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p15">
              <a:extLst>
                <a:ext uri="{FF2B5EF4-FFF2-40B4-BE49-F238E27FC236}">
                  <a16:creationId xmlns:a16="http://schemas.microsoft.com/office/drawing/2014/main" id="{0E60AEFB-BD11-76BF-5634-357B5A8825ED}"/>
                </a:ext>
              </a:extLst>
            </p:cNvPr>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p15">
              <a:extLst>
                <a:ext uri="{FF2B5EF4-FFF2-40B4-BE49-F238E27FC236}">
                  <a16:creationId xmlns:a16="http://schemas.microsoft.com/office/drawing/2014/main" id="{087EBDB7-427C-4EA5-C51E-901EF2F0C204}"/>
                </a:ext>
              </a:extLst>
            </p:cNvPr>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p15">
              <a:extLst>
                <a:ext uri="{FF2B5EF4-FFF2-40B4-BE49-F238E27FC236}">
                  <a16:creationId xmlns:a16="http://schemas.microsoft.com/office/drawing/2014/main" id="{2399A8B0-4177-7447-4BFB-B54F57268D4E}"/>
                </a:ext>
              </a:extLst>
            </p:cNvPr>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p15">
              <a:extLst>
                <a:ext uri="{FF2B5EF4-FFF2-40B4-BE49-F238E27FC236}">
                  <a16:creationId xmlns:a16="http://schemas.microsoft.com/office/drawing/2014/main" id="{426591FF-BA5C-1C5D-816F-EA3D4FB19B78}"/>
                </a:ext>
              </a:extLst>
            </p:cNvPr>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p15">
              <a:extLst>
                <a:ext uri="{FF2B5EF4-FFF2-40B4-BE49-F238E27FC236}">
                  <a16:creationId xmlns:a16="http://schemas.microsoft.com/office/drawing/2014/main" id="{CF9F3E85-D178-E6D3-DE84-6798372BA3DC}"/>
                </a:ext>
              </a:extLst>
            </p:cNvPr>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248;p37">
            <a:extLst>
              <a:ext uri="{FF2B5EF4-FFF2-40B4-BE49-F238E27FC236}">
                <a16:creationId xmlns:a16="http://schemas.microsoft.com/office/drawing/2014/main" id="{AA7820C5-B2A1-F050-ABC8-F7096726143A}"/>
              </a:ext>
            </a:extLst>
          </p:cNvPr>
          <p:cNvSpPr txBox="1">
            <a:spLocks noGrp="1"/>
          </p:cNvSpPr>
          <p:nvPr>
            <p:ph type="subTitle" idx="1"/>
          </p:nvPr>
        </p:nvSpPr>
        <p:spPr>
          <a:xfrm rot="16200000">
            <a:off x="7328011" y="3459275"/>
            <a:ext cx="3242278"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tx1">
                    <a:lumMod val="65000"/>
                    <a:lumOff val="35000"/>
                    <a:alpha val="33000"/>
                  </a:schemeClr>
                </a:solidFill>
                <a:latin typeface="Oswald" pitchFamily="2" charset="0"/>
              </a:rPr>
              <a:t>SAEFUL AMRI</a:t>
            </a:r>
            <a:endParaRPr sz="4400" b="1" dirty="0">
              <a:solidFill>
                <a:schemeClr val="tx1">
                  <a:lumMod val="65000"/>
                  <a:lumOff val="35000"/>
                  <a:alpha val="33000"/>
                </a:schemeClr>
              </a:solidFill>
              <a:latin typeface="Oswald"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55"/>
          <p:cNvSpPr txBox="1">
            <a:spLocks noGrp="1"/>
          </p:cNvSpPr>
          <p:nvPr>
            <p:ph type="title"/>
          </p:nvPr>
        </p:nvSpPr>
        <p:spPr>
          <a:xfrm>
            <a:off x="3814350" y="1356150"/>
            <a:ext cx="1515300" cy="12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lumMod val="65000"/>
                    <a:lumOff val="35000"/>
                  </a:schemeClr>
                </a:solidFill>
              </a:rPr>
              <a:t>03</a:t>
            </a:r>
            <a:endParaRPr>
              <a:solidFill>
                <a:schemeClr val="tx1">
                  <a:lumMod val="65000"/>
                  <a:lumOff val="35000"/>
                </a:schemeClr>
              </a:solidFill>
            </a:endParaRPr>
          </a:p>
        </p:txBody>
      </p:sp>
      <p:sp>
        <p:nvSpPr>
          <p:cNvPr id="1636" name="Google Shape;1636;p55"/>
          <p:cNvSpPr txBox="1">
            <a:spLocks noGrp="1"/>
          </p:cNvSpPr>
          <p:nvPr>
            <p:ph type="title" idx="2"/>
          </p:nvPr>
        </p:nvSpPr>
        <p:spPr>
          <a:xfrm>
            <a:off x="3467428" y="2501384"/>
            <a:ext cx="2209144" cy="107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chemeClr val="tx1">
                    <a:lumMod val="65000"/>
                    <a:lumOff val="35000"/>
                  </a:schemeClr>
                </a:solidFill>
              </a:rPr>
              <a:t>Transform &amp; Data Cleaning</a:t>
            </a:r>
            <a:endParaRPr dirty="0">
              <a:solidFill>
                <a:schemeClr val="tx1">
                  <a:lumMod val="65000"/>
                  <a:lumOff val="35000"/>
                </a:schemeClr>
              </a:solidFill>
            </a:endParaRPr>
          </a:p>
        </p:txBody>
      </p:sp>
      <p:grpSp>
        <p:nvGrpSpPr>
          <p:cNvPr id="1637" name="Google Shape;1637;p55"/>
          <p:cNvGrpSpPr/>
          <p:nvPr/>
        </p:nvGrpSpPr>
        <p:grpSpPr>
          <a:xfrm rot="-5400000">
            <a:off x="4548073" y="2564913"/>
            <a:ext cx="80672" cy="2278871"/>
            <a:chOff x="240800" y="2433546"/>
            <a:chExt cx="14075" cy="423354"/>
          </a:xfrm>
          <a:solidFill>
            <a:schemeClr val="tx1">
              <a:lumMod val="65000"/>
              <a:lumOff val="35000"/>
            </a:schemeClr>
          </a:solidFill>
        </p:grpSpPr>
        <p:sp>
          <p:nvSpPr>
            <p:cNvPr id="1638" name="Google Shape;1638;p55"/>
            <p:cNvSpPr/>
            <p:nvPr/>
          </p:nvSpPr>
          <p:spPr>
            <a:xfrm>
              <a:off x="241875" y="2433546"/>
              <a:ext cx="11398" cy="316940"/>
            </a:xfrm>
            <a:custGeom>
              <a:avLst/>
              <a:gdLst/>
              <a:ahLst/>
              <a:cxnLst/>
              <a:rect l="l" t="t" r="r" b="b"/>
              <a:pathLst>
                <a:path w="456" h="16409" extrusionOk="0">
                  <a:moveTo>
                    <a:pt x="0" y="1"/>
                  </a:moveTo>
                  <a:lnTo>
                    <a:pt x="0" y="16408"/>
                  </a:lnTo>
                  <a:lnTo>
                    <a:pt x="455" y="16408"/>
                  </a:lnTo>
                  <a:lnTo>
                    <a:pt x="45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39" name="Google Shape;1639;p5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40" name="Google Shape;1640;p5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41" name="Google Shape;1641;p5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1642" name="Google Shape;1642;p55"/>
          <p:cNvGrpSpPr/>
          <p:nvPr/>
        </p:nvGrpSpPr>
        <p:grpSpPr>
          <a:xfrm rot="5400000">
            <a:off x="2989548" y="-543524"/>
            <a:ext cx="3513871" cy="6826313"/>
            <a:chOff x="4479125" y="1041049"/>
            <a:chExt cx="1112231" cy="2160773"/>
          </a:xfrm>
        </p:grpSpPr>
        <p:sp>
          <p:nvSpPr>
            <p:cNvPr id="1643" name="Google Shape;1643;p55"/>
            <p:cNvSpPr/>
            <p:nvPr/>
          </p:nvSpPr>
          <p:spPr>
            <a:xfrm>
              <a:off x="4706662" y="3125434"/>
              <a:ext cx="77326" cy="76388"/>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44" name="Google Shape;1644;p55"/>
            <p:cNvSpPr/>
            <p:nvPr/>
          </p:nvSpPr>
          <p:spPr>
            <a:xfrm>
              <a:off x="5561040" y="2431326"/>
              <a:ext cx="30316" cy="29415"/>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45" name="Google Shape;1645;p5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46" name="Google Shape;1646;p5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1647" name="Google Shape;1647;p55"/>
          <p:cNvGrpSpPr/>
          <p:nvPr/>
        </p:nvGrpSpPr>
        <p:grpSpPr>
          <a:xfrm>
            <a:off x="7880579" y="1374680"/>
            <a:ext cx="543432" cy="741197"/>
            <a:chOff x="2878829" y="3023092"/>
            <a:chExt cx="543432" cy="741197"/>
          </a:xfrm>
          <a:solidFill>
            <a:schemeClr val="tx1">
              <a:lumMod val="65000"/>
              <a:lumOff val="35000"/>
            </a:schemeClr>
          </a:solidFill>
        </p:grpSpPr>
        <p:sp>
          <p:nvSpPr>
            <p:cNvPr id="1648" name="Google Shape;164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49" name="Google Shape;164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50" name="Google Shape;165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51" name="Google Shape;165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52" name="Google Shape;165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53" name="Google Shape;165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54" name="Google Shape;165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55" name="Google Shape;165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56" name="Google Shape;165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57" name="Google Shape;165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58" name="Google Shape;165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59" name="Google Shape;165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60" name="Google Shape;166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61" name="Google Shape;166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62" name="Google Shape;166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63" name="Google Shape;166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64" name="Google Shape;166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65" name="Google Shape;166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66" name="Google Shape;166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67" name="Google Shape;166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68" name="Google Shape;166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69" name="Google Shape;166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70" name="Google Shape;167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71" name="Google Shape;167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1672" name="Google Shape;1672;p55"/>
          <p:cNvGrpSpPr/>
          <p:nvPr/>
        </p:nvGrpSpPr>
        <p:grpSpPr>
          <a:xfrm>
            <a:off x="449509" y="368055"/>
            <a:ext cx="541000" cy="741197"/>
            <a:chOff x="1148622" y="1207755"/>
            <a:chExt cx="541000" cy="741197"/>
          </a:xfrm>
        </p:grpSpPr>
        <p:sp>
          <p:nvSpPr>
            <p:cNvPr id="1673" name="Google Shape;1673;p5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74" name="Google Shape;1674;p5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75" name="Google Shape;1675;p5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76" name="Google Shape;1676;p5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77" name="Google Shape;1677;p5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78" name="Google Shape;1678;p5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79" name="Google Shape;1679;p5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80" name="Google Shape;1680;p5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81" name="Google Shape;1681;p5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82" name="Google Shape;1682;p5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83" name="Google Shape;1683;p5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84" name="Google Shape;1684;p5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85" name="Google Shape;1685;p5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86" name="Google Shape;1686;p5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87" name="Google Shape;1687;p5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88" name="Google Shape;1688;p5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89" name="Google Shape;1689;p5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90" name="Google Shape;1690;p5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91" name="Google Shape;1691;p5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92" name="Google Shape;1692;p5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93" name="Google Shape;1693;p5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94" name="Google Shape;1694;p5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95" name="Google Shape;1695;p5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96" name="Google Shape;1696;p5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1697" name="Google Shape;1697;p55"/>
          <p:cNvGrpSpPr/>
          <p:nvPr/>
        </p:nvGrpSpPr>
        <p:grpSpPr>
          <a:xfrm>
            <a:off x="7285354" y="4606955"/>
            <a:ext cx="543432" cy="741197"/>
            <a:chOff x="2878829" y="3023092"/>
            <a:chExt cx="543432" cy="741197"/>
          </a:xfrm>
          <a:solidFill>
            <a:schemeClr val="tx1">
              <a:lumMod val="65000"/>
              <a:lumOff val="35000"/>
            </a:schemeClr>
          </a:solidFill>
        </p:grpSpPr>
        <p:sp>
          <p:nvSpPr>
            <p:cNvPr id="1698" name="Google Shape;169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99" name="Google Shape;169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00" name="Google Shape;170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01" name="Google Shape;170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02" name="Google Shape;170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03" name="Google Shape;170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04" name="Google Shape;170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05" name="Google Shape;170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06" name="Google Shape;170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07" name="Google Shape;170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08" name="Google Shape;170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09" name="Google Shape;170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10" name="Google Shape;171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11" name="Google Shape;171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12" name="Google Shape;171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13" name="Google Shape;171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14" name="Google Shape;171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15" name="Google Shape;171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16" name="Google Shape;171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17" name="Google Shape;171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18" name="Google Shape;171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19" name="Google Shape;171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20" name="Google Shape;172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21" name="Google Shape;172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spTree>
    <p:extLst>
      <p:ext uri="{BB962C8B-B14F-4D97-AF65-F5344CB8AC3E}">
        <p14:creationId xmlns:p14="http://schemas.microsoft.com/office/powerpoint/2010/main" val="806843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7" name="Google Shape;1727;p56"/>
          <p:cNvSpPr txBox="1">
            <a:spLocks noGrp="1"/>
          </p:cNvSpPr>
          <p:nvPr>
            <p:ph type="subTitle" idx="1"/>
          </p:nvPr>
        </p:nvSpPr>
        <p:spPr>
          <a:xfrm>
            <a:off x="2223250" y="1466400"/>
            <a:ext cx="1682700"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tx1">
                    <a:lumMod val="65000"/>
                    <a:lumOff val="35000"/>
                  </a:schemeClr>
                </a:solidFill>
              </a:rPr>
              <a:t>DUPLICATE</a:t>
            </a:r>
            <a:endParaRPr dirty="0">
              <a:solidFill>
                <a:schemeClr val="tx1">
                  <a:lumMod val="65000"/>
                  <a:lumOff val="35000"/>
                </a:schemeClr>
              </a:solidFill>
            </a:endParaRPr>
          </a:p>
        </p:txBody>
      </p:sp>
      <p:sp>
        <p:nvSpPr>
          <p:cNvPr id="1728" name="Google Shape;1728;p56"/>
          <p:cNvSpPr txBox="1">
            <a:spLocks noGrp="1"/>
          </p:cNvSpPr>
          <p:nvPr>
            <p:ph type="subTitle" idx="7"/>
          </p:nvPr>
        </p:nvSpPr>
        <p:spPr>
          <a:xfrm>
            <a:off x="5237957" y="1466400"/>
            <a:ext cx="1682400"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lumMod val="65000"/>
                    <a:lumOff val="35000"/>
                  </a:schemeClr>
                </a:solidFill>
              </a:rPr>
              <a:t>MISSING VALUE</a:t>
            </a:r>
            <a:endParaRPr dirty="0">
              <a:solidFill>
                <a:schemeClr val="tx1">
                  <a:lumMod val="65000"/>
                  <a:lumOff val="35000"/>
                </a:schemeClr>
              </a:solidFill>
            </a:endParaRPr>
          </a:p>
        </p:txBody>
      </p:sp>
      <p:sp>
        <p:nvSpPr>
          <p:cNvPr id="1729" name="Google Shape;1729;p56"/>
          <p:cNvSpPr txBox="1">
            <a:spLocks noGrp="1"/>
          </p:cNvSpPr>
          <p:nvPr>
            <p:ph type="subTitle" idx="2"/>
          </p:nvPr>
        </p:nvSpPr>
        <p:spPr>
          <a:xfrm>
            <a:off x="1798550" y="1766300"/>
            <a:ext cx="2107500" cy="8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tx1">
                    <a:lumMod val="65000"/>
                    <a:lumOff val="35000"/>
                  </a:schemeClr>
                </a:solidFill>
              </a:rPr>
              <a:t>Eliminates duplicate values</a:t>
            </a:r>
            <a:endParaRPr dirty="0">
              <a:solidFill>
                <a:schemeClr val="tx1">
                  <a:lumMod val="65000"/>
                  <a:lumOff val="35000"/>
                </a:schemeClr>
              </a:solidFill>
            </a:endParaRPr>
          </a:p>
        </p:txBody>
      </p:sp>
      <p:sp>
        <p:nvSpPr>
          <p:cNvPr id="1730" name="Google Shape;1730;p56"/>
          <p:cNvSpPr txBox="1">
            <a:spLocks noGrp="1"/>
          </p:cNvSpPr>
          <p:nvPr>
            <p:ph type="subTitle" idx="3"/>
          </p:nvPr>
        </p:nvSpPr>
        <p:spPr>
          <a:xfrm>
            <a:off x="1961018" y="2790025"/>
            <a:ext cx="1944976"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tx1">
                    <a:lumMod val="65000"/>
                    <a:lumOff val="35000"/>
                  </a:schemeClr>
                </a:solidFill>
              </a:rPr>
              <a:t>SPECIAL CHARACTER</a:t>
            </a:r>
            <a:endParaRPr dirty="0">
              <a:solidFill>
                <a:schemeClr val="tx1">
                  <a:lumMod val="65000"/>
                  <a:lumOff val="35000"/>
                </a:schemeClr>
              </a:solidFill>
            </a:endParaRPr>
          </a:p>
        </p:txBody>
      </p:sp>
      <p:sp>
        <p:nvSpPr>
          <p:cNvPr id="1731" name="Google Shape;1731;p56"/>
          <p:cNvSpPr txBox="1">
            <a:spLocks noGrp="1"/>
          </p:cNvSpPr>
          <p:nvPr>
            <p:ph type="subTitle" idx="4"/>
          </p:nvPr>
        </p:nvSpPr>
        <p:spPr>
          <a:xfrm>
            <a:off x="1798574" y="3089925"/>
            <a:ext cx="2107500" cy="8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tx1">
                    <a:lumMod val="65000"/>
                    <a:lumOff val="35000"/>
                  </a:schemeClr>
                </a:solidFill>
              </a:rPr>
              <a:t>Change the word that does not fit</a:t>
            </a:r>
            <a:endParaRPr dirty="0">
              <a:solidFill>
                <a:schemeClr val="tx1">
                  <a:lumMod val="65000"/>
                  <a:lumOff val="35000"/>
                </a:schemeClr>
              </a:solidFill>
            </a:endParaRPr>
          </a:p>
        </p:txBody>
      </p:sp>
      <p:sp>
        <p:nvSpPr>
          <p:cNvPr id="1732" name="Google Shape;1732;p56"/>
          <p:cNvSpPr txBox="1">
            <a:spLocks noGrp="1"/>
          </p:cNvSpPr>
          <p:nvPr>
            <p:ph type="subTitle" idx="5"/>
          </p:nvPr>
        </p:nvSpPr>
        <p:spPr>
          <a:xfrm>
            <a:off x="5237912" y="2790025"/>
            <a:ext cx="2190021"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lumMod val="65000"/>
                    <a:lumOff val="35000"/>
                  </a:schemeClr>
                </a:solidFill>
              </a:rPr>
              <a:t>REPLACE TYPE OF DATA</a:t>
            </a:r>
            <a:endParaRPr dirty="0">
              <a:solidFill>
                <a:schemeClr val="tx1">
                  <a:lumMod val="65000"/>
                  <a:lumOff val="35000"/>
                </a:schemeClr>
              </a:solidFill>
            </a:endParaRPr>
          </a:p>
        </p:txBody>
      </p:sp>
      <p:sp>
        <p:nvSpPr>
          <p:cNvPr id="1733" name="Google Shape;1733;p56"/>
          <p:cNvSpPr txBox="1">
            <a:spLocks noGrp="1"/>
          </p:cNvSpPr>
          <p:nvPr>
            <p:ph type="subTitle" idx="6"/>
          </p:nvPr>
        </p:nvSpPr>
        <p:spPr>
          <a:xfrm>
            <a:off x="5237975" y="3089925"/>
            <a:ext cx="2107500" cy="8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65000"/>
                    <a:lumOff val="35000"/>
                  </a:schemeClr>
                </a:solidFill>
              </a:rPr>
              <a:t>Convert dataframe to time data type</a:t>
            </a:r>
            <a:endParaRPr dirty="0">
              <a:solidFill>
                <a:schemeClr val="tx1">
                  <a:lumMod val="65000"/>
                  <a:lumOff val="35000"/>
                </a:schemeClr>
              </a:solidFill>
            </a:endParaRPr>
          </a:p>
        </p:txBody>
      </p:sp>
      <p:sp>
        <p:nvSpPr>
          <p:cNvPr id="1734" name="Google Shape;1734;p56"/>
          <p:cNvSpPr txBox="1">
            <a:spLocks noGrp="1"/>
          </p:cNvSpPr>
          <p:nvPr>
            <p:ph type="subTitle" idx="8"/>
          </p:nvPr>
        </p:nvSpPr>
        <p:spPr>
          <a:xfrm>
            <a:off x="5238026" y="1766300"/>
            <a:ext cx="2107500" cy="8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65000"/>
                    <a:lumOff val="35000"/>
                  </a:schemeClr>
                </a:solidFill>
              </a:rPr>
              <a:t>Fix/delete missing values</a:t>
            </a:r>
            <a:endParaRPr dirty="0">
              <a:solidFill>
                <a:schemeClr val="tx1">
                  <a:lumMod val="65000"/>
                  <a:lumOff val="35000"/>
                </a:schemeClr>
              </a:solidFill>
            </a:endParaRPr>
          </a:p>
        </p:txBody>
      </p:sp>
      <p:grpSp>
        <p:nvGrpSpPr>
          <p:cNvPr id="1754" name="Google Shape;1754;p56"/>
          <p:cNvGrpSpPr/>
          <p:nvPr/>
        </p:nvGrpSpPr>
        <p:grpSpPr>
          <a:xfrm>
            <a:off x="4531661" y="1391377"/>
            <a:ext cx="80672" cy="2561036"/>
            <a:chOff x="240800" y="2416421"/>
            <a:chExt cx="14075" cy="440479"/>
          </a:xfrm>
          <a:solidFill>
            <a:schemeClr val="tx1">
              <a:lumMod val="65000"/>
              <a:lumOff val="35000"/>
            </a:schemeClr>
          </a:solidFill>
        </p:grpSpPr>
        <p:sp>
          <p:nvSpPr>
            <p:cNvPr id="1755" name="Google Shape;1755;p56"/>
            <p:cNvSpPr/>
            <p:nvPr/>
          </p:nvSpPr>
          <p:spPr>
            <a:xfrm>
              <a:off x="240800" y="2416421"/>
              <a:ext cx="11401" cy="334046"/>
            </a:xfrm>
            <a:custGeom>
              <a:avLst/>
              <a:gdLst/>
              <a:ahLst/>
              <a:cxnLst/>
              <a:rect l="l" t="t" r="r" b="b"/>
              <a:pathLst>
                <a:path w="456" h="16409" extrusionOk="0">
                  <a:moveTo>
                    <a:pt x="0" y="1"/>
                  </a:moveTo>
                  <a:lnTo>
                    <a:pt x="0" y="16408"/>
                  </a:lnTo>
                  <a:lnTo>
                    <a:pt x="455" y="16408"/>
                  </a:lnTo>
                  <a:lnTo>
                    <a:pt x="45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56" name="Google Shape;1756;p56"/>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57" name="Google Shape;1757;p56"/>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58" name="Google Shape;1758;p56"/>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1759" name="Google Shape;1759;p56"/>
          <p:cNvGrpSpPr/>
          <p:nvPr/>
        </p:nvGrpSpPr>
        <p:grpSpPr>
          <a:xfrm>
            <a:off x="449509" y="3034705"/>
            <a:ext cx="541000" cy="741197"/>
            <a:chOff x="1148622" y="1207755"/>
            <a:chExt cx="541000" cy="741197"/>
          </a:xfrm>
          <a:solidFill>
            <a:schemeClr val="tx1">
              <a:lumMod val="65000"/>
              <a:lumOff val="35000"/>
            </a:schemeClr>
          </a:solidFill>
        </p:grpSpPr>
        <p:sp>
          <p:nvSpPr>
            <p:cNvPr id="1760" name="Google Shape;1760;p56"/>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61" name="Google Shape;1761;p56"/>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62" name="Google Shape;1762;p56"/>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63" name="Google Shape;1763;p56"/>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64" name="Google Shape;1764;p56"/>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65" name="Google Shape;1765;p56"/>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66" name="Google Shape;1766;p56"/>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67" name="Google Shape;1767;p56"/>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68" name="Google Shape;1768;p56"/>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69" name="Google Shape;1769;p56"/>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70" name="Google Shape;1770;p56"/>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71" name="Google Shape;1771;p56"/>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72" name="Google Shape;1772;p56"/>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73" name="Google Shape;1773;p56"/>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74" name="Google Shape;1774;p56"/>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75" name="Google Shape;1775;p56"/>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76" name="Google Shape;1776;p56"/>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77" name="Google Shape;1777;p56"/>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78" name="Google Shape;1778;p56"/>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79" name="Google Shape;1779;p56"/>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80" name="Google Shape;1780;p56"/>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81" name="Google Shape;1781;p56"/>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82" name="Google Shape;1782;p56"/>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83" name="Google Shape;1783;p56"/>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1784" name="Google Shape;1784;p56"/>
          <p:cNvGrpSpPr/>
          <p:nvPr/>
        </p:nvGrpSpPr>
        <p:grpSpPr>
          <a:xfrm>
            <a:off x="7546034" y="806005"/>
            <a:ext cx="541000" cy="741197"/>
            <a:chOff x="1148622" y="1207755"/>
            <a:chExt cx="541000" cy="741197"/>
          </a:xfrm>
          <a:solidFill>
            <a:schemeClr val="tx1">
              <a:lumMod val="65000"/>
              <a:lumOff val="35000"/>
            </a:schemeClr>
          </a:solidFill>
        </p:grpSpPr>
        <p:sp>
          <p:nvSpPr>
            <p:cNvPr id="1785" name="Google Shape;1785;p56"/>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86" name="Google Shape;1786;p56"/>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87" name="Google Shape;1787;p56"/>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88" name="Google Shape;1788;p56"/>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89" name="Google Shape;1789;p56"/>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90" name="Google Shape;1790;p56"/>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91" name="Google Shape;1791;p56"/>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92" name="Google Shape;1792;p56"/>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93" name="Google Shape;1793;p56"/>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94" name="Google Shape;1794;p56"/>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95" name="Google Shape;1795;p56"/>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96" name="Google Shape;1796;p56"/>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97" name="Google Shape;1797;p56"/>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98" name="Google Shape;1798;p56"/>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99" name="Google Shape;1799;p56"/>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00" name="Google Shape;1800;p56"/>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01" name="Google Shape;1801;p56"/>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02" name="Google Shape;1802;p56"/>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03" name="Google Shape;1803;p56"/>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04" name="Google Shape;1804;p56"/>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05" name="Google Shape;1805;p56"/>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06" name="Google Shape;1806;p56"/>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07" name="Google Shape;1807;p56"/>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08" name="Google Shape;1808;p56"/>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1809" name="Google Shape;1809;p56"/>
          <p:cNvGrpSpPr/>
          <p:nvPr/>
        </p:nvGrpSpPr>
        <p:grpSpPr>
          <a:xfrm>
            <a:off x="1721150" y="1228088"/>
            <a:ext cx="7101846" cy="3219987"/>
            <a:chOff x="2232133" y="1788200"/>
            <a:chExt cx="1828817" cy="829188"/>
          </a:xfrm>
        </p:grpSpPr>
        <p:sp>
          <p:nvSpPr>
            <p:cNvPr id="1810" name="Google Shape;1810;p5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11" name="Google Shape;1811;p5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12" name="Google Shape;1812;p56"/>
            <p:cNvSpPr/>
            <p:nvPr/>
          </p:nvSpPr>
          <p:spPr>
            <a:xfrm>
              <a:off x="2232133" y="2558649"/>
              <a:ext cx="61769" cy="58739"/>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14" name="Google Shape;12471;p85">
            <a:extLst>
              <a:ext uri="{FF2B5EF4-FFF2-40B4-BE49-F238E27FC236}">
                <a16:creationId xmlns:a16="http://schemas.microsoft.com/office/drawing/2014/main" id="{CA843B1B-769E-4605-3AE3-737C0ED621BA}"/>
              </a:ext>
            </a:extLst>
          </p:cNvPr>
          <p:cNvGrpSpPr/>
          <p:nvPr/>
        </p:nvGrpSpPr>
        <p:grpSpPr>
          <a:xfrm>
            <a:off x="4777443" y="2809969"/>
            <a:ext cx="361636" cy="362183"/>
            <a:chOff x="6259175" y="1559008"/>
            <a:chExt cx="271743" cy="272093"/>
          </a:xfrm>
          <a:solidFill>
            <a:schemeClr val="tx1">
              <a:lumMod val="65000"/>
              <a:lumOff val="35000"/>
            </a:schemeClr>
          </a:solidFill>
        </p:grpSpPr>
        <p:sp>
          <p:nvSpPr>
            <p:cNvPr id="15" name="Google Shape;12472;p85">
              <a:extLst>
                <a:ext uri="{FF2B5EF4-FFF2-40B4-BE49-F238E27FC236}">
                  <a16:creationId xmlns:a16="http://schemas.microsoft.com/office/drawing/2014/main" id="{4186AF47-42A2-37F9-13AD-4873212872EC}"/>
                </a:ext>
              </a:extLst>
            </p:cNvPr>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473;p85">
              <a:extLst>
                <a:ext uri="{FF2B5EF4-FFF2-40B4-BE49-F238E27FC236}">
                  <a16:creationId xmlns:a16="http://schemas.microsoft.com/office/drawing/2014/main" id="{545AA910-8D5A-CDA0-9CB5-8FC5DDE50277}"/>
                </a:ext>
              </a:extLst>
            </p:cNvPr>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474;p85">
              <a:extLst>
                <a:ext uri="{FF2B5EF4-FFF2-40B4-BE49-F238E27FC236}">
                  <a16:creationId xmlns:a16="http://schemas.microsoft.com/office/drawing/2014/main" id="{6D157633-FA32-6D4F-C6D3-C7ABD09E32C1}"/>
                </a:ext>
              </a:extLst>
            </p:cNvPr>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75;p85">
              <a:extLst>
                <a:ext uri="{FF2B5EF4-FFF2-40B4-BE49-F238E27FC236}">
                  <a16:creationId xmlns:a16="http://schemas.microsoft.com/office/drawing/2014/main" id="{6D73D656-80DA-2B04-9AB8-29DCB3BB131A}"/>
                </a:ext>
              </a:extLst>
            </p:cNvPr>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2476;p85">
              <a:extLst>
                <a:ext uri="{FF2B5EF4-FFF2-40B4-BE49-F238E27FC236}">
                  <a16:creationId xmlns:a16="http://schemas.microsoft.com/office/drawing/2014/main" id="{D22B4976-A806-F112-E108-D71EAE94757B}"/>
                </a:ext>
              </a:extLst>
            </p:cNvPr>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477;p85">
              <a:extLst>
                <a:ext uri="{FF2B5EF4-FFF2-40B4-BE49-F238E27FC236}">
                  <a16:creationId xmlns:a16="http://schemas.microsoft.com/office/drawing/2014/main" id="{37F1FC54-A175-CC99-C418-5A00B1F50A15}"/>
                </a:ext>
              </a:extLst>
            </p:cNvPr>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478;p85">
              <a:extLst>
                <a:ext uri="{FF2B5EF4-FFF2-40B4-BE49-F238E27FC236}">
                  <a16:creationId xmlns:a16="http://schemas.microsoft.com/office/drawing/2014/main" id="{75C82194-51EB-1ACA-F9F6-9F33673681B9}"/>
                </a:ext>
              </a:extLst>
            </p:cNvPr>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479;p85">
              <a:extLst>
                <a:ext uri="{FF2B5EF4-FFF2-40B4-BE49-F238E27FC236}">
                  <a16:creationId xmlns:a16="http://schemas.microsoft.com/office/drawing/2014/main" id="{0FA4890B-C3A2-83B5-8E57-B379ADC8ECD0}"/>
                </a:ext>
              </a:extLst>
            </p:cNvPr>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480;p85">
              <a:extLst>
                <a:ext uri="{FF2B5EF4-FFF2-40B4-BE49-F238E27FC236}">
                  <a16:creationId xmlns:a16="http://schemas.microsoft.com/office/drawing/2014/main" id="{9A64460B-309F-2514-462E-44C77A3D5AB2}"/>
                </a:ext>
              </a:extLst>
            </p:cNvPr>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481;p85">
              <a:extLst>
                <a:ext uri="{FF2B5EF4-FFF2-40B4-BE49-F238E27FC236}">
                  <a16:creationId xmlns:a16="http://schemas.microsoft.com/office/drawing/2014/main" id="{B6181D90-B4B9-AADF-85A9-E5876A387E9D}"/>
                </a:ext>
              </a:extLst>
            </p:cNvPr>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482;p85">
              <a:extLst>
                <a:ext uri="{FF2B5EF4-FFF2-40B4-BE49-F238E27FC236}">
                  <a16:creationId xmlns:a16="http://schemas.microsoft.com/office/drawing/2014/main" id="{B8F948C9-0A44-0398-34B9-370A7FDF7718}"/>
                </a:ext>
              </a:extLst>
            </p:cNvPr>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483;p85">
              <a:extLst>
                <a:ext uri="{FF2B5EF4-FFF2-40B4-BE49-F238E27FC236}">
                  <a16:creationId xmlns:a16="http://schemas.microsoft.com/office/drawing/2014/main" id="{FAAC68EC-2835-F1CD-64B7-A5733880B379}"/>
                </a:ext>
              </a:extLst>
            </p:cNvPr>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484;p85">
              <a:extLst>
                <a:ext uri="{FF2B5EF4-FFF2-40B4-BE49-F238E27FC236}">
                  <a16:creationId xmlns:a16="http://schemas.microsoft.com/office/drawing/2014/main" id="{C4EFD4A5-4C86-6730-D746-96F82C051C94}"/>
                </a:ext>
              </a:extLst>
            </p:cNvPr>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485;p85">
              <a:extLst>
                <a:ext uri="{FF2B5EF4-FFF2-40B4-BE49-F238E27FC236}">
                  <a16:creationId xmlns:a16="http://schemas.microsoft.com/office/drawing/2014/main" id="{B9C49E17-CF34-4670-4179-414028550158}"/>
                </a:ext>
              </a:extLst>
            </p:cNvPr>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86;p85">
              <a:extLst>
                <a:ext uri="{FF2B5EF4-FFF2-40B4-BE49-F238E27FC236}">
                  <a16:creationId xmlns:a16="http://schemas.microsoft.com/office/drawing/2014/main" id="{AC03CEF4-6AE5-547E-5F1F-1E5D6CA3B34B}"/>
                </a:ext>
              </a:extLst>
            </p:cNvPr>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87;p85">
              <a:extLst>
                <a:ext uri="{FF2B5EF4-FFF2-40B4-BE49-F238E27FC236}">
                  <a16:creationId xmlns:a16="http://schemas.microsoft.com/office/drawing/2014/main" id="{E9EEDE3F-A8D2-8B39-83CB-ADF067114704}"/>
                </a:ext>
              </a:extLst>
            </p:cNvPr>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88;p85">
              <a:extLst>
                <a:ext uri="{FF2B5EF4-FFF2-40B4-BE49-F238E27FC236}">
                  <a16:creationId xmlns:a16="http://schemas.microsoft.com/office/drawing/2014/main" id="{4B8C4DC6-2E60-1F8E-7902-0E336CA5FEB8}"/>
                </a:ext>
              </a:extLst>
            </p:cNvPr>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4400;p87">
            <a:extLst>
              <a:ext uri="{FF2B5EF4-FFF2-40B4-BE49-F238E27FC236}">
                <a16:creationId xmlns:a16="http://schemas.microsoft.com/office/drawing/2014/main" id="{0D5B95DC-56E7-CFE0-DEFB-1E2D79705312}"/>
              </a:ext>
            </a:extLst>
          </p:cNvPr>
          <p:cNvGrpSpPr/>
          <p:nvPr/>
        </p:nvGrpSpPr>
        <p:grpSpPr>
          <a:xfrm>
            <a:off x="4067176" y="1479348"/>
            <a:ext cx="306759" cy="351445"/>
            <a:chOff x="859262" y="3353920"/>
            <a:chExt cx="306759" cy="351445"/>
          </a:xfrm>
          <a:solidFill>
            <a:schemeClr val="tx1">
              <a:lumMod val="65000"/>
              <a:lumOff val="35000"/>
            </a:schemeClr>
          </a:solidFill>
        </p:grpSpPr>
        <p:sp>
          <p:nvSpPr>
            <p:cNvPr id="3" name="Google Shape;14401;p87">
              <a:extLst>
                <a:ext uri="{FF2B5EF4-FFF2-40B4-BE49-F238E27FC236}">
                  <a16:creationId xmlns:a16="http://schemas.microsoft.com/office/drawing/2014/main" id="{AA7255EE-D739-3C9E-0909-1732E0E964FC}"/>
                </a:ext>
              </a:extLst>
            </p:cNvPr>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402;p87">
              <a:extLst>
                <a:ext uri="{FF2B5EF4-FFF2-40B4-BE49-F238E27FC236}">
                  <a16:creationId xmlns:a16="http://schemas.microsoft.com/office/drawing/2014/main" id="{6BA75115-13BC-E2C6-A853-8740EFF30C60}"/>
                </a:ext>
              </a:extLst>
            </p:cNvPr>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403;p87">
              <a:extLst>
                <a:ext uri="{FF2B5EF4-FFF2-40B4-BE49-F238E27FC236}">
                  <a16:creationId xmlns:a16="http://schemas.microsoft.com/office/drawing/2014/main" id="{D28432B3-F7ED-B57A-171E-EEE79CCFD358}"/>
                </a:ext>
              </a:extLst>
            </p:cNvPr>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404;p87">
              <a:extLst>
                <a:ext uri="{FF2B5EF4-FFF2-40B4-BE49-F238E27FC236}">
                  <a16:creationId xmlns:a16="http://schemas.microsoft.com/office/drawing/2014/main" id="{F8794C54-2A06-74D7-03CC-1A0A94EC75EE}"/>
                </a:ext>
              </a:extLst>
            </p:cNvPr>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405;p87">
              <a:extLst>
                <a:ext uri="{FF2B5EF4-FFF2-40B4-BE49-F238E27FC236}">
                  <a16:creationId xmlns:a16="http://schemas.microsoft.com/office/drawing/2014/main" id="{80061B0A-8FD2-2058-11B8-5B6433FDEAA5}"/>
                </a:ext>
              </a:extLst>
            </p:cNvPr>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4413;p87">
            <a:extLst>
              <a:ext uri="{FF2B5EF4-FFF2-40B4-BE49-F238E27FC236}">
                <a16:creationId xmlns:a16="http://schemas.microsoft.com/office/drawing/2014/main" id="{03E73FB4-1278-2780-5929-D464380B0206}"/>
              </a:ext>
            </a:extLst>
          </p:cNvPr>
          <p:cNvSpPr/>
          <p:nvPr/>
        </p:nvSpPr>
        <p:spPr>
          <a:xfrm rot="13523329">
            <a:off x="4190115" y="2790025"/>
            <a:ext cx="78049" cy="353417"/>
          </a:xfrm>
          <a:custGeom>
            <a:avLst/>
            <a:gdLst/>
            <a:ahLst/>
            <a:cxnLst/>
            <a:rect l="l" t="t" r="r" b="b"/>
            <a:pathLst>
              <a:path w="2454" h="11112" extrusionOk="0">
                <a:moveTo>
                  <a:pt x="1215" y="501"/>
                </a:moveTo>
                <a:cubicBezTo>
                  <a:pt x="1429" y="894"/>
                  <a:pt x="1453" y="953"/>
                  <a:pt x="1453" y="965"/>
                </a:cubicBezTo>
                <a:cubicBezTo>
                  <a:pt x="1382" y="1013"/>
                  <a:pt x="1286" y="1025"/>
                  <a:pt x="1203" y="1025"/>
                </a:cubicBezTo>
                <a:cubicBezTo>
                  <a:pt x="1108" y="1025"/>
                  <a:pt x="1024" y="1013"/>
                  <a:pt x="941" y="965"/>
                </a:cubicBezTo>
                <a:lnTo>
                  <a:pt x="1215" y="501"/>
                </a:lnTo>
                <a:close/>
                <a:moveTo>
                  <a:pt x="1620" y="1275"/>
                </a:moveTo>
                <a:lnTo>
                  <a:pt x="2001" y="2013"/>
                </a:lnTo>
                <a:lnTo>
                  <a:pt x="429" y="2013"/>
                </a:lnTo>
                <a:lnTo>
                  <a:pt x="810" y="1275"/>
                </a:lnTo>
                <a:cubicBezTo>
                  <a:pt x="929" y="1334"/>
                  <a:pt x="1084" y="1382"/>
                  <a:pt x="1215" y="1382"/>
                </a:cubicBezTo>
                <a:cubicBezTo>
                  <a:pt x="1346" y="1382"/>
                  <a:pt x="1501" y="1358"/>
                  <a:pt x="1620" y="1275"/>
                </a:cubicBezTo>
                <a:close/>
                <a:moveTo>
                  <a:pt x="2108" y="9109"/>
                </a:moveTo>
                <a:lnTo>
                  <a:pt x="2108" y="9752"/>
                </a:lnTo>
                <a:lnTo>
                  <a:pt x="322" y="9752"/>
                </a:lnTo>
                <a:lnTo>
                  <a:pt x="322" y="9109"/>
                </a:lnTo>
                <a:close/>
                <a:moveTo>
                  <a:pt x="1215" y="1"/>
                </a:moveTo>
                <a:cubicBezTo>
                  <a:pt x="1155" y="1"/>
                  <a:pt x="1096" y="25"/>
                  <a:pt x="1072" y="84"/>
                </a:cubicBezTo>
                <a:lnTo>
                  <a:pt x="608" y="965"/>
                </a:lnTo>
                <a:lnTo>
                  <a:pt x="120" y="1894"/>
                </a:lnTo>
                <a:cubicBezTo>
                  <a:pt x="36" y="2037"/>
                  <a:pt x="0" y="2215"/>
                  <a:pt x="0" y="2382"/>
                </a:cubicBezTo>
                <a:lnTo>
                  <a:pt x="0" y="5359"/>
                </a:lnTo>
                <a:cubicBezTo>
                  <a:pt x="0" y="5442"/>
                  <a:pt x="72" y="5525"/>
                  <a:pt x="155" y="5525"/>
                </a:cubicBezTo>
                <a:cubicBezTo>
                  <a:pt x="250" y="5525"/>
                  <a:pt x="322" y="5442"/>
                  <a:pt x="322" y="5359"/>
                </a:cubicBezTo>
                <a:lnTo>
                  <a:pt x="322" y="2346"/>
                </a:lnTo>
                <a:lnTo>
                  <a:pt x="1048" y="2346"/>
                </a:lnTo>
                <a:lnTo>
                  <a:pt x="1048" y="8776"/>
                </a:lnTo>
                <a:lnTo>
                  <a:pt x="322" y="8776"/>
                </a:lnTo>
                <a:lnTo>
                  <a:pt x="322" y="6002"/>
                </a:lnTo>
                <a:cubicBezTo>
                  <a:pt x="322" y="5906"/>
                  <a:pt x="250" y="5835"/>
                  <a:pt x="155" y="5835"/>
                </a:cubicBezTo>
                <a:cubicBezTo>
                  <a:pt x="72" y="5835"/>
                  <a:pt x="0" y="5906"/>
                  <a:pt x="0" y="6002"/>
                </a:cubicBezTo>
                <a:lnTo>
                  <a:pt x="0" y="9895"/>
                </a:lnTo>
                <a:cubicBezTo>
                  <a:pt x="0" y="10121"/>
                  <a:pt x="60" y="10323"/>
                  <a:pt x="179" y="10526"/>
                </a:cubicBezTo>
                <a:cubicBezTo>
                  <a:pt x="203" y="10562"/>
                  <a:pt x="262" y="10597"/>
                  <a:pt x="322" y="10597"/>
                </a:cubicBezTo>
                <a:cubicBezTo>
                  <a:pt x="453" y="10597"/>
                  <a:pt x="536" y="10466"/>
                  <a:pt x="477" y="10347"/>
                </a:cubicBezTo>
                <a:cubicBezTo>
                  <a:pt x="417" y="10252"/>
                  <a:pt x="381" y="10145"/>
                  <a:pt x="370" y="10050"/>
                </a:cubicBezTo>
                <a:lnTo>
                  <a:pt x="2108" y="10050"/>
                </a:lnTo>
                <a:cubicBezTo>
                  <a:pt x="2025" y="10443"/>
                  <a:pt x="1679" y="10764"/>
                  <a:pt x="1251" y="10776"/>
                </a:cubicBezTo>
                <a:cubicBezTo>
                  <a:pt x="1108" y="10776"/>
                  <a:pt x="989" y="10764"/>
                  <a:pt x="893" y="10704"/>
                </a:cubicBezTo>
                <a:cubicBezTo>
                  <a:pt x="869" y="10695"/>
                  <a:pt x="844" y="10691"/>
                  <a:pt x="822" y="10691"/>
                </a:cubicBezTo>
                <a:cubicBezTo>
                  <a:pt x="757" y="10691"/>
                  <a:pt x="702" y="10726"/>
                  <a:pt x="667" y="10788"/>
                </a:cubicBezTo>
                <a:cubicBezTo>
                  <a:pt x="631" y="10883"/>
                  <a:pt x="667" y="10966"/>
                  <a:pt x="751" y="11014"/>
                </a:cubicBezTo>
                <a:cubicBezTo>
                  <a:pt x="907" y="11081"/>
                  <a:pt x="1067" y="11111"/>
                  <a:pt x="1222" y="11111"/>
                </a:cubicBezTo>
                <a:cubicBezTo>
                  <a:pt x="1872" y="11111"/>
                  <a:pt x="2453" y="10577"/>
                  <a:pt x="2453" y="9895"/>
                </a:cubicBezTo>
                <a:lnTo>
                  <a:pt x="2453" y="9895"/>
                </a:lnTo>
                <a:cubicBezTo>
                  <a:pt x="2453" y="9895"/>
                  <a:pt x="2453" y="9895"/>
                  <a:pt x="2453" y="9895"/>
                </a:cubicBezTo>
                <a:cubicBezTo>
                  <a:pt x="2441" y="9895"/>
                  <a:pt x="2441" y="8954"/>
                  <a:pt x="2441" y="8942"/>
                </a:cubicBezTo>
                <a:lnTo>
                  <a:pt x="2441" y="7514"/>
                </a:lnTo>
                <a:cubicBezTo>
                  <a:pt x="2441" y="7418"/>
                  <a:pt x="2358" y="7347"/>
                  <a:pt x="2275" y="7347"/>
                </a:cubicBezTo>
                <a:cubicBezTo>
                  <a:pt x="2179" y="7347"/>
                  <a:pt x="2108" y="7418"/>
                  <a:pt x="2108" y="7514"/>
                </a:cubicBezTo>
                <a:lnTo>
                  <a:pt x="2108" y="8776"/>
                </a:lnTo>
                <a:lnTo>
                  <a:pt x="1382" y="8776"/>
                </a:lnTo>
                <a:lnTo>
                  <a:pt x="1382" y="2346"/>
                </a:lnTo>
                <a:lnTo>
                  <a:pt x="2108" y="2346"/>
                </a:lnTo>
                <a:lnTo>
                  <a:pt x="2108" y="2382"/>
                </a:lnTo>
                <a:lnTo>
                  <a:pt x="2108" y="6859"/>
                </a:lnTo>
                <a:cubicBezTo>
                  <a:pt x="2108" y="6954"/>
                  <a:pt x="2179" y="7025"/>
                  <a:pt x="2275" y="7025"/>
                </a:cubicBezTo>
                <a:cubicBezTo>
                  <a:pt x="2358" y="7025"/>
                  <a:pt x="2441" y="6954"/>
                  <a:pt x="2441" y="6859"/>
                </a:cubicBezTo>
                <a:lnTo>
                  <a:pt x="2441" y="2382"/>
                </a:lnTo>
                <a:cubicBezTo>
                  <a:pt x="2441" y="2215"/>
                  <a:pt x="2394" y="2037"/>
                  <a:pt x="2322" y="1894"/>
                </a:cubicBezTo>
                <a:lnTo>
                  <a:pt x="1370" y="84"/>
                </a:lnTo>
                <a:cubicBezTo>
                  <a:pt x="1334" y="25"/>
                  <a:pt x="1274" y="1"/>
                  <a:pt x="1215"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5480;p89">
            <a:extLst>
              <a:ext uri="{FF2B5EF4-FFF2-40B4-BE49-F238E27FC236}">
                <a16:creationId xmlns:a16="http://schemas.microsoft.com/office/drawing/2014/main" id="{D92E31C2-9FA9-A31F-575E-4CC263FC26F5}"/>
              </a:ext>
            </a:extLst>
          </p:cNvPr>
          <p:cNvGrpSpPr/>
          <p:nvPr/>
        </p:nvGrpSpPr>
        <p:grpSpPr>
          <a:xfrm>
            <a:off x="4825326" y="1468904"/>
            <a:ext cx="282746" cy="340358"/>
            <a:chOff x="8034034" y="1518109"/>
            <a:chExt cx="282746" cy="340358"/>
          </a:xfrm>
          <a:solidFill>
            <a:schemeClr val="tx1">
              <a:lumMod val="65000"/>
              <a:lumOff val="35000"/>
            </a:schemeClr>
          </a:solidFill>
        </p:grpSpPr>
        <p:sp>
          <p:nvSpPr>
            <p:cNvPr id="10" name="Google Shape;15481;p89">
              <a:extLst>
                <a:ext uri="{FF2B5EF4-FFF2-40B4-BE49-F238E27FC236}">
                  <a16:creationId xmlns:a16="http://schemas.microsoft.com/office/drawing/2014/main" id="{6022C67D-4D9B-17E8-E1F4-1427DECA0DB2}"/>
                </a:ext>
              </a:extLst>
            </p:cNvPr>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482;p89">
              <a:extLst>
                <a:ext uri="{FF2B5EF4-FFF2-40B4-BE49-F238E27FC236}">
                  <a16:creationId xmlns:a16="http://schemas.microsoft.com/office/drawing/2014/main" id="{0BAAC75F-345B-5DF6-3E42-6B7FCF709C49}"/>
                </a:ext>
              </a:extLst>
            </p:cNvPr>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83;p89">
              <a:extLst>
                <a:ext uri="{FF2B5EF4-FFF2-40B4-BE49-F238E27FC236}">
                  <a16:creationId xmlns:a16="http://schemas.microsoft.com/office/drawing/2014/main" id="{729EBAC0-03BF-15E9-8A35-6EFA6EA73289}"/>
                </a:ext>
              </a:extLst>
            </p:cNvPr>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484;p89">
              <a:extLst>
                <a:ext uri="{FF2B5EF4-FFF2-40B4-BE49-F238E27FC236}">
                  <a16:creationId xmlns:a16="http://schemas.microsoft.com/office/drawing/2014/main" id="{095B15B8-8855-6288-864F-2C35AD5B3FDE}"/>
                </a:ext>
              </a:extLst>
            </p:cNvPr>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5677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F9B855-481B-B87A-48B9-F8D4454A7A8B}"/>
              </a:ext>
            </a:extLst>
          </p:cNvPr>
          <p:cNvPicPr>
            <a:picLocks noChangeAspect="1"/>
          </p:cNvPicPr>
          <p:nvPr/>
        </p:nvPicPr>
        <p:blipFill rotWithShape="1">
          <a:blip r:embed="rId2"/>
          <a:srcRect t="33535"/>
          <a:stretch/>
        </p:blipFill>
        <p:spPr>
          <a:xfrm>
            <a:off x="47998" y="977396"/>
            <a:ext cx="4454037" cy="718681"/>
          </a:xfrm>
          <a:prstGeom prst="rect">
            <a:avLst/>
          </a:prstGeom>
        </p:spPr>
      </p:pic>
      <p:pic>
        <p:nvPicPr>
          <p:cNvPr id="20" name="Picture 19">
            <a:extLst>
              <a:ext uri="{FF2B5EF4-FFF2-40B4-BE49-F238E27FC236}">
                <a16:creationId xmlns:a16="http://schemas.microsoft.com/office/drawing/2014/main" id="{7A58F325-A482-1EE4-42B1-915DE88CBE5E}"/>
              </a:ext>
            </a:extLst>
          </p:cNvPr>
          <p:cNvPicPr>
            <a:picLocks noChangeAspect="1"/>
          </p:cNvPicPr>
          <p:nvPr/>
        </p:nvPicPr>
        <p:blipFill rotWithShape="1">
          <a:blip r:embed="rId3"/>
          <a:srcRect t="36830"/>
          <a:stretch/>
        </p:blipFill>
        <p:spPr>
          <a:xfrm>
            <a:off x="4641965" y="1512091"/>
            <a:ext cx="4454036" cy="595302"/>
          </a:xfrm>
          <a:prstGeom prst="rect">
            <a:avLst/>
          </a:prstGeom>
        </p:spPr>
      </p:pic>
      <p:pic>
        <p:nvPicPr>
          <p:cNvPr id="22" name="Picture 21">
            <a:extLst>
              <a:ext uri="{FF2B5EF4-FFF2-40B4-BE49-F238E27FC236}">
                <a16:creationId xmlns:a16="http://schemas.microsoft.com/office/drawing/2014/main" id="{F4D064A9-EFD7-540D-579E-D29F41C68183}"/>
              </a:ext>
            </a:extLst>
          </p:cNvPr>
          <p:cNvPicPr>
            <a:picLocks noChangeAspect="1"/>
          </p:cNvPicPr>
          <p:nvPr/>
        </p:nvPicPr>
        <p:blipFill>
          <a:blip r:embed="rId4"/>
          <a:stretch>
            <a:fillRect/>
          </a:stretch>
        </p:blipFill>
        <p:spPr>
          <a:xfrm>
            <a:off x="47998" y="4415983"/>
            <a:ext cx="4454038" cy="361138"/>
          </a:xfrm>
          <a:prstGeom prst="rect">
            <a:avLst/>
          </a:prstGeom>
        </p:spPr>
      </p:pic>
      <p:sp>
        <p:nvSpPr>
          <p:cNvPr id="23" name="Flowchart: Connector 22">
            <a:extLst>
              <a:ext uri="{FF2B5EF4-FFF2-40B4-BE49-F238E27FC236}">
                <a16:creationId xmlns:a16="http://schemas.microsoft.com/office/drawing/2014/main" id="{F81D6070-70EA-0BA6-4595-862B0F276E9B}"/>
              </a:ext>
            </a:extLst>
          </p:cNvPr>
          <p:cNvSpPr/>
          <p:nvPr/>
        </p:nvSpPr>
        <p:spPr>
          <a:xfrm>
            <a:off x="4736162" y="4636599"/>
            <a:ext cx="86638" cy="8683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EA13F19B-81A2-082C-2F04-99029FEA62C0}"/>
              </a:ext>
            </a:extLst>
          </p:cNvPr>
          <p:cNvSpPr/>
          <p:nvPr/>
        </p:nvSpPr>
        <p:spPr>
          <a:xfrm>
            <a:off x="5454843" y="4641478"/>
            <a:ext cx="86638" cy="86830"/>
          </a:xfrm>
          <a:prstGeom prst="flowChartConnector">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733;p56">
            <a:extLst>
              <a:ext uri="{FF2B5EF4-FFF2-40B4-BE49-F238E27FC236}">
                <a16:creationId xmlns:a16="http://schemas.microsoft.com/office/drawing/2014/main" id="{B4679F58-00C8-6149-2C2D-1228584BC33A}"/>
              </a:ext>
            </a:extLst>
          </p:cNvPr>
          <p:cNvSpPr txBox="1">
            <a:spLocks/>
          </p:cNvSpPr>
          <p:nvPr/>
        </p:nvSpPr>
        <p:spPr>
          <a:xfrm>
            <a:off x="4779481" y="4497578"/>
            <a:ext cx="675362" cy="2432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lumMod val="65000"/>
                    <a:lumOff val="35000"/>
                  </a:schemeClr>
                </a:solidFill>
                <a:latin typeface="Oswald" pitchFamily="2" charset="0"/>
              </a:rPr>
              <a:t>Duplicate</a:t>
            </a:r>
          </a:p>
        </p:txBody>
      </p:sp>
      <p:sp>
        <p:nvSpPr>
          <p:cNvPr id="27" name="Google Shape;1733;p56">
            <a:extLst>
              <a:ext uri="{FF2B5EF4-FFF2-40B4-BE49-F238E27FC236}">
                <a16:creationId xmlns:a16="http://schemas.microsoft.com/office/drawing/2014/main" id="{AE386BF9-8EE5-50A9-F788-2C125E4D563A}"/>
              </a:ext>
            </a:extLst>
          </p:cNvPr>
          <p:cNvSpPr txBox="1">
            <a:spLocks/>
          </p:cNvSpPr>
          <p:nvPr/>
        </p:nvSpPr>
        <p:spPr>
          <a:xfrm>
            <a:off x="5498161" y="4502457"/>
            <a:ext cx="915445" cy="2432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lumMod val="65000"/>
                    <a:lumOff val="35000"/>
                  </a:schemeClr>
                </a:solidFill>
                <a:latin typeface="Oswald" pitchFamily="2" charset="0"/>
              </a:rPr>
              <a:t>Missing Value</a:t>
            </a:r>
          </a:p>
        </p:txBody>
      </p:sp>
      <p:sp>
        <p:nvSpPr>
          <p:cNvPr id="28" name="Flowchart: Connector 27">
            <a:extLst>
              <a:ext uri="{FF2B5EF4-FFF2-40B4-BE49-F238E27FC236}">
                <a16:creationId xmlns:a16="http://schemas.microsoft.com/office/drawing/2014/main" id="{68038B61-0041-8ECD-DFC9-E96E1DE05161}"/>
              </a:ext>
            </a:extLst>
          </p:cNvPr>
          <p:cNvSpPr/>
          <p:nvPr/>
        </p:nvSpPr>
        <p:spPr>
          <a:xfrm>
            <a:off x="6406822" y="4636599"/>
            <a:ext cx="86638" cy="86830"/>
          </a:xfrm>
          <a:prstGeom prst="flowChartConnector">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1733;p56">
            <a:extLst>
              <a:ext uri="{FF2B5EF4-FFF2-40B4-BE49-F238E27FC236}">
                <a16:creationId xmlns:a16="http://schemas.microsoft.com/office/drawing/2014/main" id="{DC43C88D-EDFC-046C-D2FF-A2BCA1811006}"/>
              </a:ext>
            </a:extLst>
          </p:cNvPr>
          <p:cNvSpPr txBox="1">
            <a:spLocks/>
          </p:cNvSpPr>
          <p:nvPr/>
        </p:nvSpPr>
        <p:spPr>
          <a:xfrm>
            <a:off x="6450141" y="4497578"/>
            <a:ext cx="863774" cy="2432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lumMod val="65000"/>
                    <a:lumOff val="35000"/>
                  </a:schemeClr>
                </a:solidFill>
                <a:latin typeface="Oswald" pitchFamily="2" charset="0"/>
              </a:rPr>
              <a:t>Special Char</a:t>
            </a:r>
          </a:p>
        </p:txBody>
      </p:sp>
      <p:sp>
        <p:nvSpPr>
          <p:cNvPr id="30" name="Google Shape;1726;p56">
            <a:extLst>
              <a:ext uri="{FF2B5EF4-FFF2-40B4-BE49-F238E27FC236}">
                <a16:creationId xmlns:a16="http://schemas.microsoft.com/office/drawing/2014/main" id="{6970FF07-050D-7459-9798-265E5FFDABC6}"/>
              </a:ext>
            </a:extLst>
          </p:cNvPr>
          <p:cNvSpPr txBox="1">
            <a:spLocks noGrp="1"/>
          </p:cNvSpPr>
          <p:nvPr>
            <p:ph type="title"/>
          </p:nvPr>
        </p:nvSpPr>
        <p:spPr>
          <a:xfrm>
            <a:off x="0" y="306795"/>
            <a:ext cx="4502035" cy="5435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tx1">
                    <a:lumMod val="65000"/>
                    <a:lumOff val="35000"/>
                  </a:schemeClr>
                </a:solidFill>
              </a:rPr>
              <a:t>INFORMATION OF TABLE COLUMN</a:t>
            </a:r>
            <a:endParaRPr sz="2800" dirty="0">
              <a:solidFill>
                <a:schemeClr val="tx1">
                  <a:lumMod val="65000"/>
                  <a:lumOff val="35000"/>
                </a:schemeClr>
              </a:solidFill>
            </a:endParaRPr>
          </a:p>
        </p:txBody>
      </p:sp>
      <p:grpSp>
        <p:nvGrpSpPr>
          <p:cNvPr id="42" name="Group 41">
            <a:extLst>
              <a:ext uri="{FF2B5EF4-FFF2-40B4-BE49-F238E27FC236}">
                <a16:creationId xmlns:a16="http://schemas.microsoft.com/office/drawing/2014/main" id="{2CEF7DA8-3C4C-D84D-9C64-B1259ACF81F1}"/>
              </a:ext>
            </a:extLst>
          </p:cNvPr>
          <p:cNvGrpSpPr/>
          <p:nvPr/>
        </p:nvGrpSpPr>
        <p:grpSpPr>
          <a:xfrm>
            <a:off x="47998" y="1747433"/>
            <a:ext cx="4454038" cy="762495"/>
            <a:chOff x="69966" y="1521964"/>
            <a:chExt cx="4454038" cy="762495"/>
          </a:xfrm>
        </p:grpSpPr>
        <p:pic>
          <p:nvPicPr>
            <p:cNvPr id="4" name="Picture 3">
              <a:extLst>
                <a:ext uri="{FF2B5EF4-FFF2-40B4-BE49-F238E27FC236}">
                  <a16:creationId xmlns:a16="http://schemas.microsoft.com/office/drawing/2014/main" id="{02EC7B25-B0F3-090F-9A81-D285CCFA24F7}"/>
                </a:ext>
              </a:extLst>
            </p:cNvPr>
            <p:cNvPicPr>
              <a:picLocks noChangeAspect="1"/>
            </p:cNvPicPr>
            <p:nvPr/>
          </p:nvPicPr>
          <p:blipFill rotWithShape="1">
            <a:blip r:embed="rId5"/>
            <a:srcRect t="44679" r="1028"/>
            <a:stretch/>
          </p:blipFill>
          <p:spPr>
            <a:xfrm>
              <a:off x="69966" y="1521964"/>
              <a:ext cx="4454038" cy="762495"/>
            </a:xfrm>
            <a:prstGeom prst="rect">
              <a:avLst/>
            </a:prstGeom>
          </p:spPr>
        </p:pic>
        <p:sp>
          <p:nvSpPr>
            <p:cNvPr id="31" name="Rectangle 30">
              <a:extLst>
                <a:ext uri="{FF2B5EF4-FFF2-40B4-BE49-F238E27FC236}">
                  <a16:creationId xmlns:a16="http://schemas.microsoft.com/office/drawing/2014/main" id="{8DDBF84E-64A8-41BC-4ECC-CDB114181101}"/>
                </a:ext>
              </a:extLst>
            </p:cNvPr>
            <p:cNvSpPr/>
            <p:nvPr/>
          </p:nvSpPr>
          <p:spPr>
            <a:xfrm>
              <a:off x="2624202" y="1665961"/>
              <a:ext cx="244257" cy="55114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D7316BB6-B015-3B06-34C1-75D9CC177EAC}"/>
              </a:ext>
            </a:extLst>
          </p:cNvPr>
          <p:cNvGrpSpPr/>
          <p:nvPr/>
        </p:nvGrpSpPr>
        <p:grpSpPr>
          <a:xfrm>
            <a:off x="47998" y="2561284"/>
            <a:ext cx="4454037" cy="1011530"/>
            <a:chOff x="69966" y="2335815"/>
            <a:chExt cx="4454037" cy="1011530"/>
          </a:xfrm>
        </p:grpSpPr>
        <p:pic>
          <p:nvPicPr>
            <p:cNvPr id="8" name="Picture 7">
              <a:extLst>
                <a:ext uri="{FF2B5EF4-FFF2-40B4-BE49-F238E27FC236}">
                  <a16:creationId xmlns:a16="http://schemas.microsoft.com/office/drawing/2014/main" id="{AFBBAFB4-ACA3-1415-D10E-C4F291E50A0E}"/>
                </a:ext>
              </a:extLst>
            </p:cNvPr>
            <p:cNvPicPr>
              <a:picLocks noChangeAspect="1"/>
            </p:cNvPicPr>
            <p:nvPr/>
          </p:nvPicPr>
          <p:blipFill rotWithShape="1">
            <a:blip r:embed="rId6"/>
            <a:srcRect t="24110"/>
            <a:stretch/>
          </p:blipFill>
          <p:spPr>
            <a:xfrm>
              <a:off x="69966" y="2335815"/>
              <a:ext cx="4454037" cy="1011530"/>
            </a:xfrm>
            <a:prstGeom prst="rect">
              <a:avLst/>
            </a:prstGeom>
          </p:spPr>
        </p:pic>
        <p:sp>
          <p:nvSpPr>
            <p:cNvPr id="32" name="Rectangle 31">
              <a:extLst>
                <a:ext uri="{FF2B5EF4-FFF2-40B4-BE49-F238E27FC236}">
                  <a16:creationId xmlns:a16="http://schemas.microsoft.com/office/drawing/2014/main" id="{B53058D1-788E-210A-8DFA-6D7880CCC638}"/>
                </a:ext>
              </a:extLst>
            </p:cNvPr>
            <p:cNvSpPr/>
            <p:nvPr/>
          </p:nvSpPr>
          <p:spPr>
            <a:xfrm>
              <a:off x="2210843" y="3127628"/>
              <a:ext cx="187891" cy="97824"/>
            </a:xfrm>
            <a:prstGeom prst="rect">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lowchart: Connector 32">
            <a:extLst>
              <a:ext uri="{FF2B5EF4-FFF2-40B4-BE49-F238E27FC236}">
                <a16:creationId xmlns:a16="http://schemas.microsoft.com/office/drawing/2014/main" id="{638648CC-67A9-72AE-B233-42ADAB91E6F9}"/>
              </a:ext>
            </a:extLst>
          </p:cNvPr>
          <p:cNvSpPr/>
          <p:nvPr/>
        </p:nvSpPr>
        <p:spPr>
          <a:xfrm>
            <a:off x="7270596" y="4636599"/>
            <a:ext cx="86638" cy="8683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1733;p56">
            <a:extLst>
              <a:ext uri="{FF2B5EF4-FFF2-40B4-BE49-F238E27FC236}">
                <a16:creationId xmlns:a16="http://schemas.microsoft.com/office/drawing/2014/main" id="{6FFC6DEB-51DC-67B0-6D62-435264B1043C}"/>
              </a:ext>
            </a:extLst>
          </p:cNvPr>
          <p:cNvSpPr txBox="1">
            <a:spLocks/>
          </p:cNvSpPr>
          <p:nvPr/>
        </p:nvSpPr>
        <p:spPr>
          <a:xfrm>
            <a:off x="7313915" y="4497578"/>
            <a:ext cx="863774" cy="2432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lumMod val="65000"/>
                    <a:lumOff val="35000"/>
                  </a:schemeClr>
                </a:solidFill>
                <a:latin typeface="Oswald" pitchFamily="2" charset="0"/>
              </a:rPr>
              <a:t>Zero Values</a:t>
            </a:r>
          </a:p>
        </p:txBody>
      </p:sp>
      <p:grpSp>
        <p:nvGrpSpPr>
          <p:cNvPr id="41" name="Group 40">
            <a:extLst>
              <a:ext uri="{FF2B5EF4-FFF2-40B4-BE49-F238E27FC236}">
                <a16:creationId xmlns:a16="http://schemas.microsoft.com/office/drawing/2014/main" id="{5AE43193-86DD-B93A-47DF-4737E4469D50}"/>
              </a:ext>
            </a:extLst>
          </p:cNvPr>
          <p:cNvGrpSpPr/>
          <p:nvPr/>
        </p:nvGrpSpPr>
        <p:grpSpPr>
          <a:xfrm>
            <a:off x="47999" y="3624170"/>
            <a:ext cx="4454036" cy="745394"/>
            <a:chOff x="69967" y="3398701"/>
            <a:chExt cx="4454036" cy="745394"/>
          </a:xfrm>
        </p:grpSpPr>
        <p:pic>
          <p:nvPicPr>
            <p:cNvPr id="10" name="Picture 9">
              <a:extLst>
                <a:ext uri="{FF2B5EF4-FFF2-40B4-BE49-F238E27FC236}">
                  <a16:creationId xmlns:a16="http://schemas.microsoft.com/office/drawing/2014/main" id="{49E418AE-EB4D-5477-A187-F55CD7D35FB1}"/>
                </a:ext>
              </a:extLst>
            </p:cNvPr>
            <p:cNvPicPr>
              <a:picLocks noChangeAspect="1"/>
            </p:cNvPicPr>
            <p:nvPr/>
          </p:nvPicPr>
          <p:blipFill rotWithShape="1">
            <a:blip r:embed="rId7"/>
            <a:srcRect t="34184"/>
            <a:stretch/>
          </p:blipFill>
          <p:spPr>
            <a:xfrm>
              <a:off x="69967" y="3398701"/>
              <a:ext cx="4454036" cy="745394"/>
            </a:xfrm>
            <a:prstGeom prst="rect">
              <a:avLst/>
            </a:prstGeom>
          </p:spPr>
        </p:pic>
        <p:sp>
          <p:nvSpPr>
            <p:cNvPr id="35" name="Rectangle 34">
              <a:extLst>
                <a:ext uri="{FF2B5EF4-FFF2-40B4-BE49-F238E27FC236}">
                  <a16:creationId xmlns:a16="http://schemas.microsoft.com/office/drawing/2014/main" id="{C168A0DE-1483-C5FF-1FF5-CA17366010C0}"/>
                </a:ext>
              </a:extLst>
            </p:cNvPr>
            <p:cNvSpPr/>
            <p:nvPr/>
          </p:nvSpPr>
          <p:spPr>
            <a:xfrm>
              <a:off x="2229633" y="3855750"/>
              <a:ext cx="212942" cy="212871"/>
            </a:xfrm>
            <a:prstGeom prst="rect">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75FA3C97-1970-BE1E-73A2-BD5798797004}"/>
              </a:ext>
            </a:extLst>
          </p:cNvPr>
          <p:cNvGrpSpPr/>
          <p:nvPr/>
        </p:nvGrpSpPr>
        <p:grpSpPr>
          <a:xfrm>
            <a:off x="4641965" y="452311"/>
            <a:ext cx="4454036" cy="1011530"/>
            <a:chOff x="4639860" y="71978"/>
            <a:chExt cx="4454036" cy="1011530"/>
          </a:xfrm>
        </p:grpSpPr>
        <p:pic>
          <p:nvPicPr>
            <p:cNvPr id="14" name="Picture 13">
              <a:extLst>
                <a:ext uri="{FF2B5EF4-FFF2-40B4-BE49-F238E27FC236}">
                  <a16:creationId xmlns:a16="http://schemas.microsoft.com/office/drawing/2014/main" id="{4785766D-FA69-7184-0FC1-EABE670123CC}"/>
                </a:ext>
              </a:extLst>
            </p:cNvPr>
            <p:cNvPicPr>
              <a:picLocks noChangeAspect="1"/>
            </p:cNvPicPr>
            <p:nvPr/>
          </p:nvPicPr>
          <p:blipFill rotWithShape="1">
            <a:blip r:embed="rId8"/>
            <a:srcRect t="20990"/>
            <a:stretch/>
          </p:blipFill>
          <p:spPr>
            <a:xfrm>
              <a:off x="4639860" y="71978"/>
              <a:ext cx="4454036" cy="1011530"/>
            </a:xfrm>
            <a:prstGeom prst="rect">
              <a:avLst/>
            </a:prstGeom>
          </p:spPr>
        </p:pic>
        <p:sp>
          <p:nvSpPr>
            <p:cNvPr id="36" name="Rectangle 35">
              <a:extLst>
                <a:ext uri="{FF2B5EF4-FFF2-40B4-BE49-F238E27FC236}">
                  <a16:creationId xmlns:a16="http://schemas.microsoft.com/office/drawing/2014/main" id="{91429234-9134-7AEB-B36A-1602D13C1300}"/>
                </a:ext>
              </a:extLst>
            </p:cNvPr>
            <p:cNvSpPr/>
            <p:nvPr/>
          </p:nvSpPr>
          <p:spPr>
            <a:xfrm>
              <a:off x="6139842" y="615488"/>
              <a:ext cx="212942" cy="342754"/>
            </a:xfrm>
            <a:prstGeom prst="rect">
              <a:avLst/>
            </a:prstGeom>
            <a:noFill/>
            <a:ln w="12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4F1897E1-65C4-BCFC-5ECE-7DAA54864129}"/>
              </a:ext>
            </a:extLst>
          </p:cNvPr>
          <p:cNvGrpSpPr/>
          <p:nvPr/>
        </p:nvGrpSpPr>
        <p:grpSpPr>
          <a:xfrm>
            <a:off x="4641965" y="3357936"/>
            <a:ext cx="4454036" cy="920873"/>
            <a:chOff x="4639860" y="2977603"/>
            <a:chExt cx="4454036" cy="920873"/>
          </a:xfrm>
        </p:grpSpPr>
        <p:pic>
          <p:nvPicPr>
            <p:cNvPr id="12" name="Picture 11">
              <a:extLst>
                <a:ext uri="{FF2B5EF4-FFF2-40B4-BE49-F238E27FC236}">
                  <a16:creationId xmlns:a16="http://schemas.microsoft.com/office/drawing/2014/main" id="{DCEC6F15-2068-A33B-AF31-33706D550936}"/>
                </a:ext>
              </a:extLst>
            </p:cNvPr>
            <p:cNvPicPr>
              <a:picLocks noChangeAspect="1"/>
            </p:cNvPicPr>
            <p:nvPr/>
          </p:nvPicPr>
          <p:blipFill rotWithShape="1">
            <a:blip r:embed="rId9"/>
            <a:srcRect t="22489"/>
            <a:stretch/>
          </p:blipFill>
          <p:spPr>
            <a:xfrm>
              <a:off x="4639860" y="2977603"/>
              <a:ext cx="4454036" cy="920873"/>
            </a:xfrm>
            <a:prstGeom prst="rect">
              <a:avLst/>
            </a:prstGeom>
          </p:spPr>
        </p:pic>
        <p:sp>
          <p:nvSpPr>
            <p:cNvPr id="37" name="Rectangle 36">
              <a:extLst>
                <a:ext uri="{FF2B5EF4-FFF2-40B4-BE49-F238E27FC236}">
                  <a16:creationId xmlns:a16="http://schemas.microsoft.com/office/drawing/2014/main" id="{14AAC5E3-8593-BDBF-27F2-087F4440AFF3}"/>
                </a:ext>
              </a:extLst>
            </p:cNvPr>
            <p:cNvSpPr/>
            <p:nvPr/>
          </p:nvSpPr>
          <p:spPr>
            <a:xfrm>
              <a:off x="6033371" y="3444507"/>
              <a:ext cx="212942" cy="225619"/>
            </a:xfrm>
            <a:prstGeom prst="rect">
              <a:avLst/>
            </a:prstGeom>
            <a:noFill/>
            <a:ln w="12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7810E7D2-997C-48F8-BB83-E03AEF08CC76}"/>
              </a:ext>
            </a:extLst>
          </p:cNvPr>
          <p:cNvGrpSpPr/>
          <p:nvPr/>
        </p:nvGrpSpPr>
        <p:grpSpPr>
          <a:xfrm>
            <a:off x="4641965" y="2152988"/>
            <a:ext cx="4454036" cy="1159353"/>
            <a:chOff x="4639860" y="1772655"/>
            <a:chExt cx="4454036" cy="1159353"/>
          </a:xfrm>
        </p:grpSpPr>
        <p:pic>
          <p:nvPicPr>
            <p:cNvPr id="18" name="Picture 17">
              <a:extLst>
                <a:ext uri="{FF2B5EF4-FFF2-40B4-BE49-F238E27FC236}">
                  <a16:creationId xmlns:a16="http://schemas.microsoft.com/office/drawing/2014/main" id="{52804984-572D-9E3B-42E4-1697227D404A}"/>
                </a:ext>
              </a:extLst>
            </p:cNvPr>
            <p:cNvPicPr>
              <a:picLocks noChangeAspect="1"/>
            </p:cNvPicPr>
            <p:nvPr/>
          </p:nvPicPr>
          <p:blipFill rotWithShape="1">
            <a:blip r:embed="rId10"/>
            <a:srcRect t="19485"/>
            <a:stretch/>
          </p:blipFill>
          <p:spPr>
            <a:xfrm>
              <a:off x="4639860" y="1772655"/>
              <a:ext cx="4454036" cy="1159353"/>
            </a:xfrm>
            <a:prstGeom prst="rect">
              <a:avLst/>
            </a:prstGeom>
          </p:spPr>
        </p:pic>
        <p:sp>
          <p:nvSpPr>
            <p:cNvPr id="38" name="Rectangle 37">
              <a:extLst>
                <a:ext uri="{FF2B5EF4-FFF2-40B4-BE49-F238E27FC236}">
                  <a16:creationId xmlns:a16="http://schemas.microsoft.com/office/drawing/2014/main" id="{7D9C284E-A82B-6201-9372-61C2CE2EAF5D}"/>
                </a:ext>
              </a:extLst>
            </p:cNvPr>
            <p:cNvSpPr/>
            <p:nvPr/>
          </p:nvSpPr>
          <p:spPr>
            <a:xfrm>
              <a:off x="6079300" y="2022953"/>
              <a:ext cx="212942" cy="548797"/>
            </a:xfrm>
            <a:prstGeom prst="rect">
              <a:avLst/>
            </a:prstGeom>
            <a:noFill/>
            <a:ln w="12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6E8781D-ECD3-1558-C9BC-EDF82A18E2BA}"/>
                </a:ext>
              </a:extLst>
            </p:cNvPr>
            <p:cNvSpPr/>
            <p:nvPr/>
          </p:nvSpPr>
          <p:spPr>
            <a:xfrm>
              <a:off x="6861134" y="2444090"/>
              <a:ext cx="212942" cy="148873"/>
            </a:xfrm>
            <a:prstGeom prst="rect">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E96CB357-A7CE-3F93-B60E-0F10DB2F0850}"/>
              </a:ext>
            </a:extLst>
          </p:cNvPr>
          <p:cNvSpPr/>
          <p:nvPr/>
        </p:nvSpPr>
        <p:spPr>
          <a:xfrm>
            <a:off x="3255678" y="2229249"/>
            <a:ext cx="1200409" cy="123053"/>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733;p56">
            <a:extLst>
              <a:ext uri="{FF2B5EF4-FFF2-40B4-BE49-F238E27FC236}">
                <a16:creationId xmlns:a16="http://schemas.microsoft.com/office/drawing/2014/main" id="{2AAB998A-DCFC-E05E-3219-EBB6347F87CE}"/>
              </a:ext>
            </a:extLst>
          </p:cNvPr>
          <p:cNvSpPr txBox="1">
            <a:spLocks/>
          </p:cNvSpPr>
          <p:nvPr/>
        </p:nvSpPr>
        <p:spPr>
          <a:xfrm>
            <a:off x="4641965" y="4278808"/>
            <a:ext cx="863774" cy="2432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lumMod val="65000"/>
                    <a:lumOff val="35000"/>
                  </a:schemeClr>
                </a:solidFill>
                <a:latin typeface="Oswald" pitchFamily="2" charset="0"/>
              </a:rPr>
              <a:t>About </a:t>
            </a:r>
            <a:r>
              <a:rPr lang="en-US" sz="1100" dirty="0" err="1">
                <a:solidFill>
                  <a:schemeClr val="tx1">
                    <a:lumMod val="65000"/>
                    <a:lumOff val="35000"/>
                  </a:schemeClr>
                </a:solidFill>
                <a:latin typeface="Oswald" pitchFamily="2" charset="0"/>
              </a:rPr>
              <a:t>colour</a:t>
            </a:r>
            <a:r>
              <a:rPr lang="en-US" sz="1100" dirty="0">
                <a:solidFill>
                  <a:schemeClr val="tx1">
                    <a:lumMod val="65000"/>
                    <a:lumOff val="35000"/>
                  </a:schemeClr>
                </a:solidFill>
                <a:latin typeface="Oswald" pitchFamily="2" charset="0"/>
              </a:rPr>
              <a:t>:</a:t>
            </a:r>
          </a:p>
        </p:txBody>
      </p:sp>
    </p:spTree>
    <p:extLst>
      <p:ext uri="{BB962C8B-B14F-4D97-AF65-F5344CB8AC3E}">
        <p14:creationId xmlns:p14="http://schemas.microsoft.com/office/powerpoint/2010/main" val="3425499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E2ACD631-BA2F-E584-2DA2-0C04A881602A}"/>
              </a:ext>
            </a:extLst>
          </p:cNvPr>
          <p:cNvGrpSpPr/>
          <p:nvPr/>
        </p:nvGrpSpPr>
        <p:grpSpPr>
          <a:xfrm>
            <a:off x="11492" y="119282"/>
            <a:ext cx="4454036" cy="763025"/>
            <a:chOff x="0" y="131962"/>
            <a:chExt cx="4728575" cy="804274"/>
          </a:xfrm>
        </p:grpSpPr>
        <p:pic>
          <p:nvPicPr>
            <p:cNvPr id="15" name="Picture 14">
              <a:extLst>
                <a:ext uri="{FF2B5EF4-FFF2-40B4-BE49-F238E27FC236}">
                  <a16:creationId xmlns:a16="http://schemas.microsoft.com/office/drawing/2014/main" id="{0A6645DF-157C-5763-C02E-0526110ACF8D}"/>
                </a:ext>
              </a:extLst>
            </p:cNvPr>
            <p:cNvPicPr>
              <a:picLocks noChangeAspect="1"/>
            </p:cNvPicPr>
            <p:nvPr/>
          </p:nvPicPr>
          <p:blipFill rotWithShape="1">
            <a:blip r:embed="rId2"/>
            <a:srcRect t="44465"/>
            <a:stretch/>
          </p:blipFill>
          <p:spPr>
            <a:xfrm>
              <a:off x="0" y="131962"/>
              <a:ext cx="4728575" cy="804274"/>
            </a:xfrm>
            <a:prstGeom prst="rect">
              <a:avLst/>
            </a:prstGeom>
          </p:spPr>
        </p:pic>
        <p:sp>
          <p:nvSpPr>
            <p:cNvPr id="17" name="Rectangle 16">
              <a:extLst>
                <a:ext uri="{FF2B5EF4-FFF2-40B4-BE49-F238E27FC236}">
                  <a16:creationId xmlns:a16="http://schemas.microsoft.com/office/drawing/2014/main" id="{3FC524D9-2E90-787A-E32D-12A09E8AC87E}"/>
                </a:ext>
              </a:extLst>
            </p:cNvPr>
            <p:cNvSpPr/>
            <p:nvPr/>
          </p:nvSpPr>
          <p:spPr>
            <a:xfrm>
              <a:off x="2633598" y="149578"/>
              <a:ext cx="325677" cy="72651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6057B9B-ECA8-1C22-157C-7F2BFE57F516}"/>
                </a:ext>
              </a:extLst>
            </p:cNvPr>
            <p:cNvSpPr/>
            <p:nvPr/>
          </p:nvSpPr>
          <p:spPr>
            <a:xfrm>
              <a:off x="3356975" y="629457"/>
              <a:ext cx="1265129" cy="122517"/>
            </a:xfrm>
            <a:prstGeom prst="rect">
              <a:avLst/>
            </a:prstGeom>
            <a:noFill/>
            <a:ln w="127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Google Shape;238;p36">
            <a:extLst>
              <a:ext uri="{FF2B5EF4-FFF2-40B4-BE49-F238E27FC236}">
                <a16:creationId xmlns:a16="http://schemas.microsoft.com/office/drawing/2014/main" id="{E71BA6A0-FCA2-1795-793F-C333D1D64894}"/>
              </a:ext>
            </a:extLst>
          </p:cNvPr>
          <p:cNvSpPr txBox="1">
            <a:spLocks/>
          </p:cNvSpPr>
          <p:nvPr/>
        </p:nvSpPr>
        <p:spPr>
          <a:xfrm>
            <a:off x="4590544" y="384075"/>
            <a:ext cx="4504134" cy="95511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dk1"/>
              </a:buClr>
              <a:buSzPts val="1100"/>
            </a:pPr>
            <a:r>
              <a:rPr lang="en-US" sz="1100" dirty="0">
                <a:solidFill>
                  <a:schemeClr val="tx1">
                    <a:lumMod val="65000"/>
                    <a:lumOff val="35000"/>
                  </a:schemeClr>
                </a:solidFill>
                <a:latin typeface="Raleway" panose="020B0503030101060003" pitchFamily="34" charset="0"/>
              </a:rPr>
              <a:t>     Based on the picture above, the geolocation table has 261831 duplicate values out of 1000163 rows (about 26%). And also there seems to be a writing error that causes the value in the </a:t>
            </a:r>
            <a:r>
              <a:rPr lang="en-US" sz="1100" dirty="0" err="1">
                <a:solidFill>
                  <a:schemeClr val="tx1">
                    <a:lumMod val="65000"/>
                    <a:lumOff val="35000"/>
                  </a:schemeClr>
                </a:solidFill>
                <a:latin typeface="Raleway" panose="020B0503030101060003" pitchFamily="34" charset="0"/>
              </a:rPr>
              <a:t>geolocation_city</a:t>
            </a:r>
            <a:r>
              <a:rPr lang="en-US" sz="1100" dirty="0">
                <a:solidFill>
                  <a:schemeClr val="tx1">
                    <a:lumMod val="65000"/>
                    <a:lumOff val="35000"/>
                  </a:schemeClr>
                </a:solidFill>
                <a:latin typeface="Raleway" panose="020B0503030101060003" pitchFamily="34" charset="0"/>
              </a:rPr>
              <a:t> column to have almost the same unique name.</a:t>
            </a:r>
          </a:p>
        </p:txBody>
      </p:sp>
      <p:sp>
        <p:nvSpPr>
          <p:cNvPr id="38" name="Google Shape;238;p36">
            <a:extLst>
              <a:ext uri="{FF2B5EF4-FFF2-40B4-BE49-F238E27FC236}">
                <a16:creationId xmlns:a16="http://schemas.microsoft.com/office/drawing/2014/main" id="{8EB20681-DE11-A5A0-4322-3A05D8112307}"/>
              </a:ext>
            </a:extLst>
          </p:cNvPr>
          <p:cNvSpPr txBox="1">
            <a:spLocks/>
          </p:cNvSpPr>
          <p:nvPr/>
        </p:nvSpPr>
        <p:spPr>
          <a:xfrm>
            <a:off x="4590544" y="1083484"/>
            <a:ext cx="4504134" cy="5344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dk1"/>
              </a:buClr>
              <a:buSzPts val="1100"/>
            </a:pPr>
            <a:r>
              <a:rPr lang="en-US" sz="1100" dirty="0">
                <a:solidFill>
                  <a:schemeClr val="tx1">
                    <a:lumMod val="65000"/>
                    <a:lumOff val="35000"/>
                  </a:schemeClr>
                </a:solidFill>
                <a:latin typeface="Raleway" panose="020B0503030101060003" pitchFamily="34" charset="0"/>
              </a:rPr>
              <a:t>      To fix this, we will remove the duplicate values and change the special characters in the </a:t>
            </a:r>
            <a:r>
              <a:rPr lang="en-US" sz="1100" dirty="0" err="1">
                <a:solidFill>
                  <a:schemeClr val="tx1">
                    <a:lumMod val="65000"/>
                    <a:lumOff val="35000"/>
                  </a:schemeClr>
                </a:solidFill>
                <a:latin typeface="Raleway" panose="020B0503030101060003" pitchFamily="34" charset="0"/>
              </a:rPr>
              <a:t>geolocation_city</a:t>
            </a:r>
            <a:r>
              <a:rPr lang="en-US" sz="1100" dirty="0">
                <a:solidFill>
                  <a:schemeClr val="tx1">
                    <a:lumMod val="65000"/>
                    <a:lumOff val="35000"/>
                  </a:schemeClr>
                </a:solidFill>
                <a:latin typeface="Raleway" panose="020B0503030101060003" pitchFamily="34" charset="0"/>
              </a:rPr>
              <a:t> column.</a:t>
            </a:r>
          </a:p>
        </p:txBody>
      </p:sp>
      <p:sp>
        <p:nvSpPr>
          <p:cNvPr id="39" name="Google Shape;1726;p56">
            <a:extLst>
              <a:ext uri="{FF2B5EF4-FFF2-40B4-BE49-F238E27FC236}">
                <a16:creationId xmlns:a16="http://schemas.microsoft.com/office/drawing/2014/main" id="{5A38FB9F-C9A8-0FBC-A478-6F85D2A88869}"/>
              </a:ext>
            </a:extLst>
          </p:cNvPr>
          <p:cNvSpPr txBox="1">
            <a:spLocks noGrp="1"/>
          </p:cNvSpPr>
          <p:nvPr>
            <p:ph type="title"/>
          </p:nvPr>
        </p:nvSpPr>
        <p:spPr>
          <a:xfrm>
            <a:off x="4590766" y="3633"/>
            <a:ext cx="4265135" cy="5435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lumMod val="65000"/>
                    <a:lumOff val="35000"/>
                  </a:schemeClr>
                </a:solidFill>
              </a:rPr>
              <a:t>DUPLICATE &amp; SPECIAL CHARACTER</a:t>
            </a:r>
            <a:endParaRPr sz="2400" dirty="0">
              <a:solidFill>
                <a:schemeClr val="tx1">
                  <a:lumMod val="65000"/>
                  <a:lumOff val="35000"/>
                </a:schemeClr>
              </a:solidFill>
            </a:endParaRPr>
          </a:p>
        </p:txBody>
      </p:sp>
      <p:grpSp>
        <p:nvGrpSpPr>
          <p:cNvPr id="46" name="Group 45">
            <a:extLst>
              <a:ext uri="{FF2B5EF4-FFF2-40B4-BE49-F238E27FC236}">
                <a16:creationId xmlns:a16="http://schemas.microsoft.com/office/drawing/2014/main" id="{3A4ECF21-F499-7B7A-6355-60DA2DC7778A}"/>
              </a:ext>
            </a:extLst>
          </p:cNvPr>
          <p:cNvGrpSpPr/>
          <p:nvPr/>
        </p:nvGrpSpPr>
        <p:grpSpPr>
          <a:xfrm>
            <a:off x="4684215" y="2338893"/>
            <a:ext cx="4454037" cy="210007"/>
            <a:chOff x="4689963" y="3031299"/>
            <a:chExt cx="4454037" cy="210007"/>
          </a:xfrm>
        </p:grpSpPr>
        <p:pic>
          <p:nvPicPr>
            <p:cNvPr id="43" name="Picture 42">
              <a:extLst>
                <a:ext uri="{FF2B5EF4-FFF2-40B4-BE49-F238E27FC236}">
                  <a16:creationId xmlns:a16="http://schemas.microsoft.com/office/drawing/2014/main" id="{F350D6AB-454F-7260-6F64-7C8E13CC01FF}"/>
                </a:ext>
              </a:extLst>
            </p:cNvPr>
            <p:cNvPicPr>
              <a:picLocks noChangeAspect="1"/>
            </p:cNvPicPr>
            <p:nvPr/>
          </p:nvPicPr>
          <p:blipFill rotWithShape="1">
            <a:blip r:embed="rId3"/>
            <a:srcRect t="79697" b="4547"/>
            <a:stretch/>
          </p:blipFill>
          <p:spPr>
            <a:xfrm>
              <a:off x="4689963" y="3031299"/>
              <a:ext cx="4454037" cy="210007"/>
            </a:xfrm>
            <a:prstGeom prst="rect">
              <a:avLst/>
            </a:prstGeom>
          </p:spPr>
        </p:pic>
        <p:sp>
          <p:nvSpPr>
            <p:cNvPr id="44" name="Rectangle 43">
              <a:extLst>
                <a:ext uri="{FF2B5EF4-FFF2-40B4-BE49-F238E27FC236}">
                  <a16:creationId xmlns:a16="http://schemas.microsoft.com/office/drawing/2014/main" id="{B6DDFB53-F5E8-4344-51C1-CAE5B498CD47}"/>
                </a:ext>
              </a:extLst>
            </p:cNvPr>
            <p:cNvSpPr/>
            <p:nvPr/>
          </p:nvSpPr>
          <p:spPr>
            <a:xfrm>
              <a:off x="6830840" y="3082196"/>
              <a:ext cx="187891" cy="97824"/>
            </a:xfrm>
            <a:prstGeom prst="rect">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Google Shape;1726;p56">
            <a:extLst>
              <a:ext uri="{FF2B5EF4-FFF2-40B4-BE49-F238E27FC236}">
                <a16:creationId xmlns:a16="http://schemas.microsoft.com/office/drawing/2014/main" id="{CCE44232-A120-B1BC-936D-8DF42BDF0731}"/>
              </a:ext>
            </a:extLst>
          </p:cNvPr>
          <p:cNvSpPr txBox="1">
            <a:spLocks/>
          </p:cNvSpPr>
          <p:nvPr/>
        </p:nvSpPr>
        <p:spPr>
          <a:xfrm>
            <a:off x="4585018" y="1447880"/>
            <a:ext cx="1694143" cy="5435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7200"/>
              <a:buFont typeface="Oswald"/>
              <a:buNone/>
              <a:defRPr sz="7200" b="0"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pPr algn="l"/>
            <a:r>
              <a:rPr lang="en-US" sz="2400" dirty="0">
                <a:solidFill>
                  <a:schemeClr val="tx1">
                    <a:lumMod val="65000"/>
                    <a:lumOff val="35000"/>
                  </a:schemeClr>
                </a:solidFill>
              </a:rPr>
              <a:t>ZERO VALUES</a:t>
            </a:r>
          </a:p>
        </p:txBody>
      </p:sp>
      <p:grpSp>
        <p:nvGrpSpPr>
          <p:cNvPr id="50" name="Group 49">
            <a:extLst>
              <a:ext uri="{FF2B5EF4-FFF2-40B4-BE49-F238E27FC236}">
                <a16:creationId xmlns:a16="http://schemas.microsoft.com/office/drawing/2014/main" id="{94AAE9A4-7930-667E-D004-3B4D590D9220}"/>
              </a:ext>
            </a:extLst>
          </p:cNvPr>
          <p:cNvGrpSpPr/>
          <p:nvPr/>
        </p:nvGrpSpPr>
        <p:grpSpPr>
          <a:xfrm>
            <a:off x="4684215" y="1895079"/>
            <a:ext cx="4454036" cy="253907"/>
            <a:chOff x="4689964" y="3048006"/>
            <a:chExt cx="4454036" cy="253907"/>
          </a:xfrm>
        </p:grpSpPr>
        <p:pic>
          <p:nvPicPr>
            <p:cNvPr id="48" name="Picture 47">
              <a:extLst>
                <a:ext uri="{FF2B5EF4-FFF2-40B4-BE49-F238E27FC236}">
                  <a16:creationId xmlns:a16="http://schemas.microsoft.com/office/drawing/2014/main" id="{3EBA4CFC-3223-5184-0A10-BA34FF6592F5}"/>
                </a:ext>
              </a:extLst>
            </p:cNvPr>
            <p:cNvPicPr>
              <a:picLocks noChangeAspect="1"/>
            </p:cNvPicPr>
            <p:nvPr/>
          </p:nvPicPr>
          <p:blipFill rotWithShape="1">
            <a:blip r:embed="rId4"/>
            <a:srcRect t="74541" b="3040"/>
            <a:stretch/>
          </p:blipFill>
          <p:spPr>
            <a:xfrm>
              <a:off x="4689964" y="3048006"/>
              <a:ext cx="4454036" cy="253907"/>
            </a:xfrm>
            <a:prstGeom prst="rect">
              <a:avLst/>
            </a:prstGeom>
          </p:spPr>
        </p:pic>
        <p:sp>
          <p:nvSpPr>
            <p:cNvPr id="49" name="Rectangle 48">
              <a:extLst>
                <a:ext uri="{FF2B5EF4-FFF2-40B4-BE49-F238E27FC236}">
                  <a16:creationId xmlns:a16="http://schemas.microsoft.com/office/drawing/2014/main" id="{8B19537F-8BE0-2EED-BE15-5EA5D1E9E579}"/>
                </a:ext>
              </a:extLst>
            </p:cNvPr>
            <p:cNvSpPr/>
            <p:nvPr/>
          </p:nvSpPr>
          <p:spPr>
            <a:xfrm>
              <a:off x="6838669" y="3068523"/>
              <a:ext cx="212942" cy="212871"/>
            </a:xfrm>
            <a:prstGeom prst="rect">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037FCE11-1A55-8085-B854-3BB08A1AA99B}"/>
              </a:ext>
            </a:extLst>
          </p:cNvPr>
          <p:cNvGrpSpPr/>
          <p:nvPr/>
        </p:nvGrpSpPr>
        <p:grpSpPr>
          <a:xfrm>
            <a:off x="4684215" y="2169503"/>
            <a:ext cx="4454036" cy="148873"/>
            <a:chOff x="4689963" y="3469289"/>
            <a:chExt cx="4454036" cy="148873"/>
          </a:xfrm>
        </p:grpSpPr>
        <p:pic>
          <p:nvPicPr>
            <p:cNvPr id="52" name="Picture 51">
              <a:extLst>
                <a:ext uri="{FF2B5EF4-FFF2-40B4-BE49-F238E27FC236}">
                  <a16:creationId xmlns:a16="http://schemas.microsoft.com/office/drawing/2014/main" id="{74290A13-A0C3-D620-19A5-B482FEE0A77B}"/>
                </a:ext>
              </a:extLst>
            </p:cNvPr>
            <p:cNvPicPr>
              <a:picLocks noChangeAspect="1"/>
            </p:cNvPicPr>
            <p:nvPr/>
          </p:nvPicPr>
          <p:blipFill rotWithShape="1">
            <a:blip r:embed="rId5"/>
            <a:srcRect t="66115" b="23546"/>
            <a:stretch/>
          </p:blipFill>
          <p:spPr>
            <a:xfrm>
              <a:off x="4689963" y="3469289"/>
              <a:ext cx="4454036" cy="148873"/>
            </a:xfrm>
            <a:prstGeom prst="rect">
              <a:avLst/>
            </a:prstGeom>
          </p:spPr>
        </p:pic>
        <p:sp>
          <p:nvSpPr>
            <p:cNvPr id="54" name="Rectangle 53">
              <a:extLst>
                <a:ext uri="{FF2B5EF4-FFF2-40B4-BE49-F238E27FC236}">
                  <a16:creationId xmlns:a16="http://schemas.microsoft.com/office/drawing/2014/main" id="{443693C8-CE0A-C348-E4BA-9595099C86BF}"/>
                </a:ext>
              </a:extLst>
            </p:cNvPr>
            <p:cNvSpPr/>
            <p:nvPr/>
          </p:nvSpPr>
          <p:spPr>
            <a:xfrm>
              <a:off x="6911237" y="3469289"/>
              <a:ext cx="212942" cy="148873"/>
            </a:xfrm>
            <a:prstGeom prst="rect">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Google Shape;1726;p56">
            <a:extLst>
              <a:ext uri="{FF2B5EF4-FFF2-40B4-BE49-F238E27FC236}">
                <a16:creationId xmlns:a16="http://schemas.microsoft.com/office/drawing/2014/main" id="{B157BE6D-C2E6-8902-70E0-9BFD62A1FA4D}"/>
              </a:ext>
            </a:extLst>
          </p:cNvPr>
          <p:cNvSpPr txBox="1">
            <a:spLocks/>
          </p:cNvSpPr>
          <p:nvPr/>
        </p:nvSpPr>
        <p:spPr>
          <a:xfrm>
            <a:off x="11492" y="841270"/>
            <a:ext cx="1979112" cy="5435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7200"/>
              <a:buFont typeface="Oswald"/>
              <a:buNone/>
              <a:defRPr sz="7200" b="0"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pPr algn="l"/>
            <a:r>
              <a:rPr lang="en-US" sz="2400" dirty="0">
                <a:solidFill>
                  <a:schemeClr val="tx1">
                    <a:lumMod val="65000"/>
                    <a:lumOff val="35000"/>
                  </a:schemeClr>
                </a:solidFill>
              </a:rPr>
              <a:t>MISSING VALUE</a:t>
            </a:r>
          </a:p>
        </p:txBody>
      </p:sp>
      <p:sp>
        <p:nvSpPr>
          <p:cNvPr id="74" name="Google Shape;238;p36">
            <a:extLst>
              <a:ext uri="{FF2B5EF4-FFF2-40B4-BE49-F238E27FC236}">
                <a16:creationId xmlns:a16="http://schemas.microsoft.com/office/drawing/2014/main" id="{6F693E2E-DAEB-E495-EBA6-8B85E4EE8754}"/>
              </a:ext>
            </a:extLst>
          </p:cNvPr>
          <p:cNvSpPr txBox="1">
            <a:spLocks/>
          </p:cNvSpPr>
          <p:nvPr/>
        </p:nvSpPr>
        <p:spPr>
          <a:xfrm>
            <a:off x="-50623" y="2763858"/>
            <a:ext cx="4521895" cy="14467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Clr>
                <a:schemeClr val="dk1"/>
              </a:buClr>
              <a:buSzPts val="1100"/>
              <a:buFont typeface="Courier New" panose="02070309020205020404" pitchFamily="49" charset="0"/>
              <a:buChar char="o"/>
            </a:pPr>
            <a:r>
              <a:rPr lang="en-US" sz="1100" dirty="0">
                <a:solidFill>
                  <a:schemeClr val="tx1">
                    <a:lumMod val="65000"/>
                    <a:lumOff val="35000"/>
                  </a:schemeClr>
                </a:solidFill>
                <a:latin typeface="Raleway" panose="020B0503030101060003" pitchFamily="34" charset="0"/>
              </a:rPr>
              <a:t>Missing value in the product table from row 1 will be filled with the string “Unknown”, rows 2 through will be filled with the value 0, while rows 5 through 8 will be dropped.</a:t>
            </a:r>
          </a:p>
          <a:p>
            <a:pPr marL="171450" indent="-171450" algn="just">
              <a:buClr>
                <a:schemeClr val="dk1"/>
              </a:buClr>
              <a:buSzPts val="1100"/>
              <a:buFont typeface="Courier New" panose="02070309020205020404" pitchFamily="49" charset="0"/>
              <a:buChar char="o"/>
            </a:pPr>
            <a:r>
              <a:rPr lang="en-US" sz="1100" dirty="0">
                <a:solidFill>
                  <a:schemeClr val="tx1">
                    <a:lumMod val="65000"/>
                    <a:lumOff val="35000"/>
                  </a:schemeClr>
                </a:solidFill>
                <a:latin typeface="Raleway" panose="020B0503030101060003" pitchFamily="34" charset="0"/>
              </a:rPr>
              <a:t>In the reviews table, both columns will be dropped because  they are almost 60% and 90%.</a:t>
            </a:r>
          </a:p>
          <a:p>
            <a:pPr marL="171450" indent="-171450" algn="just">
              <a:buClr>
                <a:schemeClr val="dk1"/>
              </a:buClr>
              <a:buSzPts val="1100"/>
              <a:buFont typeface="Courier New" panose="02070309020205020404" pitchFamily="49" charset="0"/>
              <a:buChar char="o"/>
            </a:pPr>
            <a:r>
              <a:rPr lang="en-US" sz="1100" dirty="0">
                <a:solidFill>
                  <a:schemeClr val="tx1">
                    <a:lumMod val="65000"/>
                    <a:lumOff val="35000"/>
                  </a:schemeClr>
                </a:solidFill>
                <a:latin typeface="Raleway" panose="020B0503030101060003" pitchFamily="34" charset="0"/>
              </a:rPr>
              <a:t>Missing value in the last table, the orders table, will </a:t>
            </a:r>
            <a:r>
              <a:rPr lang="en-US" sz="1100" dirty="0" err="1">
                <a:solidFill>
                  <a:schemeClr val="tx1">
                    <a:lumMod val="65000"/>
                    <a:lumOff val="35000"/>
                  </a:schemeClr>
                </a:solidFill>
                <a:latin typeface="Raleway" panose="020B0503030101060003" pitchFamily="34" charset="0"/>
              </a:rPr>
              <a:t>probabily</a:t>
            </a:r>
            <a:r>
              <a:rPr lang="en-US" sz="1100" dirty="0">
                <a:solidFill>
                  <a:schemeClr val="tx1">
                    <a:lumMod val="65000"/>
                    <a:lumOff val="35000"/>
                  </a:schemeClr>
                </a:solidFill>
                <a:latin typeface="Raleway" panose="020B0503030101060003" pitchFamily="34" charset="0"/>
              </a:rPr>
              <a:t> be left because it might be a canceled order.</a:t>
            </a:r>
          </a:p>
          <a:p>
            <a:pPr marL="171450" indent="-171450" algn="just">
              <a:buClr>
                <a:schemeClr val="dk1"/>
              </a:buClr>
              <a:buSzPts val="1100"/>
              <a:buFont typeface="Courier New" panose="02070309020205020404" pitchFamily="49" charset="0"/>
              <a:buChar char="o"/>
            </a:pPr>
            <a:endParaRPr lang="en-US" sz="1100" dirty="0">
              <a:solidFill>
                <a:schemeClr val="tx1">
                  <a:lumMod val="65000"/>
                  <a:lumOff val="35000"/>
                </a:schemeClr>
              </a:solidFill>
              <a:latin typeface="Raleway" panose="020B0503030101060003" pitchFamily="34" charset="0"/>
            </a:endParaRPr>
          </a:p>
        </p:txBody>
      </p:sp>
      <p:sp>
        <p:nvSpPr>
          <p:cNvPr id="75" name="Google Shape;238;p36">
            <a:extLst>
              <a:ext uri="{FF2B5EF4-FFF2-40B4-BE49-F238E27FC236}">
                <a16:creationId xmlns:a16="http://schemas.microsoft.com/office/drawing/2014/main" id="{6894511E-E95C-CE18-A170-A93AB0DA77E8}"/>
              </a:ext>
            </a:extLst>
          </p:cNvPr>
          <p:cNvSpPr txBox="1">
            <a:spLocks/>
          </p:cNvSpPr>
          <p:nvPr/>
        </p:nvSpPr>
        <p:spPr>
          <a:xfrm>
            <a:off x="4616356" y="2548899"/>
            <a:ext cx="4521895" cy="20009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Clr>
                <a:schemeClr val="dk1"/>
              </a:buClr>
              <a:buSzPct val="116000"/>
              <a:buFont typeface="Courier New" panose="02070309020205020404" pitchFamily="49" charset="0"/>
              <a:buChar char="o"/>
            </a:pPr>
            <a:r>
              <a:rPr lang="en-US" sz="1100" dirty="0">
                <a:solidFill>
                  <a:schemeClr val="tx1">
                    <a:lumMod val="65000"/>
                    <a:lumOff val="35000"/>
                  </a:schemeClr>
                </a:solidFill>
                <a:latin typeface="Raleway" panose="020B0503030101060003" pitchFamily="34" charset="0"/>
              </a:rPr>
              <a:t>The zero values in the </a:t>
            </a:r>
            <a:r>
              <a:rPr lang="en-US" sz="1100" dirty="0" err="1">
                <a:solidFill>
                  <a:schemeClr val="tx1">
                    <a:lumMod val="65000"/>
                    <a:lumOff val="35000"/>
                  </a:schemeClr>
                </a:solidFill>
                <a:latin typeface="Raleway" panose="020B0503030101060003" pitchFamily="34" charset="0"/>
              </a:rPr>
              <a:t>payment_installments</a:t>
            </a:r>
            <a:r>
              <a:rPr lang="en-US" sz="1100" dirty="0">
                <a:solidFill>
                  <a:schemeClr val="tx1">
                    <a:lumMod val="65000"/>
                    <a:lumOff val="35000"/>
                  </a:schemeClr>
                </a:solidFill>
                <a:latin typeface="Raleway" panose="020B0503030101060003" pitchFamily="34" charset="0"/>
              </a:rPr>
              <a:t> will be drop because it is  anomaly data. Minimum </a:t>
            </a:r>
            <a:r>
              <a:rPr lang="en-US" sz="1100" dirty="0" err="1">
                <a:solidFill>
                  <a:schemeClr val="tx1">
                    <a:lumMod val="65000"/>
                    <a:lumOff val="35000"/>
                  </a:schemeClr>
                </a:solidFill>
                <a:latin typeface="Raleway" panose="020B0503030101060003" pitchFamily="34" charset="0"/>
              </a:rPr>
              <a:t>payment_installments</a:t>
            </a:r>
            <a:r>
              <a:rPr lang="en-US" sz="1100" dirty="0">
                <a:solidFill>
                  <a:schemeClr val="tx1">
                    <a:lumMod val="65000"/>
                    <a:lumOff val="35000"/>
                  </a:schemeClr>
                </a:solidFill>
                <a:latin typeface="Raleway" panose="020B0503030101060003" pitchFamily="34" charset="0"/>
              </a:rPr>
              <a:t> is done once or worth 1 in column.</a:t>
            </a:r>
          </a:p>
          <a:p>
            <a:pPr marL="171450" indent="-171450" algn="just">
              <a:buClr>
                <a:schemeClr val="dk1"/>
              </a:buClr>
              <a:buSzPts val="1100"/>
              <a:buFont typeface="Courier New" panose="02070309020205020404" pitchFamily="49" charset="0"/>
              <a:buChar char="o"/>
            </a:pPr>
            <a:r>
              <a:rPr lang="en-US" sz="1100" dirty="0">
                <a:solidFill>
                  <a:schemeClr val="tx1">
                    <a:lumMod val="65000"/>
                    <a:lumOff val="35000"/>
                  </a:schemeClr>
                </a:solidFill>
                <a:latin typeface="Raleway" panose="020B0503030101060003" pitchFamily="34" charset="0"/>
              </a:rPr>
              <a:t>The </a:t>
            </a:r>
            <a:r>
              <a:rPr lang="en-US" sz="1100" dirty="0" err="1">
                <a:solidFill>
                  <a:schemeClr val="tx1">
                    <a:lumMod val="65000"/>
                    <a:lumOff val="35000"/>
                  </a:schemeClr>
                </a:solidFill>
                <a:latin typeface="Raleway" panose="020B0503030101060003" pitchFamily="34" charset="0"/>
              </a:rPr>
              <a:t>payment_value</a:t>
            </a:r>
            <a:r>
              <a:rPr lang="en-US" sz="1100" dirty="0">
                <a:solidFill>
                  <a:schemeClr val="tx1">
                    <a:lumMod val="65000"/>
                    <a:lumOff val="35000"/>
                  </a:schemeClr>
                </a:solidFill>
                <a:latin typeface="Raleway" panose="020B0503030101060003" pitchFamily="34" charset="0"/>
              </a:rPr>
              <a:t> of 0 is likely get a discount so it will be left, because when checked it goes into the </a:t>
            </a:r>
            <a:r>
              <a:rPr lang="en-US" sz="1100" dirty="0" err="1">
                <a:solidFill>
                  <a:schemeClr val="tx1">
                    <a:lumMod val="65000"/>
                    <a:lumOff val="35000"/>
                  </a:schemeClr>
                </a:solidFill>
                <a:latin typeface="Raleway" panose="020B0503030101060003" pitchFamily="34" charset="0"/>
              </a:rPr>
              <a:t>payment_type</a:t>
            </a:r>
            <a:r>
              <a:rPr lang="en-US" sz="1100" dirty="0">
                <a:solidFill>
                  <a:schemeClr val="tx1">
                    <a:lumMod val="65000"/>
                    <a:lumOff val="35000"/>
                  </a:schemeClr>
                </a:solidFill>
                <a:latin typeface="Raleway" panose="020B0503030101060003" pitchFamily="34" charset="0"/>
              </a:rPr>
              <a:t> voucher line.</a:t>
            </a:r>
          </a:p>
          <a:p>
            <a:pPr marL="171450" indent="-171450" algn="just">
              <a:buClr>
                <a:schemeClr val="dk1"/>
              </a:buClr>
              <a:buSzPts val="1100"/>
              <a:buFont typeface="Courier New" panose="02070309020205020404" pitchFamily="49" charset="0"/>
              <a:buChar char="o"/>
            </a:pPr>
            <a:r>
              <a:rPr lang="en-US" sz="1100" dirty="0">
                <a:solidFill>
                  <a:schemeClr val="tx1">
                    <a:lumMod val="65000"/>
                    <a:lumOff val="35000"/>
                  </a:schemeClr>
                </a:solidFill>
                <a:latin typeface="Raleway" panose="020B0503030101060003" pitchFamily="34" charset="0"/>
              </a:rPr>
              <a:t>In the </a:t>
            </a:r>
            <a:r>
              <a:rPr lang="en-US" sz="1100" dirty="0" err="1">
                <a:solidFill>
                  <a:schemeClr val="tx1">
                    <a:lumMod val="65000"/>
                    <a:lumOff val="35000"/>
                  </a:schemeClr>
                </a:solidFill>
                <a:latin typeface="Raleway" panose="020B0503030101060003" pitchFamily="34" charset="0"/>
              </a:rPr>
              <a:t>prduct_weight_g</a:t>
            </a:r>
            <a:r>
              <a:rPr lang="en-US" sz="1100" dirty="0">
                <a:solidFill>
                  <a:schemeClr val="tx1">
                    <a:lumMod val="65000"/>
                    <a:lumOff val="35000"/>
                  </a:schemeClr>
                </a:solidFill>
                <a:latin typeface="Raleway" panose="020B0503030101060003" pitchFamily="34" charset="0"/>
              </a:rPr>
              <a:t> will be fill based on the average value of product name that have a value of 0.</a:t>
            </a:r>
          </a:p>
          <a:p>
            <a:pPr marL="171450" indent="-171450" algn="just">
              <a:buClr>
                <a:schemeClr val="dk1"/>
              </a:buClr>
              <a:buSzPts val="1100"/>
              <a:buFont typeface="Courier New" panose="02070309020205020404" pitchFamily="49" charset="0"/>
              <a:buChar char="o"/>
            </a:pPr>
            <a:r>
              <a:rPr lang="en-US" sz="1100" dirty="0">
                <a:solidFill>
                  <a:schemeClr val="tx1">
                    <a:lumMod val="65000"/>
                    <a:lumOff val="35000"/>
                  </a:schemeClr>
                </a:solidFill>
                <a:latin typeface="Raleway" panose="020B0503030101060003" pitchFamily="34" charset="0"/>
              </a:rPr>
              <a:t>In the </a:t>
            </a:r>
            <a:r>
              <a:rPr lang="en-US" sz="1100" dirty="0" err="1">
                <a:solidFill>
                  <a:schemeClr val="tx1">
                    <a:lumMod val="65000"/>
                    <a:lumOff val="35000"/>
                  </a:schemeClr>
                </a:solidFill>
                <a:latin typeface="Raleway" panose="020B0503030101060003" pitchFamily="34" charset="0"/>
              </a:rPr>
              <a:t>freight_value</a:t>
            </a:r>
            <a:r>
              <a:rPr lang="en-US" sz="1100" dirty="0">
                <a:solidFill>
                  <a:schemeClr val="tx1">
                    <a:lumMod val="65000"/>
                    <a:lumOff val="35000"/>
                  </a:schemeClr>
                </a:solidFill>
                <a:latin typeface="Raleway" panose="020B0503030101060003" pitchFamily="34" charset="0"/>
              </a:rPr>
              <a:t>, this possibility get a free shipping, so it will be left.</a:t>
            </a:r>
          </a:p>
        </p:txBody>
      </p:sp>
      <p:grpSp>
        <p:nvGrpSpPr>
          <p:cNvPr id="82" name="Group 81">
            <a:extLst>
              <a:ext uri="{FF2B5EF4-FFF2-40B4-BE49-F238E27FC236}">
                <a16:creationId xmlns:a16="http://schemas.microsoft.com/office/drawing/2014/main" id="{51E6EBA8-48F1-7152-AE11-FE17576FFEA6}"/>
              </a:ext>
            </a:extLst>
          </p:cNvPr>
          <p:cNvGrpSpPr/>
          <p:nvPr/>
        </p:nvGrpSpPr>
        <p:grpSpPr>
          <a:xfrm>
            <a:off x="11492" y="1284628"/>
            <a:ext cx="4454036" cy="1524331"/>
            <a:chOff x="0" y="3046845"/>
            <a:chExt cx="4454036" cy="1524331"/>
          </a:xfrm>
        </p:grpSpPr>
        <p:grpSp>
          <p:nvGrpSpPr>
            <p:cNvPr id="66" name="Group 65">
              <a:extLst>
                <a:ext uri="{FF2B5EF4-FFF2-40B4-BE49-F238E27FC236}">
                  <a16:creationId xmlns:a16="http://schemas.microsoft.com/office/drawing/2014/main" id="{6CA13C89-B567-C189-E491-5D8038177721}"/>
                </a:ext>
              </a:extLst>
            </p:cNvPr>
            <p:cNvGrpSpPr/>
            <p:nvPr/>
          </p:nvGrpSpPr>
          <p:grpSpPr>
            <a:xfrm>
              <a:off x="0" y="3973371"/>
              <a:ext cx="4454036" cy="225619"/>
              <a:chOff x="4639860" y="3444507"/>
              <a:chExt cx="4454036" cy="225619"/>
            </a:xfrm>
          </p:grpSpPr>
          <p:pic>
            <p:nvPicPr>
              <p:cNvPr id="64" name="Picture 63">
                <a:extLst>
                  <a:ext uri="{FF2B5EF4-FFF2-40B4-BE49-F238E27FC236}">
                    <a16:creationId xmlns:a16="http://schemas.microsoft.com/office/drawing/2014/main" id="{D8CCF98C-206E-CAEF-B8DE-466943EED673}"/>
                  </a:ext>
                </a:extLst>
              </p:cNvPr>
              <p:cNvPicPr>
                <a:picLocks noChangeAspect="1"/>
              </p:cNvPicPr>
              <p:nvPr/>
            </p:nvPicPr>
            <p:blipFill rotWithShape="1">
              <a:blip r:embed="rId6"/>
              <a:srcRect t="61789" b="19221"/>
              <a:stretch/>
            </p:blipFill>
            <p:spPr>
              <a:xfrm>
                <a:off x="4639860" y="3444507"/>
                <a:ext cx="4454036" cy="225619"/>
              </a:xfrm>
              <a:prstGeom prst="rect">
                <a:avLst/>
              </a:prstGeom>
            </p:spPr>
          </p:pic>
          <p:sp>
            <p:nvSpPr>
              <p:cNvPr id="65" name="Rectangle 64">
                <a:extLst>
                  <a:ext uri="{FF2B5EF4-FFF2-40B4-BE49-F238E27FC236}">
                    <a16:creationId xmlns:a16="http://schemas.microsoft.com/office/drawing/2014/main" id="{1B8BA4C5-581D-E83D-C1F5-7C6928386010}"/>
                  </a:ext>
                </a:extLst>
              </p:cNvPr>
              <p:cNvSpPr/>
              <p:nvPr/>
            </p:nvSpPr>
            <p:spPr>
              <a:xfrm>
                <a:off x="6033371" y="3444507"/>
                <a:ext cx="212942" cy="225619"/>
              </a:xfrm>
              <a:prstGeom prst="rect">
                <a:avLst/>
              </a:prstGeom>
              <a:noFill/>
              <a:ln w="12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6562CBE2-E051-9AA9-76AD-A3F015C99DB9}"/>
                </a:ext>
              </a:extLst>
            </p:cNvPr>
            <p:cNvGrpSpPr/>
            <p:nvPr/>
          </p:nvGrpSpPr>
          <p:grpSpPr>
            <a:xfrm>
              <a:off x="0" y="4228422"/>
              <a:ext cx="4454036" cy="342754"/>
              <a:chOff x="4684220" y="3824230"/>
              <a:chExt cx="4454036" cy="342754"/>
            </a:xfrm>
          </p:grpSpPr>
          <p:pic>
            <p:nvPicPr>
              <p:cNvPr id="69" name="Picture 68">
                <a:extLst>
                  <a:ext uri="{FF2B5EF4-FFF2-40B4-BE49-F238E27FC236}">
                    <a16:creationId xmlns:a16="http://schemas.microsoft.com/office/drawing/2014/main" id="{C557FA87-6391-1E48-952C-4C9F11D8FFD8}"/>
                  </a:ext>
                </a:extLst>
              </p:cNvPr>
              <p:cNvPicPr>
                <a:picLocks noChangeAspect="1"/>
              </p:cNvPicPr>
              <p:nvPr/>
            </p:nvPicPr>
            <p:blipFill rotWithShape="1">
              <a:blip r:embed="rId7"/>
              <a:srcRect t="63443" b="9785"/>
              <a:stretch/>
            </p:blipFill>
            <p:spPr>
              <a:xfrm>
                <a:off x="4684220" y="3824230"/>
                <a:ext cx="4454036" cy="342754"/>
              </a:xfrm>
              <a:prstGeom prst="rect">
                <a:avLst/>
              </a:prstGeom>
            </p:spPr>
          </p:pic>
          <p:sp>
            <p:nvSpPr>
              <p:cNvPr id="70" name="Rectangle 69">
                <a:extLst>
                  <a:ext uri="{FF2B5EF4-FFF2-40B4-BE49-F238E27FC236}">
                    <a16:creationId xmlns:a16="http://schemas.microsoft.com/office/drawing/2014/main" id="{2A2A469C-7038-E0B5-7BB3-ED2FE7ADD3AF}"/>
                  </a:ext>
                </a:extLst>
              </p:cNvPr>
              <p:cNvSpPr/>
              <p:nvPr/>
            </p:nvSpPr>
            <p:spPr>
              <a:xfrm>
                <a:off x="6184202" y="3824230"/>
                <a:ext cx="212942" cy="342754"/>
              </a:xfrm>
              <a:prstGeom prst="rect">
                <a:avLst/>
              </a:prstGeom>
              <a:noFill/>
              <a:ln w="12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4486F033-7C37-8208-299E-3E417C16EB1F}"/>
                </a:ext>
              </a:extLst>
            </p:cNvPr>
            <p:cNvGrpSpPr/>
            <p:nvPr/>
          </p:nvGrpSpPr>
          <p:grpSpPr>
            <a:xfrm>
              <a:off x="0" y="3046845"/>
              <a:ext cx="4454036" cy="905636"/>
              <a:chOff x="-5745" y="3031569"/>
              <a:chExt cx="4454036" cy="905636"/>
            </a:xfrm>
          </p:grpSpPr>
          <p:pic>
            <p:nvPicPr>
              <p:cNvPr id="78" name="Picture 77">
                <a:extLst>
                  <a:ext uri="{FF2B5EF4-FFF2-40B4-BE49-F238E27FC236}">
                    <a16:creationId xmlns:a16="http://schemas.microsoft.com/office/drawing/2014/main" id="{F0D4E8B0-72D3-11F6-436B-548C4B37C109}"/>
                  </a:ext>
                </a:extLst>
              </p:cNvPr>
              <p:cNvPicPr>
                <a:picLocks noChangeAspect="1"/>
              </p:cNvPicPr>
              <p:nvPr/>
            </p:nvPicPr>
            <p:blipFill rotWithShape="1">
              <a:blip r:embed="rId5"/>
              <a:srcRect t="36560" b="543"/>
              <a:stretch/>
            </p:blipFill>
            <p:spPr>
              <a:xfrm>
                <a:off x="-5745" y="3031569"/>
                <a:ext cx="4454036" cy="905636"/>
              </a:xfrm>
              <a:prstGeom prst="rect">
                <a:avLst/>
              </a:prstGeom>
            </p:spPr>
          </p:pic>
          <p:sp>
            <p:nvSpPr>
              <p:cNvPr id="79" name="Rectangle 78">
                <a:extLst>
                  <a:ext uri="{FF2B5EF4-FFF2-40B4-BE49-F238E27FC236}">
                    <a16:creationId xmlns:a16="http://schemas.microsoft.com/office/drawing/2014/main" id="{1A3CEF41-565B-6EB8-5851-0A5F2BE62B7F}"/>
                  </a:ext>
                </a:extLst>
              </p:cNvPr>
              <p:cNvSpPr/>
              <p:nvPr/>
            </p:nvSpPr>
            <p:spPr>
              <a:xfrm>
                <a:off x="1433695" y="3035979"/>
                <a:ext cx="212942" cy="859977"/>
              </a:xfrm>
              <a:prstGeom prst="rect">
                <a:avLst/>
              </a:prstGeom>
              <a:noFill/>
              <a:ln w="12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220AA30-2A85-8657-DD4B-7471D677B7DA}"/>
                  </a:ext>
                </a:extLst>
              </p:cNvPr>
              <p:cNvSpPr/>
              <p:nvPr/>
            </p:nvSpPr>
            <p:spPr>
              <a:xfrm>
                <a:off x="2215529" y="3457117"/>
                <a:ext cx="212942" cy="126732"/>
              </a:xfrm>
              <a:prstGeom prst="rect">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Google Shape;1732;p56">
            <a:extLst>
              <a:ext uri="{FF2B5EF4-FFF2-40B4-BE49-F238E27FC236}">
                <a16:creationId xmlns:a16="http://schemas.microsoft.com/office/drawing/2014/main" id="{B55D3685-54CD-E302-AE2D-7720FAFF5733}"/>
              </a:ext>
            </a:extLst>
          </p:cNvPr>
          <p:cNvSpPr txBox="1">
            <a:spLocks/>
          </p:cNvSpPr>
          <p:nvPr/>
        </p:nvSpPr>
        <p:spPr>
          <a:xfrm>
            <a:off x="11492" y="4256195"/>
            <a:ext cx="4862223" cy="389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65000"/>
                    <a:lumOff val="35000"/>
                  </a:schemeClr>
                </a:solidFill>
                <a:latin typeface="Oswald" pitchFamily="2" charset="0"/>
              </a:rPr>
              <a:t>REPLACE DATA TYPE OBJECT TO DATETIME</a:t>
            </a:r>
          </a:p>
        </p:txBody>
      </p:sp>
      <p:grpSp>
        <p:nvGrpSpPr>
          <p:cNvPr id="92" name="Group 91">
            <a:extLst>
              <a:ext uri="{FF2B5EF4-FFF2-40B4-BE49-F238E27FC236}">
                <a16:creationId xmlns:a16="http://schemas.microsoft.com/office/drawing/2014/main" id="{E62D44A2-130E-187C-CB55-52FB0E15888C}"/>
              </a:ext>
            </a:extLst>
          </p:cNvPr>
          <p:cNvGrpSpPr/>
          <p:nvPr/>
        </p:nvGrpSpPr>
        <p:grpSpPr>
          <a:xfrm>
            <a:off x="18846" y="4652211"/>
            <a:ext cx="2537556" cy="100209"/>
            <a:chOff x="77770" y="1653435"/>
            <a:chExt cx="2537556" cy="100209"/>
          </a:xfrm>
        </p:grpSpPr>
        <p:pic>
          <p:nvPicPr>
            <p:cNvPr id="93" name="Picture 92">
              <a:extLst>
                <a:ext uri="{FF2B5EF4-FFF2-40B4-BE49-F238E27FC236}">
                  <a16:creationId xmlns:a16="http://schemas.microsoft.com/office/drawing/2014/main" id="{77EC7441-A7EE-9558-E8CD-8DF51BC3D964}"/>
                </a:ext>
              </a:extLst>
            </p:cNvPr>
            <p:cNvPicPr>
              <a:picLocks noChangeAspect="1"/>
            </p:cNvPicPr>
            <p:nvPr/>
          </p:nvPicPr>
          <p:blipFill rotWithShape="1">
            <a:blip r:embed="rId3"/>
            <a:srcRect l="1" t="65951" r="72720" b="26530"/>
            <a:stretch/>
          </p:blipFill>
          <p:spPr>
            <a:xfrm>
              <a:off x="77770" y="1653435"/>
              <a:ext cx="1215027" cy="100209"/>
            </a:xfrm>
            <a:prstGeom prst="rect">
              <a:avLst/>
            </a:prstGeom>
          </p:spPr>
        </p:pic>
        <p:pic>
          <p:nvPicPr>
            <p:cNvPr id="94" name="Picture 93">
              <a:extLst>
                <a:ext uri="{FF2B5EF4-FFF2-40B4-BE49-F238E27FC236}">
                  <a16:creationId xmlns:a16="http://schemas.microsoft.com/office/drawing/2014/main" id="{E67E1135-2EDF-3BDD-2E13-113ABD4429DE}"/>
                </a:ext>
              </a:extLst>
            </p:cNvPr>
            <p:cNvPicPr>
              <a:picLocks noChangeAspect="1"/>
            </p:cNvPicPr>
            <p:nvPr/>
          </p:nvPicPr>
          <p:blipFill rotWithShape="1">
            <a:blip r:embed="rId3"/>
            <a:srcRect l="70307" t="65951" b="26530"/>
            <a:stretch/>
          </p:blipFill>
          <p:spPr>
            <a:xfrm>
              <a:off x="1292797" y="1653435"/>
              <a:ext cx="1322529" cy="100209"/>
            </a:xfrm>
            <a:prstGeom prst="rect">
              <a:avLst/>
            </a:prstGeom>
          </p:spPr>
        </p:pic>
      </p:grpSp>
      <p:grpSp>
        <p:nvGrpSpPr>
          <p:cNvPr id="97" name="Group 96">
            <a:extLst>
              <a:ext uri="{FF2B5EF4-FFF2-40B4-BE49-F238E27FC236}">
                <a16:creationId xmlns:a16="http://schemas.microsoft.com/office/drawing/2014/main" id="{1DD9B492-DE16-4048-3532-5AD2BA2C7C43}"/>
              </a:ext>
            </a:extLst>
          </p:cNvPr>
          <p:cNvGrpSpPr/>
          <p:nvPr/>
        </p:nvGrpSpPr>
        <p:grpSpPr>
          <a:xfrm>
            <a:off x="18846" y="4791713"/>
            <a:ext cx="2537556" cy="227858"/>
            <a:chOff x="77770" y="1801358"/>
            <a:chExt cx="2537556" cy="227858"/>
          </a:xfrm>
        </p:grpSpPr>
        <p:pic>
          <p:nvPicPr>
            <p:cNvPr id="98" name="Picture 97">
              <a:extLst>
                <a:ext uri="{FF2B5EF4-FFF2-40B4-BE49-F238E27FC236}">
                  <a16:creationId xmlns:a16="http://schemas.microsoft.com/office/drawing/2014/main" id="{BADA6AC4-5DC6-71F0-B1E0-0F10BC100E36}"/>
                </a:ext>
              </a:extLst>
            </p:cNvPr>
            <p:cNvPicPr>
              <a:picLocks noChangeAspect="1"/>
            </p:cNvPicPr>
            <p:nvPr/>
          </p:nvPicPr>
          <p:blipFill rotWithShape="1">
            <a:blip r:embed="rId6"/>
            <a:srcRect t="80780" r="71514" b="41"/>
            <a:stretch/>
          </p:blipFill>
          <p:spPr>
            <a:xfrm>
              <a:off x="77770" y="1801358"/>
              <a:ext cx="1268778" cy="227858"/>
            </a:xfrm>
            <a:prstGeom prst="rect">
              <a:avLst/>
            </a:prstGeom>
          </p:spPr>
        </p:pic>
        <p:pic>
          <p:nvPicPr>
            <p:cNvPr id="99" name="Picture 98">
              <a:extLst>
                <a:ext uri="{FF2B5EF4-FFF2-40B4-BE49-F238E27FC236}">
                  <a16:creationId xmlns:a16="http://schemas.microsoft.com/office/drawing/2014/main" id="{82B8206C-7729-1232-CD38-12D74B8CB3AB}"/>
                </a:ext>
              </a:extLst>
            </p:cNvPr>
            <p:cNvPicPr>
              <a:picLocks noChangeAspect="1"/>
            </p:cNvPicPr>
            <p:nvPr/>
          </p:nvPicPr>
          <p:blipFill rotWithShape="1">
            <a:blip r:embed="rId6"/>
            <a:srcRect l="71492" t="80780" r="22" b="41"/>
            <a:stretch/>
          </p:blipFill>
          <p:spPr>
            <a:xfrm>
              <a:off x="1346548" y="1801358"/>
              <a:ext cx="1268778" cy="227858"/>
            </a:xfrm>
            <a:prstGeom prst="rect">
              <a:avLst/>
            </a:prstGeom>
          </p:spPr>
        </p:pic>
      </p:grpSp>
      <p:pic>
        <p:nvPicPr>
          <p:cNvPr id="100" name="Picture 99">
            <a:extLst>
              <a:ext uri="{FF2B5EF4-FFF2-40B4-BE49-F238E27FC236}">
                <a16:creationId xmlns:a16="http://schemas.microsoft.com/office/drawing/2014/main" id="{4559C3A0-C17C-7E3F-697B-4904E96E4B26}"/>
              </a:ext>
            </a:extLst>
          </p:cNvPr>
          <p:cNvPicPr>
            <a:picLocks noChangeAspect="1"/>
          </p:cNvPicPr>
          <p:nvPr/>
        </p:nvPicPr>
        <p:blipFill rotWithShape="1">
          <a:blip r:embed="rId8"/>
          <a:srcRect b="41668"/>
          <a:stretch/>
        </p:blipFill>
        <p:spPr>
          <a:xfrm>
            <a:off x="2612958" y="4652211"/>
            <a:ext cx="2536156" cy="334288"/>
          </a:xfrm>
          <a:prstGeom prst="rect">
            <a:avLst/>
          </a:prstGeom>
        </p:spPr>
      </p:pic>
      <p:pic>
        <p:nvPicPr>
          <p:cNvPr id="101" name="Picture 100">
            <a:extLst>
              <a:ext uri="{FF2B5EF4-FFF2-40B4-BE49-F238E27FC236}">
                <a16:creationId xmlns:a16="http://schemas.microsoft.com/office/drawing/2014/main" id="{05D43B42-B351-1C9F-002B-21FC85566383}"/>
              </a:ext>
            </a:extLst>
          </p:cNvPr>
          <p:cNvPicPr>
            <a:picLocks noChangeAspect="1"/>
          </p:cNvPicPr>
          <p:nvPr/>
        </p:nvPicPr>
        <p:blipFill rotWithShape="1">
          <a:blip r:embed="rId8"/>
          <a:srcRect t="56830" b="-2730"/>
          <a:stretch/>
        </p:blipFill>
        <p:spPr>
          <a:xfrm>
            <a:off x="5205027" y="4660189"/>
            <a:ext cx="2536156" cy="263047"/>
          </a:xfrm>
          <a:prstGeom prst="rect">
            <a:avLst/>
          </a:prstGeom>
        </p:spPr>
      </p:pic>
    </p:spTree>
    <p:extLst>
      <p:ext uri="{BB962C8B-B14F-4D97-AF65-F5344CB8AC3E}">
        <p14:creationId xmlns:p14="http://schemas.microsoft.com/office/powerpoint/2010/main" val="1580322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1"/>
          <p:cNvSpPr txBox="1">
            <a:spLocks noGrp="1"/>
          </p:cNvSpPr>
          <p:nvPr>
            <p:ph type="title"/>
          </p:nvPr>
        </p:nvSpPr>
        <p:spPr>
          <a:xfrm>
            <a:off x="4594375" y="1356150"/>
            <a:ext cx="12882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1">
                    <a:lumMod val="65000"/>
                    <a:lumOff val="35000"/>
                  </a:schemeClr>
                </a:solidFill>
              </a:rPr>
              <a:t>04</a:t>
            </a:r>
            <a:endParaRPr>
              <a:solidFill>
                <a:schemeClr val="tx1">
                  <a:lumMod val="65000"/>
                  <a:lumOff val="35000"/>
                </a:schemeClr>
              </a:solidFill>
            </a:endParaRPr>
          </a:p>
        </p:txBody>
      </p:sp>
      <p:sp>
        <p:nvSpPr>
          <p:cNvPr id="2232" name="Google Shape;2232;p61"/>
          <p:cNvSpPr txBox="1">
            <a:spLocks noGrp="1"/>
          </p:cNvSpPr>
          <p:nvPr>
            <p:ph type="title" idx="2"/>
          </p:nvPr>
        </p:nvSpPr>
        <p:spPr>
          <a:xfrm>
            <a:off x="2686963" y="2587000"/>
            <a:ext cx="3195600" cy="65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tx1">
                    <a:lumMod val="65000"/>
                    <a:lumOff val="35000"/>
                  </a:schemeClr>
                </a:solidFill>
              </a:rPr>
              <a:t>BUSINESS OVERVIEW</a:t>
            </a:r>
            <a:endParaRPr dirty="0">
              <a:solidFill>
                <a:schemeClr val="tx1">
                  <a:lumMod val="65000"/>
                  <a:lumOff val="35000"/>
                </a:schemeClr>
              </a:solidFill>
            </a:endParaRPr>
          </a:p>
        </p:txBody>
      </p:sp>
      <p:grpSp>
        <p:nvGrpSpPr>
          <p:cNvPr id="2233" name="Google Shape;2233;p61"/>
          <p:cNvGrpSpPr/>
          <p:nvPr/>
        </p:nvGrpSpPr>
        <p:grpSpPr>
          <a:xfrm>
            <a:off x="6010074" y="1528625"/>
            <a:ext cx="80672" cy="1487545"/>
            <a:chOff x="240800" y="2580554"/>
            <a:chExt cx="14075" cy="276346"/>
          </a:xfrm>
          <a:solidFill>
            <a:schemeClr val="tx1">
              <a:lumMod val="65000"/>
              <a:lumOff val="35000"/>
            </a:schemeClr>
          </a:solidFill>
        </p:grpSpPr>
        <p:sp>
          <p:nvSpPr>
            <p:cNvPr id="2234" name="Google Shape;2234;p61"/>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35" name="Google Shape;2235;p61"/>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36" name="Google Shape;2236;p61"/>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37" name="Google Shape;2237;p61"/>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2238" name="Google Shape;2238;p61"/>
          <p:cNvGrpSpPr/>
          <p:nvPr/>
        </p:nvGrpSpPr>
        <p:grpSpPr>
          <a:xfrm rot="10800000">
            <a:off x="6807254" y="4077830"/>
            <a:ext cx="543432" cy="741197"/>
            <a:chOff x="2878829" y="3023092"/>
            <a:chExt cx="543432" cy="741197"/>
          </a:xfrm>
          <a:solidFill>
            <a:schemeClr val="tx1">
              <a:lumMod val="65000"/>
              <a:lumOff val="35000"/>
            </a:schemeClr>
          </a:solidFill>
        </p:grpSpPr>
        <p:sp>
          <p:nvSpPr>
            <p:cNvPr id="2239" name="Google Shape;2239;p61"/>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40" name="Google Shape;2240;p61"/>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41" name="Google Shape;2241;p61"/>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42" name="Google Shape;2242;p61"/>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43" name="Google Shape;2243;p61"/>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44" name="Google Shape;2244;p61"/>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45" name="Google Shape;2245;p61"/>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46" name="Google Shape;2246;p61"/>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47" name="Google Shape;2247;p61"/>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48" name="Google Shape;2248;p61"/>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49" name="Google Shape;2249;p61"/>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50" name="Google Shape;2250;p61"/>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51" name="Google Shape;2251;p61"/>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52" name="Google Shape;2252;p61"/>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53" name="Google Shape;2253;p61"/>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54" name="Google Shape;2254;p61"/>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55" name="Google Shape;2255;p61"/>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56" name="Google Shape;2256;p61"/>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57" name="Google Shape;2257;p61"/>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58" name="Google Shape;2258;p61"/>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59" name="Google Shape;2259;p61"/>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60" name="Google Shape;2260;p61"/>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61" name="Google Shape;2261;p61"/>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62" name="Google Shape;2262;p61"/>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2263" name="Google Shape;2263;p61"/>
          <p:cNvGrpSpPr/>
          <p:nvPr/>
        </p:nvGrpSpPr>
        <p:grpSpPr>
          <a:xfrm rot="10800000">
            <a:off x="1239817" y="2482080"/>
            <a:ext cx="543432" cy="741197"/>
            <a:chOff x="2878829" y="3023092"/>
            <a:chExt cx="543432" cy="741197"/>
          </a:xfrm>
          <a:solidFill>
            <a:schemeClr val="tx1">
              <a:lumMod val="65000"/>
              <a:lumOff val="35000"/>
            </a:schemeClr>
          </a:solidFill>
        </p:grpSpPr>
        <p:sp>
          <p:nvSpPr>
            <p:cNvPr id="2264" name="Google Shape;2264;p61"/>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65" name="Google Shape;2265;p61"/>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66" name="Google Shape;2266;p61"/>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67" name="Google Shape;2267;p61"/>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68" name="Google Shape;2268;p61"/>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69" name="Google Shape;2269;p61"/>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70" name="Google Shape;2270;p61"/>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71" name="Google Shape;2271;p61"/>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72" name="Google Shape;2272;p61"/>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73" name="Google Shape;2273;p61"/>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74" name="Google Shape;2274;p61"/>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75" name="Google Shape;2275;p61"/>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76" name="Google Shape;2276;p61"/>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77" name="Google Shape;2277;p61"/>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78" name="Google Shape;2278;p61"/>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79" name="Google Shape;2279;p61"/>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80" name="Google Shape;2280;p61"/>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81" name="Google Shape;2281;p61"/>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82" name="Google Shape;2282;p61"/>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83" name="Google Shape;2283;p61"/>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84" name="Google Shape;2284;p61"/>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85" name="Google Shape;2285;p61"/>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86" name="Google Shape;2286;p61"/>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87" name="Google Shape;2287;p61"/>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2288" name="Google Shape;2288;p61"/>
          <p:cNvGrpSpPr/>
          <p:nvPr/>
        </p:nvGrpSpPr>
        <p:grpSpPr>
          <a:xfrm flipH="1">
            <a:off x="5875692" y="285902"/>
            <a:ext cx="2956954" cy="4721744"/>
            <a:chOff x="4479125" y="1041049"/>
            <a:chExt cx="935952" cy="1494601"/>
          </a:xfrm>
        </p:grpSpPr>
        <p:sp>
          <p:nvSpPr>
            <p:cNvPr id="2289" name="Google Shape;2289;p61"/>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90" name="Google Shape;2290;p61"/>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91" name="Google Shape;2291;p61"/>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92" name="Google Shape;2292;p61"/>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spTree>
    <p:extLst>
      <p:ext uri="{BB962C8B-B14F-4D97-AF65-F5344CB8AC3E}">
        <p14:creationId xmlns:p14="http://schemas.microsoft.com/office/powerpoint/2010/main" val="3783998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36"/>
          <p:cNvSpPr txBox="1">
            <a:spLocks noGrp="1"/>
          </p:cNvSpPr>
          <p:nvPr>
            <p:ph type="body" idx="1"/>
          </p:nvPr>
        </p:nvSpPr>
        <p:spPr>
          <a:xfrm>
            <a:off x="1491574" y="2178996"/>
            <a:ext cx="6154366" cy="7587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None/>
            </a:pPr>
            <a:r>
              <a:rPr lang="en-US" sz="1100" dirty="0">
                <a:solidFill>
                  <a:schemeClr val="tx1">
                    <a:lumMod val="65000"/>
                    <a:lumOff val="35000"/>
                  </a:schemeClr>
                </a:solidFill>
              </a:rPr>
              <a:t>Based on the </a:t>
            </a:r>
            <a:r>
              <a:rPr lang="en-US" sz="1100" dirty="0" err="1">
                <a:solidFill>
                  <a:schemeClr val="tx1">
                    <a:lumMod val="65000"/>
                    <a:lumOff val="35000"/>
                  </a:schemeClr>
                </a:solidFill>
              </a:rPr>
              <a:t>Olist</a:t>
            </a:r>
            <a:r>
              <a:rPr lang="en-US" sz="1100" dirty="0">
                <a:solidFill>
                  <a:schemeClr val="tx1">
                    <a:lumMod val="65000"/>
                    <a:lumOff val="35000"/>
                  </a:schemeClr>
                </a:solidFill>
              </a:rPr>
              <a:t> E-Commerce, there are 8 order statuses including approved, canceled, created, delivered, invoiced, processing, shipped, and unavailable. In the EDA conducted, only based on orders that are successfully delivered.</a:t>
            </a:r>
          </a:p>
          <a:p>
            <a:pPr marL="0" lvl="0" indent="0" algn="ctr" rtl="0">
              <a:spcBef>
                <a:spcPts val="0"/>
              </a:spcBef>
              <a:spcAft>
                <a:spcPts val="0"/>
              </a:spcAft>
              <a:buClr>
                <a:schemeClr val="dk1"/>
              </a:buClr>
              <a:buSzPts val="1100"/>
              <a:buNone/>
            </a:pPr>
            <a:r>
              <a:rPr lang="en-US" sz="1100" dirty="0">
                <a:solidFill>
                  <a:schemeClr val="tx1">
                    <a:lumMod val="65000"/>
                    <a:lumOff val="35000"/>
                  </a:schemeClr>
                </a:solidFill>
              </a:rPr>
              <a:t>That sales time range starts from September 2016 to August 2018.</a:t>
            </a:r>
          </a:p>
        </p:txBody>
      </p:sp>
    </p:spTree>
    <p:extLst>
      <p:ext uri="{BB962C8B-B14F-4D97-AF65-F5344CB8AC3E}">
        <p14:creationId xmlns:p14="http://schemas.microsoft.com/office/powerpoint/2010/main" val="1704580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2" name="Google Shape;1002;p48"/>
          <p:cNvSpPr txBox="1">
            <a:spLocks noGrp="1"/>
          </p:cNvSpPr>
          <p:nvPr>
            <p:ph type="body" idx="1"/>
          </p:nvPr>
        </p:nvSpPr>
        <p:spPr>
          <a:xfrm>
            <a:off x="503847" y="1283696"/>
            <a:ext cx="4302473" cy="64566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solidFill>
                  <a:schemeClr val="tx1">
                    <a:lumMod val="65000"/>
                    <a:lumOff val="35000"/>
                  </a:schemeClr>
                </a:solidFill>
                <a:latin typeface="Oswald" pitchFamily="2" charset="0"/>
              </a:rPr>
              <a:t>Profit earned from all sales based on successfully shipped orders.</a:t>
            </a:r>
            <a:endParaRPr sz="1800" dirty="0">
              <a:solidFill>
                <a:schemeClr val="tx1">
                  <a:lumMod val="65000"/>
                  <a:lumOff val="35000"/>
                </a:schemeClr>
              </a:solidFill>
              <a:latin typeface="Oswald" pitchFamily="2" charset="0"/>
            </a:endParaRPr>
          </a:p>
        </p:txBody>
      </p:sp>
      <p:grpSp>
        <p:nvGrpSpPr>
          <p:cNvPr id="1003" name="Google Shape;1003;p48"/>
          <p:cNvGrpSpPr/>
          <p:nvPr/>
        </p:nvGrpSpPr>
        <p:grpSpPr>
          <a:xfrm>
            <a:off x="7880579" y="3587355"/>
            <a:ext cx="543432" cy="741197"/>
            <a:chOff x="2878829" y="3023092"/>
            <a:chExt cx="543432" cy="741197"/>
          </a:xfrm>
        </p:grpSpPr>
        <p:sp>
          <p:nvSpPr>
            <p:cNvPr id="1004" name="Google Shape;1004;p4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80;p40">
            <a:extLst>
              <a:ext uri="{FF2B5EF4-FFF2-40B4-BE49-F238E27FC236}">
                <a16:creationId xmlns:a16="http://schemas.microsoft.com/office/drawing/2014/main" id="{13A3D762-D1B6-12E0-0161-19C00C3F8C86}"/>
              </a:ext>
            </a:extLst>
          </p:cNvPr>
          <p:cNvGrpSpPr/>
          <p:nvPr/>
        </p:nvGrpSpPr>
        <p:grpSpPr>
          <a:xfrm>
            <a:off x="436469" y="444501"/>
            <a:ext cx="67379" cy="1419525"/>
            <a:chOff x="240800" y="2432468"/>
            <a:chExt cx="14075" cy="424432"/>
          </a:xfrm>
          <a:solidFill>
            <a:schemeClr val="tx1">
              <a:lumMod val="65000"/>
              <a:lumOff val="35000"/>
            </a:schemeClr>
          </a:solidFill>
        </p:grpSpPr>
        <p:sp>
          <p:nvSpPr>
            <p:cNvPr id="3" name="Google Shape;481;p40">
              <a:extLst>
                <a:ext uri="{FF2B5EF4-FFF2-40B4-BE49-F238E27FC236}">
                  <a16:creationId xmlns:a16="http://schemas.microsoft.com/office/drawing/2014/main" id="{EF18B17C-7AA0-F32F-6C5B-F9CEB773E769}"/>
                </a:ext>
              </a:extLst>
            </p:cNvPr>
            <p:cNvSpPr/>
            <p:nvPr/>
          </p:nvSpPr>
          <p:spPr>
            <a:xfrm>
              <a:off x="240800" y="2432468"/>
              <a:ext cx="11401" cy="318047"/>
            </a:xfrm>
            <a:custGeom>
              <a:avLst/>
              <a:gdLst/>
              <a:ahLst/>
              <a:cxnLst/>
              <a:rect l="l" t="t" r="r" b="b"/>
              <a:pathLst>
                <a:path w="456" h="16409" extrusionOk="0">
                  <a:moveTo>
                    <a:pt x="0" y="1"/>
                  </a:moveTo>
                  <a:lnTo>
                    <a:pt x="0" y="16408"/>
                  </a:lnTo>
                  <a:lnTo>
                    <a:pt x="455" y="16408"/>
                  </a:lnTo>
                  <a:lnTo>
                    <a:pt x="45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4" name="Google Shape;482;p40">
              <a:extLst>
                <a:ext uri="{FF2B5EF4-FFF2-40B4-BE49-F238E27FC236}">
                  <a16:creationId xmlns:a16="http://schemas.microsoft.com/office/drawing/2014/main" id="{A47A17A6-16B5-3108-DE15-867198C9CA06}"/>
                </a:ext>
              </a:extLst>
            </p:cNvPr>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 name="Google Shape;483;p40">
              <a:extLst>
                <a:ext uri="{FF2B5EF4-FFF2-40B4-BE49-F238E27FC236}">
                  <a16:creationId xmlns:a16="http://schemas.microsoft.com/office/drawing/2014/main" id="{FE553CF8-F5A2-824E-6990-EB6786372E72}"/>
                </a:ext>
              </a:extLst>
            </p:cNvPr>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 name="Google Shape;484;p40">
              <a:extLst>
                <a:ext uri="{FF2B5EF4-FFF2-40B4-BE49-F238E27FC236}">
                  <a16:creationId xmlns:a16="http://schemas.microsoft.com/office/drawing/2014/main" id="{A32394F9-B05D-7DF5-DBF5-B38E5F08CA64}"/>
                </a:ext>
              </a:extLst>
            </p:cNvPr>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sp>
        <p:nvSpPr>
          <p:cNvPr id="13" name="TextBox 12">
            <a:extLst>
              <a:ext uri="{FF2B5EF4-FFF2-40B4-BE49-F238E27FC236}">
                <a16:creationId xmlns:a16="http://schemas.microsoft.com/office/drawing/2014/main" id="{D87D10D2-C5EC-5803-D27B-4215E7C3CB91}"/>
              </a:ext>
            </a:extLst>
          </p:cNvPr>
          <p:cNvSpPr txBox="1"/>
          <p:nvPr/>
        </p:nvSpPr>
        <p:spPr>
          <a:xfrm>
            <a:off x="288899" y="1964351"/>
            <a:ext cx="4591860" cy="2631490"/>
          </a:xfrm>
          <a:prstGeom prst="rect">
            <a:avLst/>
          </a:prstGeom>
          <a:noFill/>
        </p:spPr>
        <p:txBody>
          <a:bodyPr wrap="square">
            <a:spAutoFit/>
          </a:bodyPr>
          <a:lstStyle/>
          <a:p>
            <a:pPr algn="just">
              <a:buClr>
                <a:schemeClr val="dk1"/>
              </a:buClr>
              <a:buSzPts val="1100"/>
            </a:pPr>
            <a:r>
              <a:rPr lang="en-US" sz="1100" dirty="0">
                <a:solidFill>
                  <a:schemeClr val="tx1">
                    <a:lumMod val="65000"/>
                    <a:lumOff val="35000"/>
                  </a:schemeClr>
                </a:solidFill>
                <a:latin typeface="Raleway" panose="020B0503030101060003" pitchFamily="34" charset="0"/>
              </a:rPr>
              <a:t>   Over the past two years, </a:t>
            </a:r>
            <a:r>
              <a:rPr lang="en-US" sz="1100" dirty="0" err="1">
                <a:solidFill>
                  <a:schemeClr val="tx1">
                    <a:lumMod val="65000"/>
                    <a:lumOff val="35000"/>
                  </a:schemeClr>
                </a:solidFill>
                <a:latin typeface="Raleway" panose="020B0503030101060003" pitchFamily="34" charset="0"/>
              </a:rPr>
              <a:t>Olist</a:t>
            </a:r>
            <a:r>
              <a:rPr lang="en-US" sz="1100" dirty="0">
                <a:solidFill>
                  <a:schemeClr val="tx1">
                    <a:lumMod val="65000"/>
                    <a:lumOff val="35000"/>
                  </a:schemeClr>
                </a:solidFill>
                <a:latin typeface="Raleway" panose="020B0503030101060003" pitchFamily="34" charset="0"/>
              </a:rPr>
              <a:t> has received a total of 98666 thousand orders with a profit of R$15422273,14 (96,478 orders) based on a record of successfully delivered orders (97,82%). The average customer made a payment of R$77,57 with the smallest being $0,0 and the highest being R$6929,31. The reason why customer pay R$0,0 is because they get a free voucher promo which results in customers not paying a penny. Meanwhile, the customer with the highest payment is because the customer ordered 21 products, making the total payment very high.</a:t>
            </a:r>
          </a:p>
          <a:p>
            <a:pPr algn="just">
              <a:buClr>
                <a:schemeClr val="dk1"/>
              </a:buClr>
              <a:buSzPts val="1100"/>
            </a:pPr>
            <a:r>
              <a:rPr lang="en-US" sz="1100" dirty="0">
                <a:solidFill>
                  <a:schemeClr val="tx1">
                    <a:lumMod val="65000"/>
                    <a:lumOff val="35000"/>
                  </a:schemeClr>
                </a:solidFill>
                <a:latin typeface="Raleway" panose="020B0503030101060003" pitchFamily="34" charset="0"/>
              </a:rPr>
              <a:t>     </a:t>
            </a:r>
            <a:r>
              <a:rPr lang="en-US" sz="1100" dirty="0" err="1">
                <a:solidFill>
                  <a:schemeClr val="tx1">
                    <a:lumMod val="65000"/>
                    <a:lumOff val="35000"/>
                  </a:schemeClr>
                </a:solidFill>
                <a:latin typeface="Raleway" panose="020B0503030101060003" pitchFamily="34" charset="0"/>
              </a:rPr>
              <a:t>Olist</a:t>
            </a:r>
            <a:r>
              <a:rPr lang="en-US" sz="1100" dirty="0">
                <a:solidFill>
                  <a:schemeClr val="tx1">
                    <a:lumMod val="65000"/>
                    <a:lumOff val="35000"/>
                  </a:schemeClr>
                </a:solidFill>
                <a:latin typeface="Raleway" panose="020B0503030101060003" pitchFamily="34" charset="0"/>
              </a:rPr>
              <a:t> orders have been increasing since December 2016, peaking in November 2017 with 7289 orders, although they fluctuated between March 2017 and July 2017. The number of orders experienced downward trend change from 7069 to 6351 from the beginning of 2018 to August 2018.</a:t>
            </a:r>
          </a:p>
          <a:p>
            <a:pPr algn="just">
              <a:buClr>
                <a:schemeClr val="dk1"/>
              </a:buClr>
              <a:buSzPts val="1100"/>
            </a:pPr>
            <a:r>
              <a:rPr lang="en-US" sz="1100" dirty="0">
                <a:solidFill>
                  <a:schemeClr val="tx1">
                    <a:lumMod val="65000"/>
                    <a:lumOff val="35000"/>
                  </a:schemeClr>
                </a:solidFill>
                <a:latin typeface="Raleway" panose="020B0503030101060003" pitchFamily="34" charset="0"/>
              </a:rPr>
              <a:t>   </a:t>
            </a:r>
          </a:p>
        </p:txBody>
      </p:sp>
      <p:sp>
        <p:nvSpPr>
          <p:cNvPr id="14" name="Google Shape;1001;p48">
            <a:extLst>
              <a:ext uri="{FF2B5EF4-FFF2-40B4-BE49-F238E27FC236}">
                <a16:creationId xmlns:a16="http://schemas.microsoft.com/office/drawing/2014/main" id="{682E1873-C287-9EBC-AC90-A5847A48E6AA}"/>
              </a:ext>
            </a:extLst>
          </p:cNvPr>
          <p:cNvSpPr txBox="1">
            <a:spLocks/>
          </p:cNvSpPr>
          <p:nvPr/>
        </p:nvSpPr>
        <p:spPr>
          <a:xfrm>
            <a:off x="5149078" y="237426"/>
            <a:ext cx="2016367" cy="9362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7200"/>
              <a:buFont typeface="Oswald"/>
              <a:buNone/>
              <a:defRPr sz="7200" b="0"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US" sz="4800" dirty="0">
                <a:solidFill>
                  <a:srgbClr val="489194"/>
                </a:solidFill>
              </a:rPr>
              <a:t>96478</a:t>
            </a:r>
          </a:p>
        </p:txBody>
      </p:sp>
      <p:sp>
        <p:nvSpPr>
          <p:cNvPr id="15" name="Google Shape;1002;p48">
            <a:extLst>
              <a:ext uri="{FF2B5EF4-FFF2-40B4-BE49-F238E27FC236}">
                <a16:creationId xmlns:a16="http://schemas.microsoft.com/office/drawing/2014/main" id="{ACC99ADE-33E0-07FC-2477-A395B1BAE240}"/>
              </a:ext>
            </a:extLst>
          </p:cNvPr>
          <p:cNvSpPr txBox="1">
            <a:spLocks/>
          </p:cNvSpPr>
          <p:nvPr/>
        </p:nvSpPr>
        <p:spPr>
          <a:xfrm>
            <a:off x="5288352" y="1318682"/>
            <a:ext cx="3855648" cy="645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l">
              <a:spcAft>
                <a:spcPts val="1600"/>
              </a:spcAft>
              <a:buFont typeface="Raleway"/>
              <a:buNone/>
            </a:pPr>
            <a:r>
              <a:rPr lang="en-US" sz="1800" dirty="0">
                <a:solidFill>
                  <a:schemeClr val="tx1">
                    <a:lumMod val="65000"/>
                    <a:lumOff val="35000"/>
                  </a:schemeClr>
                </a:solidFill>
                <a:latin typeface="Oswald" pitchFamily="2" charset="0"/>
              </a:rPr>
              <a:t>The sum of all orders over 2 years.</a:t>
            </a:r>
          </a:p>
        </p:txBody>
      </p:sp>
      <p:grpSp>
        <p:nvGrpSpPr>
          <p:cNvPr id="41" name="Google Shape;480;p40">
            <a:extLst>
              <a:ext uri="{FF2B5EF4-FFF2-40B4-BE49-F238E27FC236}">
                <a16:creationId xmlns:a16="http://schemas.microsoft.com/office/drawing/2014/main" id="{1893EA9C-E7F4-C388-BA62-94E2769FF1C2}"/>
              </a:ext>
            </a:extLst>
          </p:cNvPr>
          <p:cNvGrpSpPr/>
          <p:nvPr/>
        </p:nvGrpSpPr>
        <p:grpSpPr>
          <a:xfrm>
            <a:off x="5159181" y="457248"/>
            <a:ext cx="64867" cy="1419526"/>
            <a:chOff x="240800" y="2432468"/>
            <a:chExt cx="14075" cy="424432"/>
          </a:xfrm>
          <a:solidFill>
            <a:schemeClr val="tx1">
              <a:lumMod val="65000"/>
              <a:lumOff val="35000"/>
            </a:schemeClr>
          </a:solidFill>
        </p:grpSpPr>
        <p:sp>
          <p:nvSpPr>
            <p:cNvPr id="42" name="Google Shape;481;p40">
              <a:extLst>
                <a:ext uri="{FF2B5EF4-FFF2-40B4-BE49-F238E27FC236}">
                  <a16:creationId xmlns:a16="http://schemas.microsoft.com/office/drawing/2014/main" id="{89519C7D-15E8-2C77-FE71-2006BABB6893}"/>
                </a:ext>
              </a:extLst>
            </p:cNvPr>
            <p:cNvSpPr/>
            <p:nvPr/>
          </p:nvSpPr>
          <p:spPr>
            <a:xfrm>
              <a:off x="240800" y="2432468"/>
              <a:ext cx="11401" cy="318047"/>
            </a:xfrm>
            <a:custGeom>
              <a:avLst/>
              <a:gdLst/>
              <a:ahLst/>
              <a:cxnLst/>
              <a:rect l="l" t="t" r="r" b="b"/>
              <a:pathLst>
                <a:path w="456" h="16409" extrusionOk="0">
                  <a:moveTo>
                    <a:pt x="0" y="1"/>
                  </a:moveTo>
                  <a:lnTo>
                    <a:pt x="0" y="16408"/>
                  </a:lnTo>
                  <a:lnTo>
                    <a:pt x="455" y="16408"/>
                  </a:lnTo>
                  <a:lnTo>
                    <a:pt x="45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43" name="Google Shape;482;p40">
              <a:extLst>
                <a:ext uri="{FF2B5EF4-FFF2-40B4-BE49-F238E27FC236}">
                  <a16:creationId xmlns:a16="http://schemas.microsoft.com/office/drawing/2014/main" id="{60E080B1-6B98-0F43-6FDA-994E0E12C9B8}"/>
                </a:ext>
              </a:extLst>
            </p:cNvPr>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44" name="Google Shape;483;p40">
              <a:extLst>
                <a:ext uri="{FF2B5EF4-FFF2-40B4-BE49-F238E27FC236}">
                  <a16:creationId xmlns:a16="http://schemas.microsoft.com/office/drawing/2014/main" id="{589217AD-DC19-7368-39B4-D1BCA5C6F5CE}"/>
                </a:ext>
              </a:extLst>
            </p:cNvPr>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45" name="Google Shape;484;p40">
              <a:extLst>
                <a:ext uri="{FF2B5EF4-FFF2-40B4-BE49-F238E27FC236}">
                  <a16:creationId xmlns:a16="http://schemas.microsoft.com/office/drawing/2014/main" id="{9D7CD541-B5F7-2F40-D021-6745E9B10D5D}"/>
                </a:ext>
              </a:extLst>
            </p:cNvPr>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sp>
        <p:nvSpPr>
          <p:cNvPr id="1001" name="Google Shape;1001;p48"/>
          <p:cNvSpPr txBox="1">
            <a:spLocks noGrp="1"/>
          </p:cNvSpPr>
          <p:nvPr>
            <p:ph type="title"/>
          </p:nvPr>
        </p:nvSpPr>
        <p:spPr>
          <a:xfrm>
            <a:off x="416722" y="245313"/>
            <a:ext cx="4689374" cy="131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489194"/>
                </a:solidFill>
              </a:rPr>
              <a:t>15,419,773.75</a:t>
            </a:r>
            <a:endParaRPr dirty="0">
              <a:solidFill>
                <a:srgbClr val="489194"/>
              </a:solidFill>
            </a:endParaRPr>
          </a:p>
        </p:txBody>
      </p:sp>
      <p:sp>
        <p:nvSpPr>
          <p:cNvPr id="9" name="Google Shape;1002;p48">
            <a:extLst>
              <a:ext uri="{FF2B5EF4-FFF2-40B4-BE49-F238E27FC236}">
                <a16:creationId xmlns:a16="http://schemas.microsoft.com/office/drawing/2014/main" id="{53E7D5D4-D9F7-6D2F-D622-D0871C3030F3}"/>
              </a:ext>
            </a:extLst>
          </p:cNvPr>
          <p:cNvSpPr txBox="1">
            <a:spLocks/>
          </p:cNvSpPr>
          <p:nvPr/>
        </p:nvSpPr>
        <p:spPr>
          <a:xfrm>
            <a:off x="5384921" y="937293"/>
            <a:ext cx="1559685" cy="3585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l">
              <a:spcAft>
                <a:spcPts val="1600"/>
              </a:spcAft>
              <a:buFont typeface="Raleway"/>
              <a:buNone/>
            </a:pPr>
            <a:r>
              <a:rPr lang="en-US" sz="1200" dirty="0">
                <a:solidFill>
                  <a:schemeClr val="tx1">
                    <a:lumMod val="65000"/>
                    <a:lumOff val="35000"/>
                  </a:schemeClr>
                </a:solidFill>
                <a:latin typeface="Oswald" pitchFamily="2" charset="0"/>
              </a:rPr>
              <a:t>Number of successful orders</a:t>
            </a:r>
          </a:p>
        </p:txBody>
      </p:sp>
      <p:sp>
        <p:nvSpPr>
          <p:cNvPr id="10" name="Google Shape;1001;p48">
            <a:extLst>
              <a:ext uri="{FF2B5EF4-FFF2-40B4-BE49-F238E27FC236}">
                <a16:creationId xmlns:a16="http://schemas.microsoft.com/office/drawing/2014/main" id="{D9E8A24D-BA29-A99D-7505-13BA34A842A5}"/>
              </a:ext>
            </a:extLst>
          </p:cNvPr>
          <p:cNvSpPr txBox="1">
            <a:spLocks/>
          </p:cNvSpPr>
          <p:nvPr/>
        </p:nvSpPr>
        <p:spPr>
          <a:xfrm>
            <a:off x="7050234" y="232470"/>
            <a:ext cx="2093766" cy="9362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7200"/>
              <a:buFont typeface="Oswald"/>
              <a:buNone/>
              <a:defRPr sz="7200" b="0"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2000"/>
              <a:buFont typeface="Arial"/>
              <a:buNone/>
              <a:defRPr sz="12000" b="0" i="0" u="none" strike="noStrike" cap="none">
                <a:solidFill>
                  <a:schemeClr val="lt1"/>
                </a:solidFill>
                <a:latin typeface="Arial"/>
                <a:ea typeface="Arial"/>
                <a:cs typeface="Arial"/>
                <a:sym typeface="Arial"/>
              </a:defRPr>
            </a:lvl9pPr>
          </a:lstStyle>
          <a:p>
            <a:r>
              <a:rPr lang="en-US" sz="4800" dirty="0">
                <a:solidFill>
                  <a:srgbClr val="489194"/>
                </a:solidFill>
              </a:rPr>
              <a:t>110197</a:t>
            </a:r>
          </a:p>
        </p:txBody>
      </p:sp>
      <p:sp>
        <p:nvSpPr>
          <p:cNvPr id="11" name="Google Shape;1002;p48">
            <a:extLst>
              <a:ext uri="{FF2B5EF4-FFF2-40B4-BE49-F238E27FC236}">
                <a16:creationId xmlns:a16="http://schemas.microsoft.com/office/drawing/2014/main" id="{3AA10299-9250-0C72-0F23-8759DB101DA0}"/>
              </a:ext>
            </a:extLst>
          </p:cNvPr>
          <p:cNvSpPr txBox="1">
            <a:spLocks/>
          </p:cNvSpPr>
          <p:nvPr/>
        </p:nvSpPr>
        <p:spPr>
          <a:xfrm>
            <a:off x="7297466" y="935259"/>
            <a:ext cx="1846534" cy="3585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l">
              <a:spcAft>
                <a:spcPts val="1600"/>
              </a:spcAft>
              <a:buFont typeface="Raleway"/>
              <a:buNone/>
            </a:pPr>
            <a:r>
              <a:rPr lang="en-US" sz="1200" dirty="0">
                <a:solidFill>
                  <a:schemeClr val="tx1">
                    <a:lumMod val="65000"/>
                    <a:lumOff val="35000"/>
                  </a:schemeClr>
                </a:solidFill>
                <a:latin typeface="Oswald" pitchFamily="2" charset="0"/>
              </a:rPr>
              <a:t>Number of products sold</a:t>
            </a:r>
          </a:p>
        </p:txBody>
      </p:sp>
      <p:graphicFrame>
        <p:nvGraphicFramePr>
          <p:cNvPr id="17" name="Chart 16">
            <a:extLst>
              <a:ext uri="{FF2B5EF4-FFF2-40B4-BE49-F238E27FC236}">
                <a16:creationId xmlns:a16="http://schemas.microsoft.com/office/drawing/2014/main" id="{F230DCC9-F9E7-2425-AEA3-E93127428194}"/>
              </a:ext>
            </a:extLst>
          </p:cNvPr>
          <p:cNvGraphicFramePr/>
          <p:nvPr>
            <p:extLst>
              <p:ext uri="{D42A27DB-BD31-4B8C-83A1-F6EECF244321}">
                <p14:modId xmlns:p14="http://schemas.microsoft.com/office/powerpoint/2010/main" val="2217943238"/>
              </p:ext>
            </p:extLst>
          </p:nvPr>
        </p:nvGraphicFramePr>
        <p:xfrm>
          <a:off x="4905160" y="1704091"/>
          <a:ext cx="4290147" cy="245511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65594B9B-0C50-E19B-27BA-861C973DB86A}"/>
              </a:ext>
            </a:extLst>
          </p:cNvPr>
          <p:cNvSpPr txBox="1"/>
          <p:nvPr/>
        </p:nvSpPr>
        <p:spPr>
          <a:xfrm>
            <a:off x="4905160" y="4113727"/>
            <a:ext cx="4208625" cy="769441"/>
          </a:xfrm>
          <a:prstGeom prst="rect">
            <a:avLst/>
          </a:prstGeom>
          <a:noFill/>
        </p:spPr>
        <p:txBody>
          <a:bodyPr wrap="square">
            <a:spAutoFit/>
          </a:bodyPr>
          <a:lstStyle/>
          <a:p>
            <a:pPr algn="just">
              <a:buClr>
                <a:schemeClr val="dk1"/>
              </a:buClr>
              <a:buSzPts val="1100"/>
            </a:pPr>
            <a:r>
              <a:rPr lang="en-US" sz="1100" dirty="0">
                <a:solidFill>
                  <a:schemeClr val="tx1">
                    <a:lumMod val="65000"/>
                    <a:lumOff val="35000"/>
                  </a:schemeClr>
                </a:solidFill>
                <a:latin typeface="Raleway" panose="020B0503030101060003" pitchFamily="34" charset="0"/>
              </a:rPr>
              <a:t>Not </a:t>
            </a:r>
            <a:r>
              <a:rPr lang="en-US" sz="1100" dirty="0" err="1">
                <a:solidFill>
                  <a:schemeClr val="tx1">
                    <a:lumMod val="65000"/>
                    <a:lumOff val="35000"/>
                  </a:schemeClr>
                </a:solidFill>
                <a:latin typeface="Raleway" panose="020B0503030101060003" pitchFamily="34" charset="0"/>
              </a:rPr>
              <a:t>to</a:t>
            </a:r>
            <a:r>
              <a:rPr lang="en-US" sz="1100" dirty="0">
                <a:solidFill>
                  <a:schemeClr val="tx1">
                    <a:lumMod val="65000"/>
                    <a:lumOff val="35000"/>
                  </a:schemeClr>
                </a:solidFill>
                <a:latin typeface="Raleway" panose="020B0503030101060003" pitchFamily="34" charset="0"/>
              </a:rPr>
              <a:t> much different the order data, the trend of sales data has </a:t>
            </a:r>
            <a:r>
              <a:rPr lang="en-US" sz="1100" dirty="0" err="1">
                <a:solidFill>
                  <a:schemeClr val="tx1">
                    <a:lumMod val="65000"/>
                    <a:lumOff val="35000"/>
                  </a:schemeClr>
                </a:solidFill>
                <a:latin typeface="Raleway" panose="020B0503030101060003" pitchFamily="34" charset="0"/>
              </a:rPr>
              <a:t>alse</a:t>
            </a:r>
            <a:r>
              <a:rPr lang="en-US" sz="1100" dirty="0">
                <a:solidFill>
                  <a:schemeClr val="tx1">
                    <a:lumMod val="65000"/>
                    <a:lumOff val="35000"/>
                  </a:schemeClr>
                </a:solidFill>
                <a:latin typeface="Raleway" panose="020B0503030101060003" pitchFamily="34" charset="0"/>
              </a:rPr>
              <a:t> increased. Items sold each month continue to increase when  viewed from the beginning of orders and sales.</a:t>
            </a:r>
          </a:p>
        </p:txBody>
      </p:sp>
    </p:spTree>
    <p:extLst>
      <p:ext uri="{BB962C8B-B14F-4D97-AF65-F5344CB8AC3E}">
        <p14:creationId xmlns:p14="http://schemas.microsoft.com/office/powerpoint/2010/main" val="1410644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DF36CDB-F166-0455-6160-50D6C32BF29F}"/>
              </a:ext>
            </a:extLst>
          </p:cNvPr>
          <p:cNvGraphicFramePr/>
          <p:nvPr>
            <p:extLst>
              <p:ext uri="{D42A27DB-BD31-4B8C-83A1-F6EECF244321}">
                <p14:modId xmlns:p14="http://schemas.microsoft.com/office/powerpoint/2010/main" val="677345762"/>
              </p:ext>
            </p:extLst>
          </p:nvPr>
        </p:nvGraphicFramePr>
        <p:xfrm>
          <a:off x="0" y="65001"/>
          <a:ext cx="3171217" cy="2506750"/>
        </p:xfrm>
        <a:graphic>
          <a:graphicData uri="http://schemas.openxmlformats.org/drawingml/2006/chart">
            <c:chart xmlns:c="http://schemas.openxmlformats.org/drawingml/2006/chart" xmlns:r="http://schemas.openxmlformats.org/officeDocument/2006/relationships" r:id="rId2"/>
          </a:graphicData>
        </a:graphic>
      </p:graphicFrame>
      <p:sp>
        <p:nvSpPr>
          <p:cNvPr id="2" name="Google Shape;238;p36">
            <a:extLst>
              <a:ext uri="{FF2B5EF4-FFF2-40B4-BE49-F238E27FC236}">
                <a16:creationId xmlns:a16="http://schemas.microsoft.com/office/drawing/2014/main" id="{F3854B05-E93A-88C9-77DD-F44CEA33189B}"/>
              </a:ext>
            </a:extLst>
          </p:cNvPr>
          <p:cNvSpPr txBox="1">
            <a:spLocks noGrp="1"/>
          </p:cNvSpPr>
          <p:nvPr>
            <p:ph type="body" idx="1"/>
          </p:nvPr>
        </p:nvSpPr>
        <p:spPr>
          <a:xfrm>
            <a:off x="3171216" y="2793814"/>
            <a:ext cx="5877534" cy="1741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None/>
            </a:pPr>
            <a:r>
              <a:rPr lang="en-US" sz="1100" dirty="0">
                <a:solidFill>
                  <a:schemeClr val="tx1">
                    <a:lumMod val="65000"/>
                    <a:lumOff val="35000"/>
                  </a:schemeClr>
                </a:solidFill>
              </a:rPr>
              <a:t>     In 2016, in Q3 and Q4 only 1 order and 266 </a:t>
            </a:r>
            <a:r>
              <a:rPr lang="en-US" sz="1100" dirty="0" err="1">
                <a:solidFill>
                  <a:schemeClr val="tx1">
                    <a:lumMod val="65000"/>
                    <a:lumOff val="35000"/>
                  </a:schemeClr>
                </a:solidFill>
              </a:rPr>
              <a:t>pesanan</a:t>
            </a:r>
            <a:r>
              <a:rPr lang="en-US" sz="1100" dirty="0">
                <a:solidFill>
                  <a:schemeClr val="tx1">
                    <a:lumMod val="65000"/>
                    <a:lumOff val="35000"/>
                  </a:schemeClr>
                </a:solidFill>
              </a:rPr>
              <a:t> were received. In 2017 Q1 increased significantly reaching 4949, the increased continued during 2017 which in Q4 reached 17280 orders. In the first quarter of 2018, there was still an increase from the previous quarter, which received 20627 (23572 items). Subsequent quarters saw a decline in  orders until the lowest reached 12510 (14105) orders in Q3.</a:t>
            </a:r>
          </a:p>
          <a:p>
            <a:pPr marL="0" lvl="0" indent="0" algn="just" rtl="0">
              <a:spcBef>
                <a:spcPts val="0"/>
              </a:spcBef>
              <a:spcAft>
                <a:spcPts val="0"/>
              </a:spcAft>
              <a:buClr>
                <a:schemeClr val="dk1"/>
              </a:buClr>
              <a:buSzPts val="1100"/>
              <a:buNone/>
            </a:pPr>
            <a:endParaRPr lang="en-US" sz="1100" dirty="0">
              <a:solidFill>
                <a:schemeClr val="tx1">
                  <a:lumMod val="65000"/>
                  <a:lumOff val="35000"/>
                </a:schemeClr>
              </a:solidFill>
            </a:endParaRPr>
          </a:p>
          <a:p>
            <a:pPr marL="0" lvl="0" indent="0" algn="just" rtl="0">
              <a:spcBef>
                <a:spcPts val="0"/>
              </a:spcBef>
              <a:spcAft>
                <a:spcPts val="0"/>
              </a:spcAft>
              <a:buClr>
                <a:schemeClr val="dk1"/>
              </a:buClr>
              <a:buSzPts val="1100"/>
              <a:buNone/>
            </a:pPr>
            <a:r>
              <a:rPr lang="en-US" sz="1100" dirty="0">
                <a:solidFill>
                  <a:schemeClr val="tx1">
                    <a:lumMod val="65000"/>
                    <a:lumOff val="35000"/>
                  </a:schemeClr>
                </a:solidFill>
              </a:rPr>
              <a:t>     Based on the growth index, Q4 2016 reached 26500%. This was the highest growth, in quarter 2 and quarter 3 2018 orders shrank to a low of -36.32% in quarter 3.</a:t>
            </a:r>
          </a:p>
        </p:txBody>
      </p:sp>
      <p:graphicFrame>
        <p:nvGraphicFramePr>
          <p:cNvPr id="14" name="Chart 13">
            <a:extLst>
              <a:ext uri="{FF2B5EF4-FFF2-40B4-BE49-F238E27FC236}">
                <a16:creationId xmlns:a16="http://schemas.microsoft.com/office/drawing/2014/main" id="{10A1D8A9-74E4-8C62-C093-F0B7FFFBD1B8}"/>
              </a:ext>
            </a:extLst>
          </p:cNvPr>
          <p:cNvGraphicFramePr/>
          <p:nvPr>
            <p:extLst>
              <p:ext uri="{D42A27DB-BD31-4B8C-83A1-F6EECF244321}">
                <p14:modId xmlns:p14="http://schemas.microsoft.com/office/powerpoint/2010/main" val="1369192938"/>
              </p:ext>
            </p:extLst>
          </p:nvPr>
        </p:nvGraphicFramePr>
        <p:xfrm>
          <a:off x="0" y="2571750"/>
          <a:ext cx="3171216" cy="24003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F1C5C8DF-703B-A249-8C2D-D506CB80C496}"/>
              </a:ext>
            </a:extLst>
          </p:cNvPr>
          <p:cNvGraphicFramePr/>
          <p:nvPr>
            <p:extLst>
              <p:ext uri="{D42A27DB-BD31-4B8C-83A1-F6EECF244321}">
                <p14:modId xmlns:p14="http://schemas.microsoft.com/office/powerpoint/2010/main" val="178106052"/>
              </p:ext>
            </p:extLst>
          </p:nvPr>
        </p:nvGraphicFramePr>
        <p:xfrm>
          <a:off x="3143250" y="118225"/>
          <a:ext cx="2857501" cy="25067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3E5D2F0B-2CA2-A163-6BEC-AE65609FF149}"/>
              </a:ext>
            </a:extLst>
          </p:cNvPr>
          <p:cNvGraphicFramePr/>
          <p:nvPr>
            <p:extLst>
              <p:ext uri="{D42A27DB-BD31-4B8C-83A1-F6EECF244321}">
                <p14:modId xmlns:p14="http://schemas.microsoft.com/office/powerpoint/2010/main" val="2120974692"/>
              </p:ext>
            </p:extLst>
          </p:nvPr>
        </p:nvGraphicFramePr>
        <p:xfrm>
          <a:off x="6178549" y="118226"/>
          <a:ext cx="2870201" cy="24003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59565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p36">
            <a:extLst>
              <a:ext uri="{FF2B5EF4-FFF2-40B4-BE49-F238E27FC236}">
                <a16:creationId xmlns:a16="http://schemas.microsoft.com/office/drawing/2014/main" id="{F3854B05-E93A-88C9-77DD-F44CEA33189B}"/>
              </a:ext>
            </a:extLst>
          </p:cNvPr>
          <p:cNvSpPr txBox="1">
            <a:spLocks noGrp="1"/>
          </p:cNvSpPr>
          <p:nvPr>
            <p:ph type="body" idx="1"/>
          </p:nvPr>
        </p:nvSpPr>
        <p:spPr>
          <a:xfrm>
            <a:off x="5019473" y="653118"/>
            <a:ext cx="4042721" cy="156478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None/>
            </a:pPr>
            <a:r>
              <a:rPr lang="en-US" sz="1100" dirty="0">
                <a:solidFill>
                  <a:schemeClr val="tx1">
                    <a:lumMod val="65000"/>
                    <a:lumOff val="35000"/>
                  </a:schemeClr>
                </a:solidFill>
              </a:rPr>
              <a:t>     Based on daily trend, there was one day with a very high order frequency on the 24</a:t>
            </a:r>
            <a:r>
              <a:rPr lang="en-US" sz="1100" baseline="30000" dirty="0">
                <a:solidFill>
                  <a:schemeClr val="tx1">
                    <a:lumMod val="65000"/>
                    <a:lumOff val="35000"/>
                  </a:schemeClr>
                </a:solidFill>
              </a:rPr>
              <a:t>th</a:t>
            </a:r>
            <a:r>
              <a:rPr lang="en-US" sz="1100" dirty="0">
                <a:solidFill>
                  <a:schemeClr val="tx1">
                    <a:lumMod val="65000"/>
                    <a:lumOff val="35000"/>
                  </a:schemeClr>
                </a:solidFill>
              </a:rPr>
              <a:t> of 2017 where there was a very drastic increase in demand, after tracing that the factor that caused a very high surge in orders was due to </a:t>
            </a:r>
            <a:r>
              <a:rPr lang="en-US" sz="1100" b="1" dirty="0">
                <a:solidFill>
                  <a:schemeClr val="tx1">
                    <a:lumMod val="65000"/>
                    <a:lumOff val="35000"/>
                  </a:schemeClr>
                </a:solidFill>
              </a:rPr>
              <a:t>black Friday</a:t>
            </a:r>
            <a:r>
              <a:rPr lang="en-US" sz="1100" dirty="0">
                <a:solidFill>
                  <a:schemeClr val="tx1">
                    <a:lumMod val="65000"/>
                    <a:lumOff val="35000"/>
                  </a:schemeClr>
                </a:solidFill>
              </a:rPr>
              <a:t> in Brazil.</a:t>
            </a:r>
          </a:p>
          <a:p>
            <a:pPr marL="0" lvl="0" indent="0" algn="just" rtl="0">
              <a:spcBef>
                <a:spcPts val="0"/>
              </a:spcBef>
              <a:spcAft>
                <a:spcPts val="0"/>
              </a:spcAft>
              <a:buClr>
                <a:schemeClr val="dk1"/>
              </a:buClr>
              <a:buSzPts val="1100"/>
              <a:buNone/>
            </a:pPr>
            <a:endParaRPr lang="en-US" sz="1100" dirty="0">
              <a:solidFill>
                <a:schemeClr val="tx1">
                  <a:lumMod val="65000"/>
                  <a:lumOff val="35000"/>
                </a:schemeClr>
              </a:solidFill>
            </a:endParaRPr>
          </a:p>
          <a:p>
            <a:pPr marL="0" lvl="0" indent="0" algn="just" rtl="0">
              <a:spcBef>
                <a:spcPts val="0"/>
              </a:spcBef>
              <a:spcAft>
                <a:spcPts val="0"/>
              </a:spcAft>
              <a:buClr>
                <a:schemeClr val="dk1"/>
              </a:buClr>
              <a:buSzPts val="1100"/>
              <a:buNone/>
            </a:pPr>
            <a:r>
              <a:rPr lang="en-US" sz="1100" dirty="0">
                <a:solidFill>
                  <a:schemeClr val="tx1">
                    <a:lumMod val="65000"/>
                    <a:lumOff val="35000"/>
                  </a:schemeClr>
                </a:solidFill>
              </a:rPr>
              <a:t>     The in 2018, there seemed to be 2 decreased in the order trend on May 26, 2018 and July 7, 2018.</a:t>
            </a:r>
          </a:p>
        </p:txBody>
      </p:sp>
      <p:graphicFrame>
        <p:nvGraphicFramePr>
          <p:cNvPr id="7" name="Chart 6">
            <a:extLst>
              <a:ext uri="{FF2B5EF4-FFF2-40B4-BE49-F238E27FC236}">
                <a16:creationId xmlns:a16="http://schemas.microsoft.com/office/drawing/2014/main" id="{305EBCFF-61D5-8F86-54E7-A6F61236109B}"/>
              </a:ext>
            </a:extLst>
          </p:cNvPr>
          <p:cNvGraphicFramePr/>
          <p:nvPr>
            <p:extLst>
              <p:ext uri="{D42A27DB-BD31-4B8C-83A1-F6EECF244321}">
                <p14:modId xmlns:p14="http://schemas.microsoft.com/office/powerpoint/2010/main" val="3894861761"/>
              </p:ext>
            </p:extLst>
          </p:nvPr>
        </p:nvGraphicFramePr>
        <p:xfrm>
          <a:off x="-171112" y="0"/>
          <a:ext cx="4996031" cy="27383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8141AF05-B1DC-0418-DC7D-25288E49A7B9}"/>
              </a:ext>
            </a:extLst>
          </p:cNvPr>
          <p:cNvGraphicFramePr/>
          <p:nvPr>
            <p:extLst>
              <p:ext uri="{D42A27DB-BD31-4B8C-83A1-F6EECF244321}">
                <p14:modId xmlns:p14="http://schemas.microsoft.com/office/powerpoint/2010/main" val="3475821675"/>
              </p:ext>
            </p:extLst>
          </p:nvPr>
        </p:nvGraphicFramePr>
        <p:xfrm>
          <a:off x="4332051" y="2663588"/>
          <a:ext cx="4649821" cy="234261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171FF4D4-D9F6-7CDF-0EB1-E71DE502B6D7}"/>
              </a:ext>
            </a:extLst>
          </p:cNvPr>
          <p:cNvSpPr/>
          <p:nvPr/>
        </p:nvSpPr>
        <p:spPr>
          <a:xfrm>
            <a:off x="6511047" y="4161287"/>
            <a:ext cx="1339174" cy="486384"/>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38;p36">
            <a:extLst>
              <a:ext uri="{FF2B5EF4-FFF2-40B4-BE49-F238E27FC236}">
                <a16:creationId xmlns:a16="http://schemas.microsoft.com/office/drawing/2014/main" id="{4FFBF973-24D2-5D66-ED7D-7F2C3C5B15A0}"/>
              </a:ext>
            </a:extLst>
          </p:cNvPr>
          <p:cNvSpPr txBox="1">
            <a:spLocks/>
          </p:cNvSpPr>
          <p:nvPr/>
        </p:nvSpPr>
        <p:spPr>
          <a:xfrm>
            <a:off x="162128" y="3216165"/>
            <a:ext cx="4042721" cy="1597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just">
              <a:buClr>
                <a:schemeClr val="dk1"/>
              </a:buClr>
              <a:buSzPts val="1100"/>
              <a:buFont typeface="Raleway"/>
              <a:buNone/>
            </a:pPr>
            <a:r>
              <a:rPr lang="en-US" sz="1100" dirty="0">
                <a:solidFill>
                  <a:schemeClr val="tx1">
                    <a:lumMod val="65000"/>
                    <a:lumOff val="35000"/>
                  </a:schemeClr>
                </a:solidFill>
              </a:rPr>
              <a:t>     Inside the box is condition where orders after black Friday. The trend on the chart looks </a:t>
            </a:r>
            <a:r>
              <a:rPr lang="en-US" sz="1100" dirty="0" err="1">
                <a:solidFill>
                  <a:schemeClr val="tx1">
                    <a:lumMod val="65000"/>
                    <a:lumOff val="35000"/>
                  </a:schemeClr>
                </a:solidFill>
              </a:rPr>
              <a:t>line</a:t>
            </a:r>
            <a:r>
              <a:rPr lang="en-US" sz="1100" dirty="0">
                <a:solidFill>
                  <a:schemeClr val="tx1">
                    <a:lumMod val="65000"/>
                    <a:lumOff val="35000"/>
                  </a:schemeClr>
                </a:solidFill>
              </a:rPr>
              <a:t> a seasonal trend until end of 2017. Everyone chooses to shop on Monday rather than Sunday. It can be seen from the trend that orders are decreasing towards the end of the year.</a:t>
            </a:r>
          </a:p>
        </p:txBody>
      </p:sp>
    </p:spTree>
    <p:extLst>
      <p:ext uri="{BB962C8B-B14F-4D97-AF65-F5344CB8AC3E}">
        <p14:creationId xmlns:p14="http://schemas.microsoft.com/office/powerpoint/2010/main" val="565626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D968197A-C00E-EFF5-9B62-7C230BDA62FC}"/>
              </a:ext>
            </a:extLst>
          </p:cNvPr>
          <p:cNvGraphicFramePr/>
          <p:nvPr>
            <p:extLst>
              <p:ext uri="{D42A27DB-BD31-4B8C-83A1-F6EECF244321}">
                <p14:modId xmlns:p14="http://schemas.microsoft.com/office/powerpoint/2010/main" val="877585750"/>
              </p:ext>
            </p:extLst>
          </p:nvPr>
        </p:nvGraphicFramePr>
        <p:xfrm>
          <a:off x="1750979" y="307875"/>
          <a:ext cx="5791200" cy="3037358"/>
        </p:xfrm>
        <a:graphic>
          <a:graphicData uri="http://schemas.openxmlformats.org/drawingml/2006/chart">
            <c:chart xmlns:c="http://schemas.openxmlformats.org/drawingml/2006/chart" xmlns:r="http://schemas.openxmlformats.org/officeDocument/2006/relationships" r:id="rId2"/>
          </a:graphicData>
        </a:graphic>
      </p:graphicFrame>
      <p:sp>
        <p:nvSpPr>
          <p:cNvPr id="4" name="Google Shape;238;p36">
            <a:extLst>
              <a:ext uri="{FF2B5EF4-FFF2-40B4-BE49-F238E27FC236}">
                <a16:creationId xmlns:a16="http://schemas.microsoft.com/office/drawing/2014/main" id="{F6AD863E-C292-B6FD-0F52-4374B9734001}"/>
              </a:ext>
            </a:extLst>
          </p:cNvPr>
          <p:cNvSpPr txBox="1">
            <a:spLocks/>
          </p:cNvSpPr>
          <p:nvPr/>
        </p:nvSpPr>
        <p:spPr>
          <a:xfrm>
            <a:off x="388295" y="3345233"/>
            <a:ext cx="3801084" cy="1724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just">
              <a:buClr>
                <a:schemeClr val="dk1"/>
              </a:buClr>
              <a:buSzPts val="1100"/>
              <a:buFont typeface="Raleway"/>
              <a:buNone/>
            </a:pPr>
            <a:r>
              <a:rPr lang="en-US" sz="1100" dirty="0">
                <a:solidFill>
                  <a:schemeClr val="tx1">
                    <a:lumMod val="65000"/>
                    <a:lumOff val="35000"/>
                  </a:schemeClr>
                </a:solidFill>
              </a:rPr>
              <a:t>In 2018, the order trend was fluctuating and seasonal. On Monday, the order always get a high trend compared to Saturday and Sunday. It seems that most customer prefer to shop during  the weekday compared to the weekend.</a:t>
            </a:r>
          </a:p>
        </p:txBody>
      </p:sp>
      <p:sp>
        <p:nvSpPr>
          <p:cNvPr id="5" name="Google Shape;238;p36">
            <a:extLst>
              <a:ext uri="{FF2B5EF4-FFF2-40B4-BE49-F238E27FC236}">
                <a16:creationId xmlns:a16="http://schemas.microsoft.com/office/drawing/2014/main" id="{9EEBE491-DEB2-5A1A-5325-9FA5707ED67E}"/>
              </a:ext>
            </a:extLst>
          </p:cNvPr>
          <p:cNvSpPr txBox="1">
            <a:spLocks/>
          </p:cNvSpPr>
          <p:nvPr/>
        </p:nvSpPr>
        <p:spPr>
          <a:xfrm>
            <a:off x="4572000" y="3345233"/>
            <a:ext cx="4183705" cy="1669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just">
              <a:buClr>
                <a:schemeClr val="dk1"/>
              </a:buClr>
              <a:buSzPts val="1100"/>
              <a:buFont typeface="Raleway"/>
              <a:buNone/>
            </a:pPr>
            <a:r>
              <a:rPr lang="en-US" sz="1100" dirty="0">
                <a:solidFill>
                  <a:schemeClr val="tx1">
                    <a:lumMod val="65000"/>
                    <a:lumOff val="35000"/>
                  </a:schemeClr>
                </a:solidFill>
              </a:rPr>
              <a:t>There were 2 trend lows in 2018 on May 26 and July 7. The cause of the low orders on May 26 was due to a truck driver demonstration triggered by rising fuel prices which caused food and gasoline shortages in some areas. While on July 7, there was a world cup soccer match between Brazil and Belgium held in Brazil.</a:t>
            </a:r>
          </a:p>
        </p:txBody>
      </p:sp>
    </p:spTree>
    <p:extLst>
      <p:ext uri="{BB962C8B-B14F-4D97-AF65-F5344CB8AC3E}">
        <p14:creationId xmlns:p14="http://schemas.microsoft.com/office/powerpoint/2010/main" val="225946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65000"/>
                    <a:lumOff val="35000"/>
                  </a:schemeClr>
                </a:solidFill>
              </a:rPr>
              <a:t>TABLE OF CONTENTS</a:t>
            </a:r>
            <a:endParaRPr dirty="0">
              <a:solidFill>
                <a:schemeClr val="tx1">
                  <a:lumMod val="65000"/>
                  <a:lumOff val="35000"/>
                </a:schemeClr>
              </a:solidFill>
            </a:endParaRPr>
          </a:p>
        </p:txBody>
      </p:sp>
      <p:sp>
        <p:nvSpPr>
          <p:cNvPr id="248" name="Google Shape;248;p37"/>
          <p:cNvSpPr txBox="1">
            <a:spLocks noGrp="1"/>
          </p:cNvSpPr>
          <p:nvPr>
            <p:ph type="subTitle" idx="1"/>
          </p:nvPr>
        </p:nvSpPr>
        <p:spPr>
          <a:xfrm>
            <a:off x="1891684" y="2182050"/>
            <a:ext cx="2317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lumMod val="65000"/>
                    <a:lumOff val="35000"/>
                  </a:schemeClr>
                </a:solidFill>
              </a:rPr>
              <a:t>Describing of Business</a:t>
            </a:r>
            <a:endParaRPr dirty="0">
              <a:solidFill>
                <a:schemeClr val="tx1">
                  <a:lumMod val="65000"/>
                  <a:lumOff val="35000"/>
                </a:schemeClr>
              </a:solidFill>
            </a:endParaRPr>
          </a:p>
        </p:txBody>
      </p:sp>
      <p:sp>
        <p:nvSpPr>
          <p:cNvPr id="249" name="Google Shape;249;p37"/>
          <p:cNvSpPr txBox="1">
            <a:spLocks noGrp="1"/>
          </p:cNvSpPr>
          <p:nvPr>
            <p:ph type="title" idx="2"/>
          </p:nvPr>
        </p:nvSpPr>
        <p:spPr>
          <a:xfrm>
            <a:off x="2501284" y="1729750"/>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lumMod val="65000"/>
                    <a:lumOff val="35000"/>
                  </a:schemeClr>
                </a:solidFill>
              </a:rPr>
              <a:t>01</a:t>
            </a:r>
            <a:endParaRPr>
              <a:solidFill>
                <a:schemeClr val="tx1">
                  <a:lumMod val="65000"/>
                  <a:lumOff val="35000"/>
                </a:schemeClr>
              </a:solidFill>
            </a:endParaRPr>
          </a:p>
        </p:txBody>
      </p:sp>
      <p:sp>
        <p:nvSpPr>
          <p:cNvPr id="251" name="Google Shape;251;p37"/>
          <p:cNvSpPr txBox="1">
            <a:spLocks noGrp="1"/>
          </p:cNvSpPr>
          <p:nvPr>
            <p:ph type="subTitle" idx="4"/>
          </p:nvPr>
        </p:nvSpPr>
        <p:spPr>
          <a:xfrm>
            <a:off x="5345839" y="2182050"/>
            <a:ext cx="23169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lumMod val="65000"/>
                    <a:lumOff val="35000"/>
                  </a:schemeClr>
                </a:solidFill>
              </a:rPr>
              <a:t>Data Preposition</a:t>
            </a:r>
            <a:endParaRPr dirty="0">
              <a:solidFill>
                <a:schemeClr val="tx1">
                  <a:lumMod val="65000"/>
                  <a:lumOff val="35000"/>
                </a:schemeClr>
              </a:solidFill>
            </a:endParaRPr>
          </a:p>
        </p:txBody>
      </p:sp>
      <p:sp>
        <p:nvSpPr>
          <p:cNvPr id="252" name="Google Shape;252;p37"/>
          <p:cNvSpPr txBox="1">
            <a:spLocks noGrp="1"/>
          </p:cNvSpPr>
          <p:nvPr>
            <p:ph type="title" idx="5"/>
          </p:nvPr>
        </p:nvSpPr>
        <p:spPr>
          <a:xfrm>
            <a:off x="5955364" y="1729750"/>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lumMod val="65000"/>
                    <a:lumOff val="35000"/>
                  </a:schemeClr>
                </a:solidFill>
              </a:rPr>
              <a:t>02</a:t>
            </a:r>
            <a:endParaRPr>
              <a:solidFill>
                <a:schemeClr val="tx1">
                  <a:lumMod val="65000"/>
                  <a:lumOff val="35000"/>
                </a:schemeClr>
              </a:solidFill>
            </a:endParaRPr>
          </a:p>
        </p:txBody>
      </p:sp>
      <p:sp>
        <p:nvSpPr>
          <p:cNvPr id="254" name="Google Shape;254;p37"/>
          <p:cNvSpPr txBox="1">
            <a:spLocks noGrp="1"/>
          </p:cNvSpPr>
          <p:nvPr>
            <p:ph type="subTitle" idx="7"/>
          </p:nvPr>
        </p:nvSpPr>
        <p:spPr>
          <a:xfrm>
            <a:off x="1891684" y="3516304"/>
            <a:ext cx="23169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lumMod val="65000"/>
                    <a:lumOff val="35000"/>
                  </a:schemeClr>
                </a:solidFill>
              </a:rPr>
              <a:t>Transform &amp; Data Cleaning</a:t>
            </a:r>
            <a:endParaRPr dirty="0">
              <a:solidFill>
                <a:schemeClr val="tx1">
                  <a:lumMod val="65000"/>
                  <a:lumOff val="35000"/>
                </a:schemeClr>
              </a:solidFill>
            </a:endParaRPr>
          </a:p>
        </p:txBody>
      </p:sp>
      <p:sp>
        <p:nvSpPr>
          <p:cNvPr id="255" name="Google Shape;255;p37"/>
          <p:cNvSpPr txBox="1">
            <a:spLocks noGrp="1"/>
          </p:cNvSpPr>
          <p:nvPr>
            <p:ph type="title" idx="8"/>
          </p:nvPr>
        </p:nvSpPr>
        <p:spPr>
          <a:xfrm>
            <a:off x="2501184" y="3064004"/>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lumMod val="65000"/>
                    <a:lumOff val="35000"/>
                  </a:schemeClr>
                </a:solidFill>
              </a:rPr>
              <a:t>03</a:t>
            </a:r>
            <a:endParaRPr>
              <a:solidFill>
                <a:schemeClr val="tx1">
                  <a:lumMod val="65000"/>
                  <a:lumOff val="35000"/>
                </a:schemeClr>
              </a:solidFill>
            </a:endParaRPr>
          </a:p>
        </p:txBody>
      </p:sp>
      <p:grpSp>
        <p:nvGrpSpPr>
          <p:cNvPr id="266" name="Google Shape;266;p37"/>
          <p:cNvGrpSpPr/>
          <p:nvPr/>
        </p:nvGrpSpPr>
        <p:grpSpPr>
          <a:xfrm>
            <a:off x="105579" y="4273092"/>
            <a:ext cx="543432" cy="741197"/>
            <a:chOff x="2278754" y="3912467"/>
            <a:chExt cx="543432" cy="741197"/>
          </a:xfrm>
        </p:grpSpPr>
        <p:sp>
          <p:nvSpPr>
            <p:cNvPr id="267" name="Google Shape;267;p37"/>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68" name="Google Shape;268;p37"/>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69" name="Google Shape;269;p37"/>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70" name="Google Shape;270;p37"/>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71" name="Google Shape;271;p37"/>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72" name="Google Shape;272;p37"/>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73" name="Google Shape;273;p37"/>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74" name="Google Shape;274;p37"/>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75" name="Google Shape;275;p37"/>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76" name="Google Shape;276;p37"/>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77" name="Google Shape;277;p37"/>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78" name="Google Shape;278;p37"/>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79" name="Google Shape;279;p37"/>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80" name="Google Shape;280;p37"/>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81" name="Google Shape;281;p37"/>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82" name="Google Shape;282;p37"/>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83" name="Google Shape;283;p37"/>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84" name="Google Shape;284;p37"/>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85" name="Google Shape;285;p37"/>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86" name="Google Shape;286;p37"/>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87" name="Google Shape;287;p37"/>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88" name="Google Shape;288;p37"/>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89" name="Google Shape;289;p37"/>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90" name="Google Shape;290;p37"/>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291" name="Google Shape;291;p37"/>
          <p:cNvGrpSpPr/>
          <p:nvPr/>
        </p:nvGrpSpPr>
        <p:grpSpPr>
          <a:xfrm>
            <a:off x="396318" y="1228088"/>
            <a:ext cx="8426679" cy="2929625"/>
            <a:chOff x="1890971" y="1788200"/>
            <a:chExt cx="2169979" cy="754416"/>
          </a:xfrm>
        </p:grpSpPr>
        <p:sp>
          <p:nvSpPr>
            <p:cNvPr id="292" name="Google Shape;292;p37"/>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93" name="Google Shape;293;p37"/>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94" name="Google Shape;294;p37"/>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sp>
        <p:nvSpPr>
          <p:cNvPr id="2" name="Google Shape;257;p37">
            <a:extLst>
              <a:ext uri="{FF2B5EF4-FFF2-40B4-BE49-F238E27FC236}">
                <a16:creationId xmlns:a16="http://schemas.microsoft.com/office/drawing/2014/main" id="{0D25A922-FAEB-6069-C4F3-B7527CCFFE47}"/>
              </a:ext>
            </a:extLst>
          </p:cNvPr>
          <p:cNvSpPr txBox="1">
            <a:spLocks/>
          </p:cNvSpPr>
          <p:nvPr/>
        </p:nvSpPr>
        <p:spPr>
          <a:xfrm>
            <a:off x="5345839" y="3516304"/>
            <a:ext cx="23172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Oswald"/>
              <a:buNone/>
              <a:defRPr sz="1800" b="0" i="0" u="none" strike="noStrike" cap="none">
                <a:solidFill>
                  <a:schemeClr val="lt1"/>
                </a:solidFill>
                <a:latin typeface="Oswald"/>
                <a:ea typeface="Oswald"/>
                <a:cs typeface="Oswald"/>
                <a:sym typeface="Oswald"/>
              </a:defRPr>
            </a:lvl1pPr>
            <a:lvl2pPr marL="914400" marR="0" lvl="1" indent="-317500" algn="l" rtl="0">
              <a:lnSpc>
                <a:spcPct val="100000"/>
              </a:lnSpc>
              <a:spcBef>
                <a:spcPts val="0"/>
              </a:spcBef>
              <a:spcAft>
                <a:spcPts val="0"/>
              </a:spcAft>
              <a:buClr>
                <a:schemeClr val="lt1"/>
              </a:buClr>
              <a:buSzPts val="1400"/>
              <a:buFont typeface="Raleway"/>
              <a:buNone/>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None/>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None/>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None/>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None/>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None/>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None/>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None/>
              <a:defRPr sz="1400" b="0" i="0" u="none" strike="noStrike" cap="none">
                <a:solidFill>
                  <a:schemeClr val="lt1"/>
                </a:solidFill>
                <a:latin typeface="Raleway"/>
                <a:ea typeface="Raleway"/>
                <a:cs typeface="Raleway"/>
                <a:sym typeface="Raleway"/>
              </a:defRPr>
            </a:lvl9pPr>
          </a:lstStyle>
          <a:p>
            <a:pPr marL="0" lvl="0" indent="0" algn="ctr" rtl="0">
              <a:spcBef>
                <a:spcPts val="0"/>
              </a:spcBef>
              <a:spcAft>
                <a:spcPts val="0"/>
              </a:spcAft>
              <a:buNone/>
            </a:pPr>
            <a:r>
              <a:rPr lang="en-US" dirty="0">
                <a:solidFill>
                  <a:schemeClr val="tx1">
                    <a:lumMod val="65000"/>
                    <a:lumOff val="35000"/>
                  </a:schemeClr>
                </a:solidFill>
              </a:rPr>
              <a:t>Business Overview</a:t>
            </a:r>
          </a:p>
        </p:txBody>
      </p:sp>
      <p:sp>
        <p:nvSpPr>
          <p:cNvPr id="3" name="Google Shape;258;p37">
            <a:extLst>
              <a:ext uri="{FF2B5EF4-FFF2-40B4-BE49-F238E27FC236}">
                <a16:creationId xmlns:a16="http://schemas.microsoft.com/office/drawing/2014/main" id="{AE0C2C2C-967B-82BE-6B0D-FE4B96E44FB7}"/>
              </a:ext>
            </a:extLst>
          </p:cNvPr>
          <p:cNvSpPr txBox="1">
            <a:spLocks/>
          </p:cNvSpPr>
          <p:nvPr/>
        </p:nvSpPr>
        <p:spPr>
          <a:xfrm>
            <a:off x="5955439" y="306401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swald"/>
              <a:buNone/>
              <a:defRPr sz="3000" b="0"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3000"/>
              <a:buFont typeface="Oswald"/>
              <a:buNone/>
              <a:defRPr sz="3000" b="0" i="0" u="none" strike="noStrike" cap="none">
                <a:solidFill>
                  <a:schemeClr val="lt1"/>
                </a:solidFill>
                <a:latin typeface="Oswald"/>
                <a:ea typeface="Oswald"/>
                <a:cs typeface="Oswald"/>
                <a:sym typeface="Oswald"/>
              </a:defRPr>
            </a:lvl2pPr>
            <a:lvl3pPr marR="0" lvl="2" algn="ctr" rtl="0">
              <a:lnSpc>
                <a:spcPct val="100000"/>
              </a:lnSpc>
              <a:spcBef>
                <a:spcPts val="0"/>
              </a:spcBef>
              <a:spcAft>
                <a:spcPts val="0"/>
              </a:spcAft>
              <a:buClr>
                <a:schemeClr val="lt1"/>
              </a:buClr>
              <a:buSzPts val="3000"/>
              <a:buFont typeface="Oswald"/>
              <a:buNone/>
              <a:defRPr sz="3000" b="0" i="0" u="none" strike="noStrike" cap="none">
                <a:solidFill>
                  <a:schemeClr val="lt1"/>
                </a:solidFill>
                <a:latin typeface="Oswald"/>
                <a:ea typeface="Oswald"/>
                <a:cs typeface="Oswald"/>
                <a:sym typeface="Oswald"/>
              </a:defRPr>
            </a:lvl3pPr>
            <a:lvl4pPr marR="0" lvl="3" algn="ctr" rtl="0">
              <a:lnSpc>
                <a:spcPct val="100000"/>
              </a:lnSpc>
              <a:spcBef>
                <a:spcPts val="0"/>
              </a:spcBef>
              <a:spcAft>
                <a:spcPts val="0"/>
              </a:spcAft>
              <a:buClr>
                <a:schemeClr val="lt1"/>
              </a:buClr>
              <a:buSzPts val="3000"/>
              <a:buFont typeface="Oswald"/>
              <a:buNone/>
              <a:defRPr sz="3000" b="0" i="0" u="none" strike="noStrike" cap="none">
                <a:solidFill>
                  <a:schemeClr val="lt1"/>
                </a:solidFill>
                <a:latin typeface="Oswald"/>
                <a:ea typeface="Oswald"/>
                <a:cs typeface="Oswald"/>
                <a:sym typeface="Oswald"/>
              </a:defRPr>
            </a:lvl4pPr>
            <a:lvl5pPr marR="0" lvl="4" algn="ctr" rtl="0">
              <a:lnSpc>
                <a:spcPct val="100000"/>
              </a:lnSpc>
              <a:spcBef>
                <a:spcPts val="0"/>
              </a:spcBef>
              <a:spcAft>
                <a:spcPts val="0"/>
              </a:spcAft>
              <a:buClr>
                <a:schemeClr val="lt1"/>
              </a:buClr>
              <a:buSzPts val="3000"/>
              <a:buFont typeface="Oswald"/>
              <a:buNone/>
              <a:defRPr sz="3000" b="0" i="0" u="none" strike="noStrike" cap="none">
                <a:solidFill>
                  <a:schemeClr val="lt1"/>
                </a:solidFill>
                <a:latin typeface="Oswald"/>
                <a:ea typeface="Oswald"/>
                <a:cs typeface="Oswald"/>
                <a:sym typeface="Oswald"/>
              </a:defRPr>
            </a:lvl5pPr>
            <a:lvl6pPr marR="0" lvl="5" algn="ctr" rtl="0">
              <a:lnSpc>
                <a:spcPct val="100000"/>
              </a:lnSpc>
              <a:spcBef>
                <a:spcPts val="0"/>
              </a:spcBef>
              <a:spcAft>
                <a:spcPts val="0"/>
              </a:spcAft>
              <a:buClr>
                <a:schemeClr val="lt1"/>
              </a:buClr>
              <a:buSzPts val="3000"/>
              <a:buFont typeface="Oswald"/>
              <a:buNone/>
              <a:defRPr sz="3000" b="0" i="0" u="none" strike="noStrike" cap="none">
                <a:solidFill>
                  <a:schemeClr val="lt1"/>
                </a:solidFill>
                <a:latin typeface="Oswald"/>
                <a:ea typeface="Oswald"/>
                <a:cs typeface="Oswald"/>
                <a:sym typeface="Oswald"/>
              </a:defRPr>
            </a:lvl6pPr>
            <a:lvl7pPr marR="0" lvl="6" algn="ctr" rtl="0">
              <a:lnSpc>
                <a:spcPct val="100000"/>
              </a:lnSpc>
              <a:spcBef>
                <a:spcPts val="0"/>
              </a:spcBef>
              <a:spcAft>
                <a:spcPts val="0"/>
              </a:spcAft>
              <a:buClr>
                <a:schemeClr val="lt1"/>
              </a:buClr>
              <a:buSzPts val="3000"/>
              <a:buFont typeface="Oswald"/>
              <a:buNone/>
              <a:defRPr sz="3000" b="0" i="0" u="none" strike="noStrike" cap="none">
                <a:solidFill>
                  <a:schemeClr val="lt1"/>
                </a:solidFill>
                <a:latin typeface="Oswald"/>
                <a:ea typeface="Oswald"/>
                <a:cs typeface="Oswald"/>
                <a:sym typeface="Oswald"/>
              </a:defRPr>
            </a:lvl7pPr>
            <a:lvl8pPr marR="0" lvl="7" algn="ctr" rtl="0">
              <a:lnSpc>
                <a:spcPct val="100000"/>
              </a:lnSpc>
              <a:spcBef>
                <a:spcPts val="0"/>
              </a:spcBef>
              <a:spcAft>
                <a:spcPts val="0"/>
              </a:spcAft>
              <a:buClr>
                <a:schemeClr val="lt1"/>
              </a:buClr>
              <a:buSzPts val="3000"/>
              <a:buFont typeface="Oswald"/>
              <a:buNone/>
              <a:defRPr sz="3000" b="0" i="0" u="none" strike="noStrike" cap="none">
                <a:solidFill>
                  <a:schemeClr val="lt1"/>
                </a:solidFill>
                <a:latin typeface="Oswald"/>
                <a:ea typeface="Oswald"/>
                <a:cs typeface="Oswald"/>
                <a:sym typeface="Oswald"/>
              </a:defRPr>
            </a:lvl8pPr>
            <a:lvl9pPr marR="0" lvl="8" algn="ctr" rtl="0">
              <a:lnSpc>
                <a:spcPct val="100000"/>
              </a:lnSpc>
              <a:spcBef>
                <a:spcPts val="0"/>
              </a:spcBef>
              <a:spcAft>
                <a:spcPts val="0"/>
              </a:spcAft>
              <a:buClr>
                <a:schemeClr val="lt1"/>
              </a:buClr>
              <a:buSzPts val="3000"/>
              <a:buFont typeface="Oswald"/>
              <a:buNone/>
              <a:defRPr sz="3000" b="0" i="0" u="none" strike="noStrike" cap="none">
                <a:solidFill>
                  <a:schemeClr val="lt1"/>
                </a:solidFill>
                <a:latin typeface="Oswald"/>
                <a:ea typeface="Oswald"/>
                <a:cs typeface="Oswald"/>
                <a:sym typeface="Oswald"/>
              </a:defRPr>
            </a:lvl9pPr>
          </a:lstStyle>
          <a:p>
            <a:r>
              <a:rPr lang="en" dirty="0">
                <a:solidFill>
                  <a:schemeClr val="tx1">
                    <a:lumMod val="65000"/>
                    <a:lumOff val="35000"/>
                  </a:schemeClr>
                </a:solidFill>
              </a:rPr>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2C9775B8-8BD2-1B3D-51A0-9AB30579DD57}"/>
              </a:ext>
            </a:extLst>
          </p:cNvPr>
          <p:cNvGraphicFramePr/>
          <p:nvPr>
            <p:extLst>
              <p:ext uri="{D42A27DB-BD31-4B8C-83A1-F6EECF244321}">
                <p14:modId xmlns:p14="http://schemas.microsoft.com/office/powerpoint/2010/main" val="4109637476"/>
              </p:ext>
            </p:extLst>
          </p:nvPr>
        </p:nvGraphicFramePr>
        <p:xfrm>
          <a:off x="0" y="-10730"/>
          <a:ext cx="2164038" cy="23763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85A593CC-6BB4-033B-536D-C5A8B6D9B3D8}"/>
              </a:ext>
            </a:extLst>
          </p:cNvPr>
          <p:cNvGraphicFramePr/>
          <p:nvPr>
            <p:extLst>
              <p:ext uri="{D42A27DB-BD31-4B8C-83A1-F6EECF244321}">
                <p14:modId xmlns:p14="http://schemas.microsoft.com/office/powerpoint/2010/main" val="2831972210"/>
              </p:ext>
            </p:extLst>
          </p:nvPr>
        </p:nvGraphicFramePr>
        <p:xfrm>
          <a:off x="2020849" y="1"/>
          <a:ext cx="3134090" cy="23655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C5E48A9-2D2C-9DF8-EF54-B9DB7A55C510}"/>
              </a:ext>
            </a:extLst>
          </p:cNvPr>
          <p:cNvGraphicFramePr/>
          <p:nvPr>
            <p:extLst>
              <p:ext uri="{D42A27DB-BD31-4B8C-83A1-F6EECF244321}">
                <p14:modId xmlns:p14="http://schemas.microsoft.com/office/powerpoint/2010/main" val="2157182025"/>
              </p:ext>
            </p:extLst>
          </p:nvPr>
        </p:nvGraphicFramePr>
        <p:xfrm>
          <a:off x="5011750" y="0"/>
          <a:ext cx="4132250" cy="2172511"/>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FC99441E-103B-DA1D-2037-A2ADC3459F93}"/>
              </a:ext>
            </a:extLst>
          </p:cNvPr>
          <p:cNvSpPr txBox="1"/>
          <p:nvPr/>
        </p:nvSpPr>
        <p:spPr>
          <a:xfrm>
            <a:off x="90791" y="2509934"/>
            <a:ext cx="5538282" cy="2123658"/>
          </a:xfrm>
          <a:prstGeom prst="rect">
            <a:avLst/>
          </a:prstGeom>
          <a:noFill/>
        </p:spPr>
        <p:txBody>
          <a:bodyPr wrap="square">
            <a:spAutoFit/>
          </a:bodyPr>
          <a:lstStyle/>
          <a:p>
            <a:pPr marL="0" lvl="0" indent="0" algn="just" rtl="0">
              <a:spcBef>
                <a:spcPts val="0"/>
              </a:spcBef>
              <a:spcAft>
                <a:spcPts val="0"/>
              </a:spcAft>
              <a:buClr>
                <a:schemeClr val="dk1"/>
              </a:buClr>
              <a:buSzPts val="1100"/>
              <a:buNone/>
            </a:pPr>
            <a:r>
              <a:rPr lang="en-US" sz="1100" dirty="0">
                <a:solidFill>
                  <a:schemeClr val="tx1">
                    <a:lumMod val="65000"/>
                    <a:lumOff val="35000"/>
                  </a:schemeClr>
                </a:solidFill>
                <a:latin typeface="Raleway" panose="020B0503030101060003" pitchFamily="34" charset="0"/>
              </a:rPr>
              <a:t>     Based on the bar graph, it can be seen that people tend to shop more frequently on Mondays, Tuesdays, Wednesdays, Thursdays, and Fridays compared to weekend days (Saturdays and Sundays). The different in total orders between weekdays and weekends is not very significant.</a:t>
            </a:r>
          </a:p>
          <a:p>
            <a:pPr marL="0" lvl="0" indent="0" algn="just" rtl="0">
              <a:spcBef>
                <a:spcPts val="0"/>
              </a:spcBef>
              <a:spcAft>
                <a:spcPts val="0"/>
              </a:spcAft>
              <a:buClr>
                <a:schemeClr val="dk1"/>
              </a:buClr>
              <a:buSzPts val="1100"/>
              <a:buNone/>
            </a:pPr>
            <a:r>
              <a:rPr lang="en-US" sz="1100" dirty="0">
                <a:solidFill>
                  <a:schemeClr val="tx1">
                    <a:lumMod val="65000"/>
                    <a:lumOff val="35000"/>
                  </a:schemeClr>
                </a:solidFill>
                <a:latin typeface="Raleway" panose="020B0503030101060003" pitchFamily="34" charset="0"/>
              </a:rPr>
              <a:t>     Customers’ shopping frequency varies from 9am to 10pm. The peak of purchasing activity occurred at 2pm on Tuesday, with the number of orders reaching 1095.</a:t>
            </a:r>
          </a:p>
          <a:p>
            <a:pPr marL="0" lvl="0" indent="0" algn="just" rtl="0">
              <a:spcBef>
                <a:spcPts val="0"/>
              </a:spcBef>
              <a:spcAft>
                <a:spcPts val="0"/>
              </a:spcAft>
              <a:buClr>
                <a:schemeClr val="dk1"/>
              </a:buClr>
              <a:buSzPts val="1100"/>
              <a:buNone/>
            </a:pPr>
            <a:r>
              <a:rPr lang="en-US" sz="1100" dirty="0">
                <a:solidFill>
                  <a:schemeClr val="tx1">
                    <a:lumMod val="65000"/>
                    <a:lumOff val="35000"/>
                  </a:schemeClr>
                </a:solidFill>
                <a:latin typeface="Raleway" panose="020B0503030101060003" pitchFamily="34" charset="0"/>
              </a:rPr>
              <a:t>     It can be concluded that customers tend to shop more actively on weekdays, especially  from 9am to 10pm, compared to weekends. Monday stands out as the day with the highest purchase activity, perhaps because on weekends they spend more time on recreation or vacation, their weekend time to other activities outside the home.</a:t>
            </a:r>
          </a:p>
        </p:txBody>
      </p:sp>
      <p:graphicFrame>
        <p:nvGraphicFramePr>
          <p:cNvPr id="2" name="Table 1">
            <a:extLst>
              <a:ext uri="{FF2B5EF4-FFF2-40B4-BE49-F238E27FC236}">
                <a16:creationId xmlns:a16="http://schemas.microsoft.com/office/drawing/2014/main" id="{D2BDF278-A188-01F3-0BB7-0DA0686B83E1}"/>
              </a:ext>
            </a:extLst>
          </p:cNvPr>
          <p:cNvGraphicFramePr>
            <a:graphicFrameLocks noGrp="1"/>
          </p:cNvGraphicFramePr>
          <p:nvPr>
            <p:extLst>
              <p:ext uri="{D42A27DB-BD31-4B8C-83A1-F6EECF244321}">
                <p14:modId xmlns:p14="http://schemas.microsoft.com/office/powerpoint/2010/main" val="547844431"/>
              </p:ext>
            </p:extLst>
          </p:nvPr>
        </p:nvGraphicFramePr>
        <p:xfrm>
          <a:off x="5771746" y="2243846"/>
          <a:ext cx="3218945" cy="2712720"/>
        </p:xfrm>
        <a:graphic>
          <a:graphicData uri="http://schemas.openxmlformats.org/drawingml/2006/table">
            <a:tbl>
              <a:tblPr firstRow="1" bandRow="1">
                <a:tableStyleId>{72833802-FEF1-4C79-8D5D-14CF1EAF98D9}</a:tableStyleId>
              </a:tblPr>
              <a:tblGrid>
                <a:gridCol w="389238">
                  <a:extLst>
                    <a:ext uri="{9D8B030D-6E8A-4147-A177-3AD203B41FA5}">
                      <a16:colId xmlns:a16="http://schemas.microsoft.com/office/drawing/2014/main" val="3304967470"/>
                    </a:ext>
                  </a:extLst>
                </a:gridCol>
                <a:gridCol w="360461">
                  <a:extLst>
                    <a:ext uri="{9D8B030D-6E8A-4147-A177-3AD203B41FA5}">
                      <a16:colId xmlns:a16="http://schemas.microsoft.com/office/drawing/2014/main" val="4010810023"/>
                    </a:ext>
                  </a:extLst>
                </a:gridCol>
                <a:gridCol w="411541">
                  <a:extLst>
                    <a:ext uri="{9D8B030D-6E8A-4147-A177-3AD203B41FA5}">
                      <a16:colId xmlns:a16="http://schemas.microsoft.com/office/drawing/2014/main" val="805362968"/>
                    </a:ext>
                  </a:extLst>
                </a:gridCol>
                <a:gridCol w="411541">
                  <a:extLst>
                    <a:ext uri="{9D8B030D-6E8A-4147-A177-3AD203B41FA5}">
                      <a16:colId xmlns:a16="http://schemas.microsoft.com/office/drawing/2014/main" val="2054391245"/>
                    </a:ext>
                  </a:extLst>
                </a:gridCol>
                <a:gridCol w="411541">
                  <a:extLst>
                    <a:ext uri="{9D8B030D-6E8A-4147-A177-3AD203B41FA5}">
                      <a16:colId xmlns:a16="http://schemas.microsoft.com/office/drawing/2014/main" val="2247744092"/>
                    </a:ext>
                  </a:extLst>
                </a:gridCol>
                <a:gridCol w="411541">
                  <a:extLst>
                    <a:ext uri="{9D8B030D-6E8A-4147-A177-3AD203B41FA5}">
                      <a16:colId xmlns:a16="http://schemas.microsoft.com/office/drawing/2014/main" val="662744109"/>
                    </a:ext>
                  </a:extLst>
                </a:gridCol>
                <a:gridCol w="411541">
                  <a:extLst>
                    <a:ext uri="{9D8B030D-6E8A-4147-A177-3AD203B41FA5}">
                      <a16:colId xmlns:a16="http://schemas.microsoft.com/office/drawing/2014/main" val="1554660897"/>
                    </a:ext>
                  </a:extLst>
                </a:gridCol>
                <a:gridCol w="411541">
                  <a:extLst>
                    <a:ext uri="{9D8B030D-6E8A-4147-A177-3AD203B41FA5}">
                      <a16:colId xmlns:a16="http://schemas.microsoft.com/office/drawing/2014/main" val="160026110"/>
                    </a:ext>
                  </a:extLst>
                </a:gridCol>
              </a:tblGrid>
              <a:tr h="0">
                <a:tc>
                  <a:txBody>
                    <a:bodyPr/>
                    <a:lstStyle/>
                    <a:p>
                      <a:r>
                        <a:rPr lang="en-US" sz="600" b="1" dirty="0"/>
                        <a:t>Hour</a:t>
                      </a:r>
                      <a:endParaRPr lang="en-US" sz="600" b="1" dirty="0">
                        <a:latin typeface="Raleway" panose="020B0503030101060003" pitchFamily="34" charset="0"/>
                      </a:endParaRPr>
                    </a:p>
                  </a:txBody>
                  <a:tcPr/>
                </a:tc>
                <a:tc>
                  <a:txBody>
                    <a:bodyPr/>
                    <a:lstStyle/>
                    <a:p>
                      <a:r>
                        <a:rPr lang="en-US" sz="600" b="1" dirty="0"/>
                        <a:t>Monday</a:t>
                      </a:r>
                      <a:endParaRPr lang="en-US" sz="600" b="1" dirty="0">
                        <a:latin typeface="Raleway" panose="020B0503030101060003" pitchFamily="34" charset="0"/>
                      </a:endParaRPr>
                    </a:p>
                  </a:txBody>
                  <a:tcPr/>
                </a:tc>
                <a:tc>
                  <a:txBody>
                    <a:bodyPr/>
                    <a:lstStyle/>
                    <a:p>
                      <a:r>
                        <a:rPr lang="en-US" sz="600" b="1" dirty="0"/>
                        <a:t>Tuesday</a:t>
                      </a:r>
                      <a:endParaRPr lang="en-US" sz="600" b="1" dirty="0">
                        <a:latin typeface="Raleway" panose="020B0503030101060003" pitchFamily="34" charset="0"/>
                      </a:endParaRPr>
                    </a:p>
                  </a:txBody>
                  <a:tcPr/>
                </a:tc>
                <a:tc>
                  <a:txBody>
                    <a:bodyPr/>
                    <a:lstStyle/>
                    <a:p>
                      <a:r>
                        <a:rPr lang="en-US" sz="600" b="1" dirty="0"/>
                        <a:t>Wednesday</a:t>
                      </a:r>
                      <a:endParaRPr lang="en-US" sz="600" b="1" dirty="0">
                        <a:latin typeface="Raleway" panose="020B0503030101060003" pitchFamily="34" charset="0"/>
                      </a:endParaRPr>
                    </a:p>
                  </a:txBody>
                  <a:tcPr/>
                </a:tc>
                <a:tc>
                  <a:txBody>
                    <a:bodyPr/>
                    <a:lstStyle/>
                    <a:p>
                      <a:r>
                        <a:rPr lang="en-US" sz="600" b="1" dirty="0"/>
                        <a:t>Thursday</a:t>
                      </a:r>
                      <a:endParaRPr lang="en-US" sz="600" b="1" dirty="0">
                        <a:latin typeface="Raleway" panose="020B0503030101060003" pitchFamily="34" charset="0"/>
                      </a:endParaRPr>
                    </a:p>
                  </a:txBody>
                  <a:tcPr/>
                </a:tc>
                <a:tc>
                  <a:txBody>
                    <a:bodyPr/>
                    <a:lstStyle/>
                    <a:p>
                      <a:r>
                        <a:rPr lang="en-US" sz="600" b="1" dirty="0"/>
                        <a:t>Friday</a:t>
                      </a:r>
                      <a:endParaRPr lang="en-US" sz="600" b="1" dirty="0">
                        <a:latin typeface="Raleway" panose="020B0503030101060003" pitchFamily="34" charset="0"/>
                      </a:endParaRPr>
                    </a:p>
                  </a:txBody>
                  <a:tcPr/>
                </a:tc>
                <a:tc>
                  <a:txBody>
                    <a:bodyPr/>
                    <a:lstStyle/>
                    <a:p>
                      <a:r>
                        <a:rPr lang="en-US" sz="600" b="1" dirty="0"/>
                        <a:t>Saturday</a:t>
                      </a:r>
                      <a:endParaRPr lang="en-US" sz="600" b="1" dirty="0">
                        <a:latin typeface="Raleway" panose="020B0503030101060003" pitchFamily="34" charset="0"/>
                      </a:endParaRPr>
                    </a:p>
                  </a:txBody>
                  <a:tcPr/>
                </a:tc>
                <a:tc>
                  <a:txBody>
                    <a:bodyPr/>
                    <a:lstStyle/>
                    <a:p>
                      <a:r>
                        <a:rPr lang="en-US" sz="600" b="1" dirty="0"/>
                        <a:t>Sunday</a:t>
                      </a:r>
                      <a:endParaRPr lang="en-US" sz="600" b="1" dirty="0">
                        <a:latin typeface="Raleway" panose="020B0503030101060003" pitchFamily="34" charset="0"/>
                      </a:endParaRPr>
                    </a:p>
                  </a:txBody>
                  <a:tcPr/>
                </a:tc>
                <a:extLst>
                  <a:ext uri="{0D108BD9-81ED-4DB2-BD59-A6C34878D82A}">
                    <a16:rowId xmlns:a16="http://schemas.microsoft.com/office/drawing/2014/main" val="3199176872"/>
                  </a:ext>
                </a:extLst>
              </a:tr>
              <a:tr h="0">
                <a:tc>
                  <a:txBody>
                    <a:bodyPr/>
                    <a:lstStyle/>
                    <a:p>
                      <a:pPr algn="r" fontAlgn="b"/>
                      <a:r>
                        <a:rPr lang="en-US" sz="600" b="0" u="none" strike="noStrike" dirty="0">
                          <a:solidFill>
                            <a:srgbClr val="000000"/>
                          </a:solidFill>
                          <a:effectLst/>
                        </a:rPr>
                        <a:t>0</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315</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300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385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345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412</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308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256</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2177065542"/>
                  </a:ext>
                </a:extLst>
              </a:tr>
              <a:tr h="0">
                <a:tc>
                  <a:txBody>
                    <a:bodyPr/>
                    <a:lstStyle/>
                    <a:p>
                      <a:pPr algn="r" fontAlgn="b"/>
                      <a:r>
                        <a:rPr lang="en-US" sz="600" b="0" u="none" strike="noStrike">
                          <a:solidFill>
                            <a:srgbClr val="000000"/>
                          </a:solidFill>
                          <a:effectLst/>
                        </a:rPr>
                        <a:t>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132</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151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171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165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210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167</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137</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1457012294"/>
                  </a:ext>
                </a:extLst>
              </a:tr>
              <a:tr h="0">
                <a:tc>
                  <a:txBody>
                    <a:bodyPr/>
                    <a:lstStyle/>
                    <a:p>
                      <a:pPr algn="r" fontAlgn="b"/>
                      <a:r>
                        <a:rPr lang="en-US" sz="600" b="0" u="none" strike="noStrike">
                          <a:solidFill>
                            <a:srgbClr val="000000"/>
                          </a:solidFill>
                          <a:effectLst/>
                        </a:rPr>
                        <a:t>2</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63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79</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74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66</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65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68</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3356673380"/>
                  </a:ext>
                </a:extLst>
              </a:tr>
              <a:tr h="0">
                <a:tc>
                  <a:txBody>
                    <a:bodyPr/>
                    <a:lstStyle/>
                    <a:p>
                      <a:pPr algn="r" fontAlgn="b"/>
                      <a:r>
                        <a:rPr lang="en-US" sz="600" b="0" u="none" strike="noStrike">
                          <a:solidFill>
                            <a:srgbClr val="000000"/>
                          </a:solidFill>
                          <a:effectLst/>
                        </a:rPr>
                        <a:t>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34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28</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31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38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46</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41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41</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1981915925"/>
                  </a:ext>
                </a:extLst>
              </a:tr>
              <a:tr h="0">
                <a:tc>
                  <a:txBody>
                    <a:bodyPr/>
                    <a:lstStyle/>
                    <a:p>
                      <a:pPr algn="r" fontAlgn="b"/>
                      <a:r>
                        <a:rPr lang="en-US" sz="600" b="0" u="none" strike="noStrike">
                          <a:solidFill>
                            <a:srgbClr val="000000"/>
                          </a:solidFill>
                          <a:effectLst/>
                        </a:rPr>
                        <a:t>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21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28</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33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30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39</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25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27</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995741058"/>
                  </a:ext>
                </a:extLst>
              </a:tr>
              <a:tr h="0">
                <a:tc>
                  <a:txBody>
                    <a:bodyPr/>
                    <a:lstStyle/>
                    <a:p>
                      <a:pPr algn="r" fontAlgn="b"/>
                      <a:r>
                        <a:rPr lang="en-US" sz="600" b="0" u="none" strike="noStrike">
                          <a:solidFill>
                            <a:srgbClr val="000000"/>
                          </a:solidFill>
                          <a:effectLst/>
                        </a:rPr>
                        <a:t>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22</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24</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24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28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35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23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26</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2468885088"/>
                  </a:ext>
                </a:extLst>
              </a:tr>
              <a:tr h="0">
                <a:tc>
                  <a:txBody>
                    <a:bodyPr/>
                    <a:lstStyle/>
                    <a:p>
                      <a:pPr algn="r" fontAlgn="b"/>
                      <a:r>
                        <a:rPr lang="en-US" sz="600" b="0" u="none" strike="noStrike">
                          <a:solidFill>
                            <a:srgbClr val="000000"/>
                          </a:solidFill>
                          <a:effectLst/>
                        </a:rPr>
                        <a:t>6</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64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69</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82</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51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30</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3067679980"/>
                  </a:ext>
                </a:extLst>
              </a:tr>
              <a:tr h="0">
                <a:tc>
                  <a:txBody>
                    <a:bodyPr/>
                    <a:lstStyle/>
                    <a:p>
                      <a:pPr algn="r" fontAlgn="b"/>
                      <a:r>
                        <a:rPr lang="en-US" sz="600" b="0" u="none" strike="noStrike">
                          <a:solidFill>
                            <a:srgbClr val="000000"/>
                          </a:solidFill>
                          <a:effectLst/>
                        </a:rPr>
                        <a:t>7</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157</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216</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208</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211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203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102</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102</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705140133"/>
                  </a:ext>
                </a:extLst>
              </a:tr>
              <a:tr h="0">
                <a:tc>
                  <a:txBody>
                    <a:bodyPr/>
                    <a:lstStyle/>
                    <a:p>
                      <a:pPr algn="r" fontAlgn="b"/>
                      <a:r>
                        <a:rPr lang="en-US" sz="600" b="0" u="none" strike="noStrike">
                          <a:solidFill>
                            <a:srgbClr val="000000"/>
                          </a:solidFill>
                          <a:effectLst/>
                        </a:rPr>
                        <a:t>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471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510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497</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495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487</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245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202</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830644272"/>
                  </a:ext>
                </a:extLst>
              </a:tr>
              <a:tr h="0">
                <a:tc>
                  <a:txBody>
                    <a:bodyPr/>
                    <a:lstStyle/>
                    <a:p>
                      <a:pPr algn="r" fontAlgn="b"/>
                      <a:r>
                        <a:rPr lang="en-US" sz="600" b="0" u="none" strike="noStrike">
                          <a:solidFill>
                            <a:srgbClr val="000000"/>
                          </a:solidFill>
                          <a:effectLst/>
                        </a:rPr>
                        <a:t>9</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752</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845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798</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736</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754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421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341</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4282319173"/>
                  </a:ext>
                </a:extLst>
              </a:tr>
              <a:tr h="0">
                <a:tc>
                  <a:txBody>
                    <a:bodyPr/>
                    <a:lstStyle/>
                    <a:p>
                      <a:pPr algn="r" fontAlgn="b"/>
                      <a:r>
                        <a:rPr lang="en-US" sz="600" b="0" u="none" strike="noStrike">
                          <a:solidFill>
                            <a:srgbClr val="000000"/>
                          </a:solidFill>
                          <a:effectLst/>
                        </a:rPr>
                        <a:t>10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999</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940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1007</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956</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928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635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513</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2707906297"/>
                  </a:ext>
                </a:extLst>
              </a:tr>
              <a:tr h="0">
                <a:tc>
                  <a:txBody>
                    <a:bodyPr/>
                    <a:lstStyle/>
                    <a:p>
                      <a:pPr algn="r" fontAlgn="b"/>
                      <a:r>
                        <a:rPr lang="en-US" sz="600" b="0" u="none" strike="noStrike">
                          <a:solidFill>
                            <a:srgbClr val="000000"/>
                          </a:solidFill>
                          <a:effectLst/>
                        </a:rPr>
                        <a:t>11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1052</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1023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1030</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928</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960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687</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705</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1437154240"/>
                  </a:ext>
                </a:extLst>
              </a:tr>
              <a:tr h="0">
                <a:tc>
                  <a:txBody>
                    <a:bodyPr/>
                    <a:lstStyle/>
                    <a:p>
                      <a:pPr algn="r" fontAlgn="b"/>
                      <a:r>
                        <a:rPr lang="en-US" sz="600" b="0" u="none" strike="noStrike">
                          <a:solidFill>
                            <a:srgbClr val="000000"/>
                          </a:solidFill>
                          <a:effectLst/>
                        </a:rPr>
                        <a:t>12</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944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874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897</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940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828</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667</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653</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3495464497"/>
                  </a:ext>
                </a:extLst>
              </a:tr>
              <a:tr h="0">
                <a:tc>
                  <a:txBody>
                    <a:bodyPr/>
                    <a:lstStyle/>
                    <a:p>
                      <a:pPr algn="r" fontAlgn="b"/>
                      <a:r>
                        <a:rPr lang="en-US" sz="600" b="0" u="none" strike="noStrike">
                          <a:solidFill>
                            <a:srgbClr val="000000"/>
                          </a:solidFill>
                          <a:effectLst/>
                        </a:rPr>
                        <a:t>13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1000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1011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990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953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968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686</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701</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2192098583"/>
                  </a:ext>
                </a:extLst>
              </a:tr>
              <a:tr h="0">
                <a:tc>
                  <a:txBody>
                    <a:bodyPr/>
                    <a:lstStyle/>
                    <a:p>
                      <a:pPr algn="r" fontAlgn="b"/>
                      <a:r>
                        <a:rPr lang="en-US" sz="600" b="0" u="none" strike="noStrike">
                          <a:solidFill>
                            <a:srgbClr val="000000"/>
                          </a:solidFill>
                          <a:effectLst/>
                        </a:rPr>
                        <a:t>14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1063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chemeClr val="bg1"/>
                          </a:solidFill>
                          <a:effectLst/>
                          <a:highlight>
                            <a:srgbClr val="489194"/>
                          </a:highlight>
                        </a:rPr>
                        <a:t>1095</a:t>
                      </a:r>
                      <a:endParaRPr lang="en-US" sz="600" b="0" i="0" u="none" strike="noStrike" dirty="0">
                        <a:solidFill>
                          <a:schemeClr val="bg1"/>
                        </a:solidFill>
                        <a:effectLst/>
                        <a:highlight>
                          <a:srgbClr val="489194"/>
                        </a:highligh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1027</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951</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937</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650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660</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331308983"/>
                  </a:ext>
                </a:extLst>
              </a:tr>
              <a:tr h="0">
                <a:tc>
                  <a:txBody>
                    <a:bodyPr/>
                    <a:lstStyle/>
                    <a:p>
                      <a:pPr algn="r" fontAlgn="b"/>
                      <a:r>
                        <a:rPr lang="en-US" sz="600" b="0" u="none" strike="noStrike">
                          <a:solidFill>
                            <a:srgbClr val="000000"/>
                          </a:solidFill>
                          <a:effectLst/>
                        </a:rPr>
                        <a:t>15</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1047</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1005</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952</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901</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948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700</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696</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2954033627"/>
                  </a:ext>
                </a:extLst>
              </a:tr>
              <a:tr h="0">
                <a:tc>
                  <a:txBody>
                    <a:bodyPr/>
                    <a:lstStyle/>
                    <a:p>
                      <a:pPr algn="r" fontAlgn="b"/>
                      <a:r>
                        <a:rPr lang="en-US" sz="600" b="0" u="none" strike="noStrike">
                          <a:solidFill>
                            <a:srgbClr val="000000"/>
                          </a:solidFill>
                          <a:effectLst/>
                        </a:rPr>
                        <a:t>16</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1060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1059</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1008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1042</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943</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676</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688</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1905537897"/>
                  </a:ext>
                </a:extLst>
              </a:tr>
              <a:tr h="0">
                <a:tc>
                  <a:txBody>
                    <a:bodyPr/>
                    <a:lstStyle/>
                    <a:p>
                      <a:pPr algn="r" fontAlgn="b"/>
                      <a:r>
                        <a:rPr lang="en-US" sz="600" b="0" u="none" strike="noStrike">
                          <a:solidFill>
                            <a:srgbClr val="000000"/>
                          </a:solidFill>
                          <a:effectLst/>
                        </a:rPr>
                        <a:t>17</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954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943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943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881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791</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674</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777</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3251343414"/>
                  </a:ext>
                </a:extLst>
              </a:tr>
              <a:tr h="0">
                <a:tc>
                  <a:txBody>
                    <a:bodyPr/>
                    <a:lstStyle/>
                    <a:p>
                      <a:pPr algn="r" fontAlgn="b"/>
                      <a:r>
                        <a:rPr lang="en-US" sz="600" b="0" u="none" strike="noStrike">
                          <a:solidFill>
                            <a:srgbClr val="000000"/>
                          </a:solidFill>
                          <a:effectLst/>
                        </a:rPr>
                        <a:t>18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891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852</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818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759</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697</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693</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875</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1349662503"/>
                  </a:ext>
                </a:extLst>
              </a:tr>
              <a:tr h="0">
                <a:tc>
                  <a:txBody>
                    <a:bodyPr/>
                    <a:lstStyle/>
                    <a:p>
                      <a:pPr algn="r" fontAlgn="b"/>
                      <a:r>
                        <a:rPr lang="en-US" sz="600" b="0" u="none" strike="noStrike">
                          <a:solidFill>
                            <a:srgbClr val="000000"/>
                          </a:solidFill>
                          <a:effectLst/>
                        </a:rPr>
                        <a:t>19</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920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894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822</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798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757</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729</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881</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1033535696"/>
                  </a:ext>
                </a:extLst>
              </a:tr>
              <a:tr h="0">
                <a:tc>
                  <a:txBody>
                    <a:bodyPr/>
                    <a:lstStyle/>
                    <a:p>
                      <a:pPr algn="r" fontAlgn="b"/>
                      <a:r>
                        <a:rPr lang="en-US" sz="600" b="0" u="none" strike="noStrike">
                          <a:solidFill>
                            <a:srgbClr val="000000"/>
                          </a:solidFill>
                          <a:effectLst/>
                        </a:rPr>
                        <a:t>20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998</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946</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881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816</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714</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708</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944</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2535928864"/>
                  </a:ext>
                </a:extLst>
              </a:tr>
              <a:tr h="0">
                <a:tc>
                  <a:txBody>
                    <a:bodyPr/>
                    <a:lstStyle/>
                    <a:p>
                      <a:pPr algn="r" fontAlgn="b"/>
                      <a:r>
                        <a:rPr lang="en-US" sz="600" b="0" u="none" strike="noStrike">
                          <a:solidFill>
                            <a:srgbClr val="000000"/>
                          </a:solidFill>
                          <a:effectLst/>
                        </a:rPr>
                        <a:t>21</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1083</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996</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927</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826</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a:solidFill>
                            <a:srgbClr val="000000"/>
                          </a:solidFill>
                          <a:effectLst/>
                        </a:rPr>
                        <a:t>700</a:t>
                      </a:r>
                      <a:endParaRPr lang="en-US" sz="600" b="0" i="0" u="none" strike="noStrike">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645</a:t>
                      </a:r>
                      <a:endParaRPr lang="en-US" sz="600" b="0" i="0" u="none" strike="noStrike" dirty="0">
                        <a:solidFill>
                          <a:srgbClr val="000000"/>
                        </a:solidFill>
                        <a:effectLst/>
                        <a:latin typeface="Raleway" panose="020B0503030101060003" pitchFamily="34" charset="0"/>
                      </a:endParaRPr>
                    </a:p>
                  </a:txBody>
                  <a:tcPr marL="9525" marR="9525" marT="9525" marB="0" anchor="b"/>
                </a:tc>
                <a:tc>
                  <a:txBody>
                    <a:bodyPr/>
                    <a:lstStyle/>
                    <a:p>
                      <a:pPr algn="r" fontAlgn="b"/>
                      <a:r>
                        <a:rPr lang="en-US" sz="600" b="0" u="none" strike="noStrike" dirty="0">
                          <a:solidFill>
                            <a:srgbClr val="000000"/>
                          </a:solidFill>
                          <a:effectLst/>
                        </a:rPr>
                        <a:t>863</a:t>
                      </a:r>
                      <a:endParaRPr lang="en-US" sz="600" b="0" i="0" u="none" strike="noStrike" dirty="0">
                        <a:solidFill>
                          <a:srgbClr val="000000"/>
                        </a:solidFill>
                        <a:effectLst/>
                        <a:latin typeface="Raleway" panose="020B0503030101060003" pitchFamily="34" charset="0"/>
                      </a:endParaRPr>
                    </a:p>
                  </a:txBody>
                  <a:tcPr marL="9525" marR="9525" marT="9525" marB="0" anchor="b"/>
                </a:tc>
                <a:extLst>
                  <a:ext uri="{0D108BD9-81ED-4DB2-BD59-A6C34878D82A}">
                    <a16:rowId xmlns:a16="http://schemas.microsoft.com/office/drawing/2014/main" val="1512452777"/>
                  </a:ext>
                </a:extLst>
              </a:tr>
              <a:tr h="0">
                <a:tc>
                  <a:txBody>
                    <a:bodyPr/>
                    <a:lstStyle/>
                    <a:p>
                      <a:pPr algn="r" fontAlgn="b"/>
                      <a:r>
                        <a:rPr lang="en-US" sz="650" b="0" u="none" strike="noStrike">
                          <a:solidFill>
                            <a:srgbClr val="000000"/>
                          </a:solidFill>
                          <a:effectLst/>
                        </a:rPr>
                        <a:t>22</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962</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939</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855</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835</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675</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535</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dirty="0">
                          <a:solidFill>
                            <a:srgbClr val="000000"/>
                          </a:solidFill>
                          <a:effectLst/>
                        </a:rPr>
                        <a:t>858</a:t>
                      </a:r>
                      <a:endParaRPr lang="en-US" sz="65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7723821"/>
                  </a:ext>
                </a:extLst>
              </a:tr>
              <a:tr h="0">
                <a:tc>
                  <a:txBody>
                    <a:bodyPr/>
                    <a:lstStyle/>
                    <a:p>
                      <a:pPr algn="r" fontAlgn="b"/>
                      <a:r>
                        <a:rPr lang="en-US" sz="650" b="0" u="none" strike="noStrike">
                          <a:solidFill>
                            <a:srgbClr val="000000"/>
                          </a:solidFill>
                          <a:effectLst/>
                        </a:rPr>
                        <a:t>23</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697</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676</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600</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533</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496</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a:solidFill>
                            <a:srgbClr val="000000"/>
                          </a:solidFill>
                          <a:effectLst/>
                        </a:rPr>
                        <a:t>422</a:t>
                      </a:r>
                      <a:endParaRPr lang="en-US" sz="65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650" b="0" u="none" strike="noStrike" dirty="0">
                          <a:solidFill>
                            <a:srgbClr val="000000"/>
                          </a:solidFill>
                          <a:effectLst/>
                        </a:rPr>
                        <a:t>591</a:t>
                      </a:r>
                      <a:endParaRPr lang="en-US" sz="65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88820118"/>
                  </a:ext>
                </a:extLst>
              </a:tr>
            </a:tbl>
          </a:graphicData>
        </a:graphic>
      </p:graphicFrame>
    </p:spTree>
    <p:extLst>
      <p:ext uri="{BB962C8B-B14F-4D97-AF65-F5344CB8AC3E}">
        <p14:creationId xmlns:p14="http://schemas.microsoft.com/office/powerpoint/2010/main" val="2869726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01;p48">
            <a:extLst>
              <a:ext uri="{FF2B5EF4-FFF2-40B4-BE49-F238E27FC236}">
                <a16:creationId xmlns:a16="http://schemas.microsoft.com/office/drawing/2014/main" id="{10C05595-97D5-D269-312A-E105A2DED829}"/>
              </a:ext>
            </a:extLst>
          </p:cNvPr>
          <p:cNvSpPr txBox="1">
            <a:spLocks/>
          </p:cNvSpPr>
          <p:nvPr/>
        </p:nvSpPr>
        <p:spPr>
          <a:xfrm>
            <a:off x="3377809" y="230331"/>
            <a:ext cx="1756618" cy="4728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en-US" sz="1600" dirty="0">
                <a:solidFill>
                  <a:schemeClr val="tx1">
                    <a:lumMod val="65000"/>
                    <a:lumOff val="35000"/>
                  </a:schemeClr>
                </a:solidFill>
              </a:rPr>
              <a:t>Bed Bath Table</a:t>
            </a:r>
            <a:endParaRPr lang="en-US" sz="600" dirty="0">
              <a:solidFill>
                <a:schemeClr val="tx1">
                  <a:lumMod val="65000"/>
                  <a:lumOff val="35000"/>
                </a:schemeClr>
              </a:solidFill>
            </a:endParaRPr>
          </a:p>
        </p:txBody>
      </p:sp>
      <p:sp>
        <p:nvSpPr>
          <p:cNvPr id="4" name="Google Shape;1001;p48">
            <a:extLst>
              <a:ext uri="{FF2B5EF4-FFF2-40B4-BE49-F238E27FC236}">
                <a16:creationId xmlns:a16="http://schemas.microsoft.com/office/drawing/2014/main" id="{5964702A-04C8-0E5C-8B6D-3243EE29F903}"/>
              </a:ext>
            </a:extLst>
          </p:cNvPr>
          <p:cNvSpPr txBox="1">
            <a:spLocks noGrp="1"/>
          </p:cNvSpPr>
          <p:nvPr>
            <p:ph type="title"/>
          </p:nvPr>
        </p:nvSpPr>
        <p:spPr>
          <a:xfrm>
            <a:off x="3577817" y="560667"/>
            <a:ext cx="1644412" cy="8263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rgbClr val="489194"/>
                </a:solidFill>
              </a:rPr>
              <a:t>10953</a:t>
            </a:r>
            <a:endParaRPr lang="en-US" sz="1600" dirty="0">
              <a:solidFill>
                <a:srgbClr val="489194"/>
              </a:solidFill>
            </a:endParaRPr>
          </a:p>
        </p:txBody>
      </p:sp>
      <p:grpSp>
        <p:nvGrpSpPr>
          <p:cNvPr id="12" name="Group 11">
            <a:extLst>
              <a:ext uri="{FF2B5EF4-FFF2-40B4-BE49-F238E27FC236}">
                <a16:creationId xmlns:a16="http://schemas.microsoft.com/office/drawing/2014/main" id="{46709330-3CAE-2B9E-E046-F06B918C4720}"/>
              </a:ext>
            </a:extLst>
          </p:cNvPr>
          <p:cNvGrpSpPr/>
          <p:nvPr/>
        </p:nvGrpSpPr>
        <p:grpSpPr>
          <a:xfrm>
            <a:off x="4843292" y="394526"/>
            <a:ext cx="189213" cy="180720"/>
            <a:chOff x="2440296" y="268348"/>
            <a:chExt cx="271032" cy="273234"/>
          </a:xfrm>
        </p:grpSpPr>
        <p:sp>
          <p:nvSpPr>
            <p:cNvPr id="6" name="Google Shape;12516;p85">
              <a:extLst>
                <a:ext uri="{FF2B5EF4-FFF2-40B4-BE49-F238E27FC236}">
                  <a16:creationId xmlns:a16="http://schemas.microsoft.com/office/drawing/2014/main" id="{B5219188-2DB8-BA57-421B-DDD2DA7BE70F}"/>
                </a:ext>
              </a:extLst>
            </p:cNvPr>
            <p:cNvSpPr/>
            <p:nvPr/>
          </p:nvSpPr>
          <p:spPr>
            <a:xfrm>
              <a:off x="2440296" y="268348"/>
              <a:ext cx="271032" cy="273234"/>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489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7" name="Google Shape;12517;p85">
              <a:extLst>
                <a:ext uri="{FF2B5EF4-FFF2-40B4-BE49-F238E27FC236}">
                  <a16:creationId xmlns:a16="http://schemas.microsoft.com/office/drawing/2014/main" id="{3B471EB0-C44C-8DC6-6C48-5BB71AC91A8B}"/>
                </a:ext>
              </a:extLst>
            </p:cNvPr>
            <p:cNvSpPr/>
            <p:nvPr/>
          </p:nvSpPr>
          <p:spPr>
            <a:xfrm>
              <a:off x="2508891" y="393178"/>
              <a:ext cx="133841" cy="59223"/>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489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8" name="Google Shape;12518;p85">
              <a:extLst>
                <a:ext uri="{FF2B5EF4-FFF2-40B4-BE49-F238E27FC236}">
                  <a16:creationId xmlns:a16="http://schemas.microsoft.com/office/drawing/2014/main" id="{940C2877-F3FD-0222-D140-B5B9942E9745}"/>
                </a:ext>
              </a:extLst>
            </p:cNvPr>
            <p:cNvSpPr/>
            <p:nvPr/>
          </p:nvSpPr>
          <p:spPr>
            <a:xfrm>
              <a:off x="2508891" y="462834"/>
              <a:ext cx="133841" cy="58726"/>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489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9" name="Google Shape;12519;p85">
              <a:extLst>
                <a:ext uri="{FF2B5EF4-FFF2-40B4-BE49-F238E27FC236}">
                  <a16:creationId xmlns:a16="http://schemas.microsoft.com/office/drawing/2014/main" id="{A118FE17-8846-4643-DCC9-9630C2F40AB6}"/>
                </a:ext>
              </a:extLst>
            </p:cNvPr>
            <p:cNvSpPr/>
            <p:nvPr/>
          </p:nvSpPr>
          <p:spPr>
            <a:xfrm>
              <a:off x="2562977" y="430440"/>
              <a:ext cx="15468" cy="54453"/>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489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sp>
        <p:nvSpPr>
          <p:cNvPr id="57" name="Google Shape;1001;p48">
            <a:extLst>
              <a:ext uri="{FF2B5EF4-FFF2-40B4-BE49-F238E27FC236}">
                <a16:creationId xmlns:a16="http://schemas.microsoft.com/office/drawing/2014/main" id="{CC408ADC-FAFD-FABD-A0F0-E406FA0449F9}"/>
              </a:ext>
            </a:extLst>
          </p:cNvPr>
          <p:cNvSpPr txBox="1">
            <a:spLocks/>
          </p:cNvSpPr>
          <p:nvPr/>
        </p:nvSpPr>
        <p:spPr>
          <a:xfrm>
            <a:off x="5311659" y="854476"/>
            <a:ext cx="903149"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9465</a:t>
            </a:r>
          </a:p>
        </p:txBody>
      </p:sp>
      <p:sp>
        <p:nvSpPr>
          <p:cNvPr id="58" name="Google Shape;1001;p48">
            <a:extLst>
              <a:ext uri="{FF2B5EF4-FFF2-40B4-BE49-F238E27FC236}">
                <a16:creationId xmlns:a16="http://schemas.microsoft.com/office/drawing/2014/main" id="{E7D240DF-0193-100A-DADB-2A5D8E25971F}"/>
              </a:ext>
            </a:extLst>
          </p:cNvPr>
          <p:cNvSpPr txBox="1">
            <a:spLocks/>
          </p:cNvSpPr>
          <p:nvPr/>
        </p:nvSpPr>
        <p:spPr>
          <a:xfrm>
            <a:off x="5326495" y="689327"/>
            <a:ext cx="868111"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err="1">
                <a:solidFill>
                  <a:schemeClr val="tx1">
                    <a:lumMod val="65000"/>
                    <a:lumOff val="35000"/>
                  </a:schemeClr>
                </a:solidFill>
              </a:rPr>
              <a:t>Healty</a:t>
            </a:r>
            <a:r>
              <a:rPr lang="en-US" sz="1000" dirty="0">
                <a:solidFill>
                  <a:schemeClr val="tx1">
                    <a:lumMod val="65000"/>
                    <a:lumOff val="35000"/>
                  </a:schemeClr>
                </a:solidFill>
              </a:rPr>
              <a:t> Beauty</a:t>
            </a:r>
            <a:endParaRPr lang="en-US" sz="100" dirty="0">
              <a:solidFill>
                <a:schemeClr val="tx1">
                  <a:lumMod val="65000"/>
                  <a:lumOff val="35000"/>
                </a:schemeClr>
              </a:solidFill>
            </a:endParaRPr>
          </a:p>
        </p:txBody>
      </p:sp>
      <p:sp>
        <p:nvSpPr>
          <p:cNvPr id="118" name="Google Shape;1001;p48">
            <a:extLst>
              <a:ext uri="{FF2B5EF4-FFF2-40B4-BE49-F238E27FC236}">
                <a16:creationId xmlns:a16="http://schemas.microsoft.com/office/drawing/2014/main" id="{5745849F-9375-4294-F2F4-DEECA5F27A7F}"/>
              </a:ext>
            </a:extLst>
          </p:cNvPr>
          <p:cNvSpPr txBox="1">
            <a:spLocks/>
          </p:cNvSpPr>
          <p:nvPr/>
        </p:nvSpPr>
        <p:spPr>
          <a:xfrm>
            <a:off x="6546324" y="889483"/>
            <a:ext cx="895251"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8431</a:t>
            </a:r>
            <a:endParaRPr lang="en-US" sz="1000" dirty="0">
              <a:solidFill>
                <a:srgbClr val="489194"/>
              </a:solidFill>
            </a:endParaRPr>
          </a:p>
        </p:txBody>
      </p:sp>
      <p:sp>
        <p:nvSpPr>
          <p:cNvPr id="119" name="Google Shape;1001;p48">
            <a:extLst>
              <a:ext uri="{FF2B5EF4-FFF2-40B4-BE49-F238E27FC236}">
                <a16:creationId xmlns:a16="http://schemas.microsoft.com/office/drawing/2014/main" id="{E5B723B2-667E-17E0-0C80-E6365F758033}"/>
              </a:ext>
            </a:extLst>
          </p:cNvPr>
          <p:cNvSpPr txBox="1">
            <a:spLocks/>
          </p:cNvSpPr>
          <p:nvPr/>
        </p:nvSpPr>
        <p:spPr>
          <a:xfrm>
            <a:off x="6573464" y="682774"/>
            <a:ext cx="868111"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Sport Leisure</a:t>
            </a:r>
            <a:endParaRPr lang="en-US" sz="100" dirty="0">
              <a:solidFill>
                <a:schemeClr val="tx1">
                  <a:lumMod val="65000"/>
                  <a:lumOff val="35000"/>
                </a:schemeClr>
              </a:solidFill>
            </a:endParaRPr>
          </a:p>
        </p:txBody>
      </p:sp>
      <p:sp>
        <p:nvSpPr>
          <p:cNvPr id="128" name="Google Shape;1001;p48">
            <a:extLst>
              <a:ext uri="{FF2B5EF4-FFF2-40B4-BE49-F238E27FC236}">
                <a16:creationId xmlns:a16="http://schemas.microsoft.com/office/drawing/2014/main" id="{6B51BD1A-C4F8-D154-56E4-DCCE6728F343}"/>
              </a:ext>
            </a:extLst>
          </p:cNvPr>
          <p:cNvSpPr txBox="1">
            <a:spLocks/>
          </p:cNvSpPr>
          <p:nvPr/>
        </p:nvSpPr>
        <p:spPr>
          <a:xfrm>
            <a:off x="7742879" y="868216"/>
            <a:ext cx="924973"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7644</a:t>
            </a:r>
            <a:endParaRPr lang="en-US" sz="1000" dirty="0">
              <a:solidFill>
                <a:srgbClr val="489194"/>
              </a:solidFill>
            </a:endParaRPr>
          </a:p>
        </p:txBody>
      </p:sp>
      <p:sp>
        <p:nvSpPr>
          <p:cNvPr id="129" name="Google Shape;1001;p48">
            <a:extLst>
              <a:ext uri="{FF2B5EF4-FFF2-40B4-BE49-F238E27FC236}">
                <a16:creationId xmlns:a16="http://schemas.microsoft.com/office/drawing/2014/main" id="{7B09A86B-BCD9-6108-1F7E-41789792A9FE}"/>
              </a:ext>
            </a:extLst>
          </p:cNvPr>
          <p:cNvSpPr txBox="1">
            <a:spLocks/>
          </p:cNvSpPr>
          <p:nvPr/>
        </p:nvSpPr>
        <p:spPr>
          <a:xfrm>
            <a:off x="7728638" y="712220"/>
            <a:ext cx="1338446"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Computers Accessories</a:t>
            </a:r>
            <a:endParaRPr lang="en-US" sz="100" dirty="0">
              <a:solidFill>
                <a:schemeClr val="tx1">
                  <a:lumMod val="65000"/>
                  <a:lumOff val="35000"/>
                </a:schemeClr>
              </a:solidFill>
            </a:endParaRPr>
          </a:p>
        </p:txBody>
      </p:sp>
      <p:sp>
        <p:nvSpPr>
          <p:cNvPr id="148" name="Google Shape;1001;p48">
            <a:extLst>
              <a:ext uri="{FF2B5EF4-FFF2-40B4-BE49-F238E27FC236}">
                <a16:creationId xmlns:a16="http://schemas.microsoft.com/office/drawing/2014/main" id="{B57FCDC1-9B8B-8A7B-1CCD-D8E0A55B99C8}"/>
              </a:ext>
            </a:extLst>
          </p:cNvPr>
          <p:cNvSpPr txBox="1">
            <a:spLocks/>
          </p:cNvSpPr>
          <p:nvPr/>
        </p:nvSpPr>
        <p:spPr>
          <a:xfrm>
            <a:off x="4437008" y="1840903"/>
            <a:ext cx="515767"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14</a:t>
            </a:r>
            <a:endParaRPr lang="en-US" sz="1000" dirty="0">
              <a:solidFill>
                <a:srgbClr val="489194"/>
              </a:solidFill>
            </a:endParaRPr>
          </a:p>
        </p:txBody>
      </p:sp>
      <p:sp>
        <p:nvSpPr>
          <p:cNvPr id="158" name="Google Shape;1001;p48">
            <a:extLst>
              <a:ext uri="{FF2B5EF4-FFF2-40B4-BE49-F238E27FC236}">
                <a16:creationId xmlns:a16="http://schemas.microsoft.com/office/drawing/2014/main" id="{A9C0C4F0-C1CE-1A9C-C0EE-9814A6BDADE2}"/>
              </a:ext>
            </a:extLst>
          </p:cNvPr>
          <p:cNvSpPr txBox="1">
            <a:spLocks/>
          </p:cNvSpPr>
          <p:nvPr/>
        </p:nvSpPr>
        <p:spPr>
          <a:xfrm>
            <a:off x="6348615" y="1845361"/>
            <a:ext cx="357406"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7</a:t>
            </a:r>
            <a:endParaRPr lang="en-US" sz="1000" dirty="0">
              <a:solidFill>
                <a:srgbClr val="489194"/>
              </a:solidFill>
            </a:endParaRPr>
          </a:p>
        </p:txBody>
      </p:sp>
      <p:sp>
        <p:nvSpPr>
          <p:cNvPr id="168" name="Google Shape;1001;p48">
            <a:extLst>
              <a:ext uri="{FF2B5EF4-FFF2-40B4-BE49-F238E27FC236}">
                <a16:creationId xmlns:a16="http://schemas.microsoft.com/office/drawing/2014/main" id="{03A06E08-0FA8-C7B9-CEDD-CF3C521F4527}"/>
              </a:ext>
            </a:extLst>
          </p:cNvPr>
          <p:cNvSpPr txBox="1">
            <a:spLocks/>
          </p:cNvSpPr>
          <p:nvPr/>
        </p:nvSpPr>
        <p:spPr>
          <a:xfrm>
            <a:off x="5566671" y="1859605"/>
            <a:ext cx="357406"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8</a:t>
            </a:r>
            <a:endParaRPr lang="en-US" sz="1000" dirty="0">
              <a:solidFill>
                <a:srgbClr val="489194"/>
              </a:solidFill>
            </a:endParaRPr>
          </a:p>
        </p:txBody>
      </p:sp>
      <p:sp>
        <p:nvSpPr>
          <p:cNvPr id="178" name="Google Shape;1001;p48">
            <a:extLst>
              <a:ext uri="{FF2B5EF4-FFF2-40B4-BE49-F238E27FC236}">
                <a16:creationId xmlns:a16="http://schemas.microsoft.com/office/drawing/2014/main" id="{386C047F-6557-7F62-F25A-0ED553D33CCE}"/>
              </a:ext>
            </a:extLst>
          </p:cNvPr>
          <p:cNvSpPr txBox="1">
            <a:spLocks/>
          </p:cNvSpPr>
          <p:nvPr/>
        </p:nvSpPr>
        <p:spPr>
          <a:xfrm>
            <a:off x="7789186" y="1827490"/>
            <a:ext cx="379254"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2</a:t>
            </a:r>
            <a:endParaRPr lang="en-US" sz="1000" dirty="0">
              <a:solidFill>
                <a:srgbClr val="489194"/>
              </a:solidFill>
            </a:endParaRPr>
          </a:p>
        </p:txBody>
      </p:sp>
      <p:sp>
        <p:nvSpPr>
          <p:cNvPr id="191" name="Google Shape;1001;p48">
            <a:extLst>
              <a:ext uri="{FF2B5EF4-FFF2-40B4-BE49-F238E27FC236}">
                <a16:creationId xmlns:a16="http://schemas.microsoft.com/office/drawing/2014/main" id="{97679D48-0C50-BCC0-2E54-6BFDCACAF9DE}"/>
              </a:ext>
            </a:extLst>
          </p:cNvPr>
          <p:cNvSpPr txBox="1">
            <a:spLocks/>
          </p:cNvSpPr>
          <p:nvPr/>
        </p:nvSpPr>
        <p:spPr>
          <a:xfrm>
            <a:off x="4429975" y="1661381"/>
            <a:ext cx="1205059"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Kitchen Laptops and Food Preparers</a:t>
            </a:r>
            <a:endParaRPr lang="en-US" sz="100" dirty="0">
              <a:solidFill>
                <a:schemeClr val="tx1">
                  <a:lumMod val="65000"/>
                  <a:lumOff val="35000"/>
                </a:schemeClr>
              </a:solidFill>
            </a:endParaRPr>
          </a:p>
        </p:txBody>
      </p:sp>
      <p:sp>
        <p:nvSpPr>
          <p:cNvPr id="192" name="Google Shape;1001;p48">
            <a:extLst>
              <a:ext uri="{FF2B5EF4-FFF2-40B4-BE49-F238E27FC236}">
                <a16:creationId xmlns:a16="http://schemas.microsoft.com/office/drawing/2014/main" id="{E64C5750-1C3D-C523-A5D1-C08D12CD0F64}"/>
              </a:ext>
            </a:extLst>
          </p:cNvPr>
          <p:cNvSpPr txBox="1">
            <a:spLocks/>
          </p:cNvSpPr>
          <p:nvPr/>
        </p:nvSpPr>
        <p:spPr>
          <a:xfrm>
            <a:off x="6335028" y="1657309"/>
            <a:ext cx="1402193"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Fashion Children </a:t>
            </a:r>
            <a:r>
              <a:rPr lang="en-US" sz="1000" dirty="0" err="1">
                <a:solidFill>
                  <a:schemeClr val="tx1">
                    <a:lumMod val="65000"/>
                    <a:lumOff val="35000"/>
                  </a:schemeClr>
                </a:solidFill>
              </a:rPr>
              <a:t>Clothers</a:t>
            </a:r>
            <a:endParaRPr lang="en-US" sz="100" dirty="0">
              <a:solidFill>
                <a:schemeClr val="tx1">
                  <a:lumMod val="65000"/>
                  <a:lumOff val="35000"/>
                </a:schemeClr>
              </a:solidFill>
            </a:endParaRPr>
          </a:p>
        </p:txBody>
      </p:sp>
      <p:sp>
        <p:nvSpPr>
          <p:cNvPr id="193" name="Google Shape;1001;p48">
            <a:extLst>
              <a:ext uri="{FF2B5EF4-FFF2-40B4-BE49-F238E27FC236}">
                <a16:creationId xmlns:a16="http://schemas.microsoft.com/office/drawing/2014/main" id="{35DE9D96-EB85-A7BA-117E-DA41B28EFF01}"/>
              </a:ext>
            </a:extLst>
          </p:cNvPr>
          <p:cNvSpPr txBox="1">
            <a:spLocks/>
          </p:cNvSpPr>
          <p:nvPr/>
        </p:nvSpPr>
        <p:spPr>
          <a:xfrm>
            <a:off x="5563231" y="1667997"/>
            <a:ext cx="1338446"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Pc Gamer</a:t>
            </a:r>
            <a:endParaRPr lang="en-US" sz="100" dirty="0">
              <a:solidFill>
                <a:schemeClr val="tx1">
                  <a:lumMod val="65000"/>
                  <a:lumOff val="35000"/>
                </a:schemeClr>
              </a:solidFill>
            </a:endParaRPr>
          </a:p>
        </p:txBody>
      </p:sp>
      <p:sp>
        <p:nvSpPr>
          <p:cNvPr id="194" name="Google Shape;1001;p48">
            <a:extLst>
              <a:ext uri="{FF2B5EF4-FFF2-40B4-BE49-F238E27FC236}">
                <a16:creationId xmlns:a16="http://schemas.microsoft.com/office/drawing/2014/main" id="{EE3C1278-9D5B-4664-FDAD-FE8E0A290A51}"/>
              </a:ext>
            </a:extLst>
          </p:cNvPr>
          <p:cNvSpPr txBox="1">
            <a:spLocks/>
          </p:cNvSpPr>
          <p:nvPr/>
        </p:nvSpPr>
        <p:spPr>
          <a:xfrm>
            <a:off x="7768777" y="1657200"/>
            <a:ext cx="1160949"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Security &amp; Services</a:t>
            </a:r>
            <a:endParaRPr lang="en-US" sz="100" dirty="0">
              <a:solidFill>
                <a:schemeClr val="tx1">
                  <a:lumMod val="65000"/>
                  <a:lumOff val="35000"/>
                </a:schemeClr>
              </a:solidFill>
            </a:endParaRPr>
          </a:p>
        </p:txBody>
      </p:sp>
      <p:sp>
        <p:nvSpPr>
          <p:cNvPr id="195" name="Isosceles Triangle 194">
            <a:extLst>
              <a:ext uri="{FF2B5EF4-FFF2-40B4-BE49-F238E27FC236}">
                <a16:creationId xmlns:a16="http://schemas.microsoft.com/office/drawing/2014/main" id="{BA67D041-273A-0C53-CD9F-8F5799562109}"/>
              </a:ext>
            </a:extLst>
          </p:cNvPr>
          <p:cNvSpPr/>
          <p:nvPr/>
        </p:nvSpPr>
        <p:spPr>
          <a:xfrm>
            <a:off x="6094580" y="723679"/>
            <a:ext cx="164744" cy="122749"/>
          </a:xfrm>
          <a:prstGeom prst="triangle">
            <a:avLst/>
          </a:prstGeom>
          <a:solidFill>
            <a:srgbClr val="4891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Isosceles Triangle 195">
            <a:extLst>
              <a:ext uri="{FF2B5EF4-FFF2-40B4-BE49-F238E27FC236}">
                <a16:creationId xmlns:a16="http://schemas.microsoft.com/office/drawing/2014/main" id="{A2151C26-1196-FDEA-63D8-4D5B3B942F82}"/>
              </a:ext>
            </a:extLst>
          </p:cNvPr>
          <p:cNvSpPr/>
          <p:nvPr/>
        </p:nvSpPr>
        <p:spPr>
          <a:xfrm flipV="1">
            <a:off x="5252188" y="1705509"/>
            <a:ext cx="151357" cy="130831"/>
          </a:xfrm>
          <a:prstGeom prst="triangle">
            <a:avLst/>
          </a:prstGeom>
          <a:solidFill>
            <a:srgbClr val="CC3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722244C-E289-031E-66AD-C6D1187B175A}"/>
              </a:ext>
            </a:extLst>
          </p:cNvPr>
          <p:cNvSpPr/>
          <p:nvPr/>
        </p:nvSpPr>
        <p:spPr>
          <a:xfrm>
            <a:off x="7304391" y="708498"/>
            <a:ext cx="164744" cy="122749"/>
          </a:xfrm>
          <a:prstGeom prst="triangle">
            <a:avLst/>
          </a:prstGeom>
          <a:solidFill>
            <a:srgbClr val="4891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9132BD21-0014-CFCB-099E-8E5706CA8479}"/>
              </a:ext>
            </a:extLst>
          </p:cNvPr>
          <p:cNvSpPr/>
          <p:nvPr/>
        </p:nvSpPr>
        <p:spPr>
          <a:xfrm>
            <a:off x="8912647" y="744052"/>
            <a:ext cx="164744" cy="122749"/>
          </a:xfrm>
          <a:prstGeom prst="triangle">
            <a:avLst/>
          </a:prstGeom>
          <a:solidFill>
            <a:srgbClr val="4891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14042CA6-9334-2B12-CD91-3DAF24F89BB3}"/>
              </a:ext>
            </a:extLst>
          </p:cNvPr>
          <p:cNvSpPr/>
          <p:nvPr/>
        </p:nvSpPr>
        <p:spPr>
          <a:xfrm flipV="1">
            <a:off x="7609224" y="1707112"/>
            <a:ext cx="151357" cy="130831"/>
          </a:xfrm>
          <a:prstGeom prst="triangle">
            <a:avLst/>
          </a:prstGeom>
          <a:solidFill>
            <a:srgbClr val="CC3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9C6631BC-E6EB-A4B0-AEE4-84E8DFB5F66E}"/>
              </a:ext>
            </a:extLst>
          </p:cNvPr>
          <p:cNvSpPr/>
          <p:nvPr/>
        </p:nvSpPr>
        <p:spPr>
          <a:xfrm flipV="1">
            <a:off x="6118404" y="1722540"/>
            <a:ext cx="151357" cy="130831"/>
          </a:xfrm>
          <a:prstGeom prst="triangle">
            <a:avLst/>
          </a:prstGeom>
          <a:solidFill>
            <a:srgbClr val="CC3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9AEC8BE4-380B-7C78-F053-95F22CF9EF4A}"/>
              </a:ext>
            </a:extLst>
          </p:cNvPr>
          <p:cNvSpPr/>
          <p:nvPr/>
        </p:nvSpPr>
        <p:spPr>
          <a:xfrm flipV="1">
            <a:off x="8808215" y="1705162"/>
            <a:ext cx="151357" cy="130831"/>
          </a:xfrm>
          <a:prstGeom prst="triangle">
            <a:avLst/>
          </a:prstGeom>
          <a:solidFill>
            <a:srgbClr val="CC3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35BD79D-C967-C1C9-7223-379617B51217}"/>
              </a:ext>
            </a:extLst>
          </p:cNvPr>
          <p:cNvSpPr txBox="1"/>
          <p:nvPr/>
        </p:nvSpPr>
        <p:spPr>
          <a:xfrm>
            <a:off x="4635615" y="2729906"/>
            <a:ext cx="4508385" cy="1615827"/>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While in the second row or red inverted triangle sign indicates less desirable product such as “Security &amp; Services” which only sold 2 items, then “Fashion Children Clothes” product (7 item), ‘Pc Gamer’ (8 items), “Kitchen Laptops and Food Preparers” and “</a:t>
            </a:r>
            <a:r>
              <a:rPr lang="en-US" sz="1100" dirty="0" err="1">
                <a:solidFill>
                  <a:schemeClr val="tx1">
                    <a:lumMod val="65000"/>
                    <a:lumOff val="35000"/>
                  </a:schemeClr>
                </a:solidFill>
                <a:latin typeface="Raleway" panose="020B0503030101060003" pitchFamily="34" charset="0"/>
              </a:rPr>
              <a:t>Cds</a:t>
            </a:r>
            <a:r>
              <a:rPr lang="en-US" sz="1100" dirty="0">
                <a:solidFill>
                  <a:schemeClr val="tx1">
                    <a:lumMod val="65000"/>
                    <a:lumOff val="35000"/>
                  </a:schemeClr>
                </a:solidFill>
                <a:latin typeface="Raleway" panose="020B0503030101060003" pitchFamily="34" charset="0"/>
              </a:rPr>
              <a:t> </a:t>
            </a:r>
            <a:r>
              <a:rPr lang="en-US" sz="1100" dirty="0" err="1">
                <a:solidFill>
                  <a:schemeClr val="tx1">
                    <a:lumMod val="65000"/>
                    <a:lumOff val="35000"/>
                  </a:schemeClr>
                </a:solidFill>
                <a:latin typeface="Raleway" panose="020B0503030101060003" pitchFamily="34" charset="0"/>
              </a:rPr>
              <a:t>Dvds</a:t>
            </a:r>
            <a:r>
              <a:rPr lang="en-US" sz="1100" dirty="0">
                <a:solidFill>
                  <a:schemeClr val="tx1">
                    <a:lumMod val="65000"/>
                    <a:lumOff val="35000"/>
                  </a:schemeClr>
                </a:solidFill>
                <a:latin typeface="Raleway" panose="020B0503030101060003" pitchFamily="34" charset="0"/>
              </a:rPr>
              <a:t> Musicals” which get 14 items.</a:t>
            </a:r>
          </a:p>
          <a:p>
            <a:pPr algn="just"/>
            <a:r>
              <a:rPr lang="en-US" sz="1100" dirty="0">
                <a:solidFill>
                  <a:schemeClr val="tx1">
                    <a:lumMod val="65000"/>
                    <a:lumOff val="35000"/>
                  </a:schemeClr>
                </a:solidFill>
                <a:latin typeface="Raleway" panose="020B0503030101060003" pitchFamily="34" charset="0"/>
              </a:rPr>
              <a:t>     This can happen because there possibilities, namely Pc Gamer whose price is quite high, so not many people buy it. Then </a:t>
            </a:r>
            <a:r>
              <a:rPr lang="en-US" sz="1100" dirty="0" err="1">
                <a:solidFill>
                  <a:schemeClr val="tx1">
                    <a:lumMod val="65000"/>
                    <a:lumOff val="35000"/>
                  </a:schemeClr>
                </a:solidFill>
                <a:latin typeface="Raleway" panose="020B0503030101060003" pitchFamily="34" charset="0"/>
              </a:rPr>
              <a:t>cds</a:t>
            </a:r>
            <a:r>
              <a:rPr lang="en-US" sz="1100" dirty="0">
                <a:solidFill>
                  <a:schemeClr val="tx1">
                    <a:lumMod val="65000"/>
                    <a:lumOff val="35000"/>
                  </a:schemeClr>
                </a:solidFill>
                <a:latin typeface="Raleway" panose="020B0503030101060003" pitchFamily="34" charset="0"/>
              </a:rPr>
              <a:t> </a:t>
            </a:r>
            <a:r>
              <a:rPr lang="en-US" sz="1100" dirty="0" err="1">
                <a:solidFill>
                  <a:schemeClr val="tx1">
                    <a:lumMod val="65000"/>
                    <a:lumOff val="35000"/>
                  </a:schemeClr>
                </a:solidFill>
                <a:latin typeface="Raleway" panose="020B0503030101060003" pitchFamily="34" charset="0"/>
              </a:rPr>
              <a:t>dvds</a:t>
            </a:r>
            <a:r>
              <a:rPr lang="en-US" sz="1100" dirty="0">
                <a:solidFill>
                  <a:schemeClr val="tx1">
                    <a:lumMod val="65000"/>
                    <a:lumOff val="35000"/>
                  </a:schemeClr>
                </a:solidFill>
                <a:latin typeface="Raleway" panose="020B0503030101060003" pitchFamily="34" charset="0"/>
              </a:rPr>
              <a:t> musicals which have now been replaced by online music streaming.</a:t>
            </a:r>
            <a:endParaRPr lang="en-US" sz="1100" dirty="0">
              <a:latin typeface="Raleway" panose="020B0503030101060003" pitchFamily="34" charset="0"/>
            </a:endParaRPr>
          </a:p>
        </p:txBody>
      </p:sp>
      <p:graphicFrame>
        <p:nvGraphicFramePr>
          <p:cNvPr id="2" name="Chart 1">
            <a:extLst>
              <a:ext uri="{FF2B5EF4-FFF2-40B4-BE49-F238E27FC236}">
                <a16:creationId xmlns:a16="http://schemas.microsoft.com/office/drawing/2014/main" id="{3B487329-3A33-1927-2D66-25F4A6004936}"/>
              </a:ext>
            </a:extLst>
          </p:cNvPr>
          <p:cNvGraphicFramePr/>
          <p:nvPr>
            <p:extLst>
              <p:ext uri="{D42A27DB-BD31-4B8C-83A1-F6EECF244321}">
                <p14:modId xmlns:p14="http://schemas.microsoft.com/office/powerpoint/2010/main" val="1014937712"/>
              </p:ext>
            </p:extLst>
          </p:nvPr>
        </p:nvGraphicFramePr>
        <p:xfrm>
          <a:off x="2034" y="7860"/>
          <a:ext cx="3598708" cy="2806266"/>
        </p:xfrm>
        <a:graphic>
          <a:graphicData uri="http://schemas.openxmlformats.org/drawingml/2006/chart">
            <c:chart xmlns:c="http://schemas.openxmlformats.org/drawingml/2006/chart" xmlns:r="http://schemas.openxmlformats.org/officeDocument/2006/relationships" r:id="rId2"/>
          </a:graphicData>
        </a:graphic>
      </p:graphicFrame>
      <p:sp>
        <p:nvSpPr>
          <p:cNvPr id="16" name="Google Shape;1001;p48">
            <a:extLst>
              <a:ext uri="{FF2B5EF4-FFF2-40B4-BE49-F238E27FC236}">
                <a16:creationId xmlns:a16="http://schemas.microsoft.com/office/drawing/2014/main" id="{2C8B5A88-224C-42E7-7BD7-468DCB63B8B4}"/>
              </a:ext>
            </a:extLst>
          </p:cNvPr>
          <p:cNvSpPr txBox="1">
            <a:spLocks/>
          </p:cNvSpPr>
          <p:nvPr/>
        </p:nvSpPr>
        <p:spPr>
          <a:xfrm>
            <a:off x="3656543" y="1838455"/>
            <a:ext cx="520177"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14</a:t>
            </a:r>
            <a:endParaRPr lang="en-US" sz="1000" dirty="0">
              <a:solidFill>
                <a:srgbClr val="489194"/>
              </a:solidFill>
            </a:endParaRPr>
          </a:p>
        </p:txBody>
      </p:sp>
      <p:sp>
        <p:nvSpPr>
          <p:cNvPr id="17" name="Google Shape;1001;p48">
            <a:extLst>
              <a:ext uri="{FF2B5EF4-FFF2-40B4-BE49-F238E27FC236}">
                <a16:creationId xmlns:a16="http://schemas.microsoft.com/office/drawing/2014/main" id="{A5448D01-9D26-1425-A326-28861F1E2960}"/>
              </a:ext>
            </a:extLst>
          </p:cNvPr>
          <p:cNvSpPr txBox="1">
            <a:spLocks/>
          </p:cNvSpPr>
          <p:nvPr/>
        </p:nvSpPr>
        <p:spPr>
          <a:xfrm>
            <a:off x="3637727" y="1664869"/>
            <a:ext cx="923909"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err="1">
                <a:solidFill>
                  <a:schemeClr val="tx1">
                    <a:lumMod val="65000"/>
                    <a:lumOff val="35000"/>
                  </a:schemeClr>
                </a:solidFill>
              </a:rPr>
              <a:t>Cds</a:t>
            </a:r>
            <a:r>
              <a:rPr lang="en-US" sz="1000" dirty="0">
                <a:solidFill>
                  <a:schemeClr val="tx1">
                    <a:lumMod val="65000"/>
                    <a:lumOff val="35000"/>
                  </a:schemeClr>
                </a:solidFill>
              </a:rPr>
              <a:t> </a:t>
            </a:r>
            <a:r>
              <a:rPr lang="en-US" sz="1000" dirty="0" err="1">
                <a:solidFill>
                  <a:schemeClr val="tx1">
                    <a:lumMod val="65000"/>
                    <a:lumOff val="35000"/>
                  </a:schemeClr>
                </a:solidFill>
              </a:rPr>
              <a:t>Dvds</a:t>
            </a:r>
            <a:r>
              <a:rPr lang="en-US" sz="1000" dirty="0">
                <a:solidFill>
                  <a:schemeClr val="tx1">
                    <a:lumMod val="65000"/>
                    <a:lumOff val="35000"/>
                  </a:schemeClr>
                </a:solidFill>
              </a:rPr>
              <a:t> Musicals</a:t>
            </a:r>
            <a:endParaRPr lang="en-US" sz="100" dirty="0">
              <a:solidFill>
                <a:schemeClr val="tx1">
                  <a:lumMod val="65000"/>
                  <a:lumOff val="35000"/>
                </a:schemeClr>
              </a:solidFill>
            </a:endParaRPr>
          </a:p>
        </p:txBody>
      </p:sp>
      <p:sp>
        <p:nvSpPr>
          <p:cNvPr id="22" name="Isosceles Triangle 21">
            <a:extLst>
              <a:ext uri="{FF2B5EF4-FFF2-40B4-BE49-F238E27FC236}">
                <a16:creationId xmlns:a16="http://schemas.microsoft.com/office/drawing/2014/main" id="{26EF932B-B731-0922-DA23-8E44CE8B9025}"/>
              </a:ext>
            </a:extLst>
          </p:cNvPr>
          <p:cNvSpPr/>
          <p:nvPr/>
        </p:nvSpPr>
        <p:spPr>
          <a:xfrm flipV="1">
            <a:off x="4208277" y="1701390"/>
            <a:ext cx="151357" cy="130831"/>
          </a:xfrm>
          <a:prstGeom prst="triangle">
            <a:avLst/>
          </a:prstGeom>
          <a:solidFill>
            <a:srgbClr val="CC3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38;p36">
            <a:extLst>
              <a:ext uri="{FF2B5EF4-FFF2-40B4-BE49-F238E27FC236}">
                <a16:creationId xmlns:a16="http://schemas.microsoft.com/office/drawing/2014/main" id="{C671C822-0C24-8DF8-EEA7-C74B9618D140}"/>
              </a:ext>
            </a:extLst>
          </p:cNvPr>
          <p:cNvSpPr txBox="1">
            <a:spLocks/>
          </p:cNvSpPr>
          <p:nvPr/>
        </p:nvSpPr>
        <p:spPr>
          <a:xfrm>
            <a:off x="77821" y="2724522"/>
            <a:ext cx="4557794" cy="24111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just">
              <a:buClr>
                <a:schemeClr val="dk1"/>
              </a:buClr>
              <a:buSzPts val="1100"/>
              <a:buFont typeface="Raleway"/>
              <a:buNone/>
            </a:pPr>
            <a:r>
              <a:rPr lang="en-US" sz="1100" dirty="0">
                <a:solidFill>
                  <a:schemeClr val="tx1">
                    <a:lumMod val="65000"/>
                    <a:lumOff val="35000"/>
                  </a:schemeClr>
                </a:solidFill>
              </a:rPr>
              <a:t>     The “Bed Bath Table” category dominated by recording 10953 sales or equivalent to 9,94% of total sales, </a:t>
            </a:r>
            <a:r>
              <a:rPr lang="en-US" sz="1100" dirty="0" err="1">
                <a:solidFill>
                  <a:schemeClr val="tx1">
                    <a:lumMod val="65000"/>
                    <a:lumOff val="35000"/>
                  </a:schemeClr>
                </a:solidFill>
              </a:rPr>
              <a:t>replecting</a:t>
            </a:r>
            <a:r>
              <a:rPr lang="en-US" sz="1100" dirty="0">
                <a:solidFill>
                  <a:schemeClr val="tx1">
                    <a:lumMod val="65000"/>
                    <a:lumOff val="35000"/>
                  </a:schemeClr>
                </a:solidFill>
              </a:rPr>
              <a:t> the high popularity of products in this category, This was followed by the “Health &amp; Beauty” category with  9465 sales (8,59%), as well as </a:t>
            </a:r>
            <a:r>
              <a:rPr lang="en-US" sz="1100" dirty="0" err="1">
                <a:solidFill>
                  <a:schemeClr val="tx1">
                    <a:lumMod val="65000"/>
                    <a:lumOff val="35000"/>
                  </a:schemeClr>
                </a:solidFill>
              </a:rPr>
              <a:t>the”Sports</a:t>
            </a:r>
            <a:r>
              <a:rPr lang="en-US" sz="1100" dirty="0">
                <a:solidFill>
                  <a:schemeClr val="tx1">
                    <a:lumMod val="65000"/>
                    <a:lumOff val="35000"/>
                  </a:schemeClr>
                </a:solidFill>
              </a:rPr>
              <a:t> Leisure” and “Furniture &amp; Decoration” categories with 8431 (7,65%) and 8160 (7,40%) sales respectively. Of the top 15 products, seven of them had purchases of more than 5000 or at least more 5% of total sales, such as “Computer Accessories” with 7644 purchase (6,94), “</a:t>
            </a:r>
            <a:r>
              <a:rPr lang="en-US" sz="1100" dirty="0" err="1">
                <a:solidFill>
                  <a:schemeClr val="tx1">
                    <a:lumMod val="65000"/>
                    <a:lumOff val="35000"/>
                  </a:schemeClr>
                </a:solidFill>
              </a:rPr>
              <a:t>HouseHold</a:t>
            </a:r>
            <a:r>
              <a:rPr lang="en-US" sz="1100" dirty="0">
                <a:solidFill>
                  <a:schemeClr val="tx1">
                    <a:lumMod val="65000"/>
                    <a:lumOff val="35000"/>
                  </a:schemeClr>
                </a:solidFill>
              </a:rPr>
              <a:t> Appliances” with purchases 6795 (6,17%), and “Watches Gifts” with 5859 purchases (5,32%)</a:t>
            </a:r>
          </a:p>
        </p:txBody>
      </p:sp>
    </p:spTree>
    <p:extLst>
      <p:ext uri="{BB962C8B-B14F-4D97-AF65-F5344CB8AC3E}">
        <p14:creationId xmlns:p14="http://schemas.microsoft.com/office/powerpoint/2010/main" val="2221317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5BD79D-C967-C1C9-7223-379617B51217}"/>
              </a:ext>
            </a:extLst>
          </p:cNvPr>
          <p:cNvSpPr txBox="1"/>
          <p:nvPr/>
        </p:nvSpPr>
        <p:spPr>
          <a:xfrm>
            <a:off x="119789" y="3068764"/>
            <a:ext cx="4369861" cy="1277273"/>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The “Health Beauty” category ranked first with total revenue of R$1.412.089,53, followed by “Watches Gifts” with R$1.264.333,12, and “Bed Bath Table” with R$1.225.209,26. Other products included “Sports Leisure” (R$1.118.256,91), “Computer Accessories” (R$1.032.723,77), and “Furniture Decor” (880.329.92 Brazilian dollars), which contributed significantly to the company's revenue.</a:t>
            </a:r>
            <a:endParaRPr lang="en-US" sz="1100" dirty="0">
              <a:latin typeface="Raleway" panose="020B0503030101060003" pitchFamily="34" charset="0"/>
            </a:endParaRPr>
          </a:p>
        </p:txBody>
      </p:sp>
      <p:graphicFrame>
        <p:nvGraphicFramePr>
          <p:cNvPr id="2" name="Chart 1">
            <a:extLst>
              <a:ext uri="{FF2B5EF4-FFF2-40B4-BE49-F238E27FC236}">
                <a16:creationId xmlns:a16="http://schemas.microsoft.com/office/drawing/2014/main" id="{3B487329-3A33-1927-2D66-25F4A6004936}"/>
              </a:ext>
            </a:extLst>
          </p:cNvPr>
          <p:cNvGraphicFramePr/>
          <p:nvPr>
            <p:extLst>
              <p:ext uri="{D42A27DB-BD31-4B8C-83A1-F6EECF244321}">
                <p14:modId xmlns:p14="http://schemas.microsoft.com/office/powerpoint/2010/main" val="2546337459"/>
              </p:ext>
            </p:extLst>
          </p:nvPr>
        </p:nvGraphicFramePr>
        <p:xfrm>
          <a:off x="2034" y="7860"/>
          <a:ext cx="3598708" cy="2806266"/>
        </p:xfrm>
        <a:graphic>
          <a:graphicData uri="http://schemas.openxmlformats.org/drawingml/2006/chart">
            <c:chart xmlns:c="http://schemas.openxmlformats.org/drawingml/2006/chart" xmlns:r="http://schemas.openxmlformats.org/officeDocument/2006/relationships" r:id="rId2"/>
          </a:graphicData>
        </a:graphic>
      </p:graphicFrame>
      <p:sp>
        <p:nvSpPr>
          <p:cNvPr id="29" name="TextBox 28">
            <a:extLst>
              <a:ext uri="{FF2B5EF4-FFF2-40B4-BE49-F238E27FC236}">
                <a16:creationId xmlns:a16="http://schemas.microsoft.com/office/drawing/2014/main" id="{A25B858F-7102-1E8C-B0F3-5AEAEB0C5145}"/>
              </a:ext>
            </a:extLst>
          </p:cNvPr>
          <p:cNvSpPr txBox="1"/>
          <p:nvPr/>
        </p:nvSpPr>
        <p:spPr>
          <a:xfrm>
            <a:off x="4597596" y="3063672"/>
            <a:ext cx="4369861" cy="938719"/>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The “Security &amp; Services” had the lowest profits with a total of only R$324,51, followed by “Fashion Children </a:t>
            </a:r>
            <a:r>
              <a:rPr lang="en-US" sz="1100" dirty="0" err="1">
                <a:solidFill>
                  <a:schemeClr val="tx1">
                    <a:lumMod val="65000"/>
                    <a:lumOff val="35000"/>
                  </a:schemeClr>
                </a:solidFill>
                <a:latin typeface="Raleway" panose="020B0503030101060003" pitchFamily="34" charset="0"/>
              </a:rPr>
              <a:t>Clothers</a:t>
            </a:r>
            <a:r>
              <a:rPr lang="en-US" sz="1100" dirty="0">
                <a:solidFill>
                  <a:schemeClr val="tx1">
                    <a:lumMod val="65000"/>
                    <a:lumOff val="35000"/>
                  </a:schemeClr>
                </a:solidFill>
                <a:latin typeface="Raleway" panose="020B0503030101060003" pitchFamily="34" charset="0"/>
              </a:rPr>
              <a:t>” with 598,67, and “</a:t>
            </a:r>
            <a:r>
              <a:rPr lang="en-US" sz="1100" dirty="0" err="1">
                <a:solidFill>
                  <a:schemeClr val="tx1">
                    <a:lumMod val="65000"/>
                    <a:lumOff val="35000"/>
                  </a:schemeClr>
                </a:solidFill>
                <a:latin typeface="Raleway" panose="020B0503030101060003" pitchFamily="34" charset="0"/>
              </a:rPr>
              <a:t>Cds</a:t>
            </a:r>
            <a:r>
              <a:rPr lang="en-US" sz="1100" dirty="0">
                <a:solidFill>
                  <a:schemeClr val="tx1">
                    <a:lumMod val="65000"/>
                    <a:lumOff val="35000"/>
                  </a:schemeClr>
                </a:solidFill>
                <a:latin typeface="Raleway" panose="020B0503030101060003" pitchFamily="34" charset="0"/>
              </a:rPr>
              <a:t> </a:t>
            </a:r>
            <a:r>
              <a:rPr lang="en-US" sz="1100" dirty="0" err="1">
                <a:solidFill>
                  <a:schemeClr val="tx1">
                    <a:lumMod val="65000"/>
                    <a:lumOff val="35000"/>
                  </a:schemeClr>
                </a:solidFill>
                <a:latin typeface="Raleway" panose="020B0503030101060003" pitchFamily="34" charset="0"/>
              </a:rPr>
              <a:t>Dvds</a:t>
            </a:r>
            <a:r>
              <a:rPr lang="en-US" sz="1100" dirty="0">
                <a:solidFill>
                  <a:schemeClr val="tx1">
                    <a:lumMod val="65000"/>
                    <a:lumOff val="35000"/>
                  </a:schemeClr>
                </a:solidFill>
                <a:latin typeface="Raleway" panose="020B0503030101060003" pitchFamily="34" charset="0"/>
              </a:rPr>
              <a:t> Musicals” dengan R$954,99 and “Pc Gamers” with R$1430,10. This relevant with the number of items each product sold.</a:t>
            </a:r>
          </a:p>
        </p:txBody>
      </p:sp>
      <p:sp>
        <p:nvSpPr>
          <p:cNvPr id="65" name="Google Shape;1001;p48">
            <a:extLst>
              <a:ext uri="{FF2B5EF4-FFF2-40B4-BE49-F238E27FC236}">
                <a16:creationId xmlns:a16="http://schemas.microsoft.com/office/drawing/2014/main" id="{9DE77271-151D-D11C-A6EE-FEE40BDC911B}"/>
              </a:ext>
            </a:extLst>
          </p:cNvPr>
          <p:cNvSpPr txBox="1">
            <a:spLocks/>
          </p:cNvSpPr>
          <p:nvPr/>
        </p:nvSpPr>
        <p:spPr>
          <a:xfrm>
            <a:off x="3322754" y="220793"/>
            <a:ext cx="1756618" cy="4728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en-US" sz="1600" dirty="0">
                <a:solidFill>
                  <a:schemeClr val="tx1">
                    <a:lumMod val="65000"/>
                    <a:lumOff val="35000"/>
                  </a:schemeClr>
                </a:solidFill>
              </a:rPr>
              <a:t>Bed Bath Table</a:t>
            </a:r>
            <a:endParaRPr lang="en-US" sz="600" dirty="0">
              <a:solidFill>
                <a:schemeClr val="tx1">
                  <a:lumMod val="65000"/>
                  <a:lumOff val="35000"/>
                </a:schemeClr>
              </a:solidFill>
            </a:endParaRPr>
          </a:p>
        </p:txBody>
      </p:sp>
      <p:sp>
        <p:nvSpPr>
          <p:cNvPr id="66" name="Google Shape;1001;p48">
            <a:extLst>
              <a:ext uri="{FF2B5EF4-FFF2-40B4-BE49-F238E27FC236}">
                <a16:creationId xmlns:a16="http://schemas.microsoft.com/office/drawing/2014/main" id="{7B10B6D5-EBD2-8420-DADF-1BE0EC5BE760}"/>
              </a:ext>
            </a:extLst>
          </p:cNvPr>
          <p:cNvSpPr txBox="1">
            <a:spLocks noGrp="1"/>
          </p:cNvSpPr>
          <p:nvPr>
            <p:ph type="title"/>
          </p:nvPr>
        </p:nvSpPr>
        <p:spPr>
          <a:xfrm>
            <a:off x="3522761" y="551129"/>
            <a:ext cx="1703127" cy="8263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rgbClr val="489194"/>
                </a:solidFill>
              </a:rPr>
              <a:t>1,412jt</a:t>
            </a:r>
            <a:endParaRPr lang="en-US" sz="1600" dirty="0">
              <a:solidFill>
                <a:srgbClr val="489194"/>
              </a:solidFill>
            </a:endParaRPr>
          </a:p>
        </p:txBody>
      </p:sp>
      <p:grpSp>
        <p:nvGrpSpPr>
          <p:cNvPr id="67" name="Group 66">
            <a:extLst>
              <a:ext uri="{FF2B5EF4-FFF2-40B4-BE49-F238E27FC236}">
                <a16:creationId xmlns:a16="http://schemas.microsoft.com/office/drawing/2014/main" id="{2EFC5F87-85DE-4DA7-AF73-0DA3C8B00A72}"/>
              </a:ext>
            </a:extLst>
          </p:cNvPr>
          <p:cNvGrpSpPr/>
          <p:nvPr/>
        </p:nvGrpSpPr>
        <p:grpSpPr>
          <a:xfrm>
            <a:off x="4788237" y="384988"/>
            <a:ext cx="189213" cy="180720"/>
            <a:chOff x="2440296" y="268348"/>
            <a:chExt cx="271032" cy="273234"/>
          </a:xfrm>
        </p:grpSpPr>
        <p:sp>
          <p:nvSpPr>
            <p:cNvPr id="68" name="Google Shape;12516;p85">
              <a:extLst>
                <a:ext uri="{FF2B5EF4-FFF2-40B4-BE49-F238E27FC236}">
                  <a16:creationId xmlns:a16="http://schemas.microsoft.com/office/drawing/2014/main" id="{0A5A86C9-38AA-7AEB-666D-C1D1C3A97041}"/>
                </a:ext>
              </a:extLst>
            </p:cNvPr>
            <p:cNvSpPr/>
            <p:nvPr/>
          </p:nvSpPr>
          <p:spPr>
            <a:xfrm>
              <a:off x="2440296" y="268348"/>
              <a:ext cx="271032" cy="273234"/>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489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69" name="Google Shape;12517;p85">
              <a:extLst>
                <a:ext uri="{FF2B5EF4-FFF2-40B4-BE49-F238E27FC236}">
                  <a16:creationId xmlns:a16="http://schemas.microsoft.com/office/drawing/2014/main" id="{5DF74F13-767D-16E6-7948-95EC7B9E9FA6}"/>
                </a:ext>
              </a:extLst>
            </p:cNvPr>
            <p:cNvSpPr/>
            <p:nvPr/>
          </p:nvSpPr>
          <p:spPr>
            <a:xfrm>
              <a:off x="2508891" y="393178"/>
              <a:ext cx="133841" cy="59223"/>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489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70" name="Google Shape;12518;p85">
              <a:extLst>
                <a:ext uri="{FF2B5EF4-FFF2-40B4-BE49-F238E27FC236}">
                  <a16:creationId xmlns:a16="http://schemas.microsoft.com/office/drawing/2014/main" id="{11C8D87E-B990-60C3-6EBF-366C1913525C}"/>
                </a:ext>
              </a:extLst>
            </p:cNvPr>
            <p:cNvSpPr/>
            <p:nvPr/>
          </p:nvSpPr>
          <p:spPr>
            <a:xfrm>
              <a:off x="2508891" y="462834"/>
              <a:ext cx="133841" cy="58726"/>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489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71" name="Google Shape;12519;p85">
              <a:extLst>
                <a:ext uri="{FF2B5EF4-FFF2-40B4-BE49-F238E27FC236}">
                  <a16:creationId xmlns:a16="http://schemas.microsoft.com/office/drawing/2014/main" id="{294B6AF8-9A92-3C24-1F50-ACD3696200C2}"/>
                </a:ext>
              </a:extLst>
            </p:cNvPr>
            <p:cNvSpPr/>
            <p:nvPr/>
          </p:nvSpPr>
          <p:spPr>
            <a:xfrm>
              <a:off x="2562977" y="430440"/>
              <a:ext cx="15468" cy="54453"/>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489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sp>
        <p:nvSpPr>
          <p:cNvPr id="104" name="Google Shape;1001;p48">
            <a:extLst>
              <a:ext uri="{FF2B5EF4-FFF2-40B4-BE49-F238E27FC236}">
                <a16:creationId xmlns:a16="http://schemas.microsoft.com/office/drawing/2014/main" id="{2C785B43-20C2-F934-C81A-1D64482CFA25}"/>
              </a:ext>
            </a:extLst>
          </p:cNvPr>
          <p:cNvSpPr txBox="1">
            <a:spLocks/>
          </p:cNvSpPr>
          <p:nvPr/>
        </p:nvSpPr>
        <p:spPr>
          <a:xfrm>
            <a:off x="5314951" y="825917"/>
            <a:ext cx="1157466"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1,264jt</a:t>
            </a:r>
            <a:endParaRPr lang="en-US" sz="1000" dirty="0">
              <a:solidFill>
                <a:srgbClr val="489194"/>
              </a:solidFill>
            </a:endParaRPr>
          </a:p>
        </p:txBody>
      </p:sp>
      <p:sp>
        <p:nvSpPr>
          <p:cNvPr id="105" name="Google Shape;1001;p48">
            <a:extLst>
              <a:ext uri="{FF2B5EF4-FFF2-40B4-BE49-F238E27FC236}">
                <a16:creationId xmlns:a16="http://schemas.microsoft.com/office/drawing/2014/main" id="{697E4243-86CF-1231-4EF1-4DD4AF6E8EC7}"/>
              </a:ext>
            </a:extLst>
          </p:cNvPr>
          <p:cNvSpPr txBox="1">
            <a:spLocks/>
          </p:cNvSpPr>
          <p:nvPr/>
        </p:nvSpPr>
        <p:spPr>
          <a:xfrm>
            <a:off x="5329457" y="660768"/>
            <a:ext cx="859911"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Watches Gifts</a:t>
            </a:r>
            <a:endParaRPr lang="en-US" sz="100" dirty="0">
              <a:solidFill>
                <a:schemeClr val="tx1">
                  <a:lumMod val="65000"/>
                  <a:lumOff val="35000"/>
                </a:schemeClr>
              </a:solidFill>
            </a:endParaRPr>
          </a:p>
        </p:txBody>
      </p:sp>
      <p:sp>
        <p:nvSpPr>
          <p:cNvPr id="106" name="Google Shape;1001;p48">
            <a:extLst>
              <a:ext uri="{FF2B5EF4-FFF2-40B4-BE49-F238E27FC236}">
                <a16:creationId xmlns:a16="http://schemas.microsoft.com/office/drawing/2014/main" id="{2ABB9211-D2F3-B3B6-E1AA-63710C183E05}"/>
              </a:ext>
            </a:extLst>
          </p:cNvPr>
          <p:cNvSpPr txBox="1">
            <a:spLocks/>
          </p:cNvSpPr>
          <p:nvPr/>
        </p:nvSpPr>
        <p:spPr>
          <a:xfrm>
            <a:off x="6578430" y="827312"/>
            <a:ext cx="1109756"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1,225jt</a:t>
            </a:r>
            <a:endParaRPr lang="en-US" sz="1000" dirty="0">
              <a:solidFill>
                <a:srgbClr val="489194"/>
              </a:solidFill>
            </a:endParaRPr>
          </a:p>
        </p:txBody>
      </p:sp>
      <p:sp>
        <p:nvSpPr>
          <p:cNvPr id="107" name="Google Shape;1001;p48">
            <a:extLst>
              <a:ext uri="{FF2B5EF4-FFF2-40B4-BE49-F238E27FC236}">
                <a16:creationId xmlns:a16="http://schemas.microsoft.com/office/drawing/2014/main" id="{67555A3D-6C26-7C32-3B84-E7AFD36ED03E}"/>
              </a:ext>
            </a:extLst>
          </p:cNvPr>
          <p:cNvSpPr txBox="1">
            <a:spLocks/>
          </p:cNvSpPr>
          <p:nvPr/>
        </p:nvSpPr>
        <p:spPr>
          <a:xfrm>
            <a:off x="6596834" y="660768"/>
            <a:ext cx="956822"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Bed Bath Table</a:t>
            </a:r>
            <a:endParaRPr lang="en-US" sz="100" dirty="0">
              <a:solidFill>
                <a:schemeClr val="tx1">
                  <a:lumMod val="65000"/>
                  <a:lumOff val="35000"/>
                </a:schemeClr>
              </a:solidFill>
            </a:endParaRPr>
          </a:p>
        </p:txBody>
      </p:sp>
      <p:sp>
        <p:nvSpPr>
          <p:cNvPr id="108" name="Google Shape;1001;p48">
            <a:extLst>
              <a:ext uri="{FF2B5EF4-FFF2-40B4-BE49-F238E27FC236}">
                <a16:creationId xmlns:a16="http://schemas.microsoft.com/office/drawing/2014/main" id="{564CFEB7-83CF-E9B5-1500-495155937907}"/>
              </a:ext>
            </a:extLst>
          </p:cNvPr>
          <p:cNvSpPr txBox="1">
            <a:spLocks/>
          </p:cNvSpPr>
          <p:nvPr/>
        </p:nvSpPr>
        <p:spPr>
          <a:xfrm>
            <a:off x="7831007" y="803994"/>
            <a:ext cx="1095443"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1,118jt</a:t>
            </a:r>
            <a:endParaRPr lang="en-US" sz="1000" dirty="0">
              <a:solidFill>
                <a:srgbClr val="489194"/>
              </a:solidFill>
            </a:endParaRPr>
          </a:p>
        </p:txBody>
      </p:sp>
      <p:sp>
        <p:nvSpPr>
          <p:cNvPr id="109" name="Google Shape;1001;p48">
            <a:extLst>
              <a:ext uri="{FF2B5EF4-FFF2-40B4-BE49-F238E27FC236}">
                <a16:creationId xmlns:a16="http://schemas.microsoft.com/office/drawing/2014/main" id="{5191C4CD-9C43-B7DA-60F5-CB04D69FBB29}"/>
              </a:ext>
            </a:extLst>
          </p:cNvPr>
          <p:cNvSpPr txBox="1">
            <a:spLocks/>
          </p:cNvSpPr>
          <p:nvPr/>
        </p:nvSpPr>
        <p:spPr>
          <a:xfrm>
            <a:off x="7820672" y="647998"/>
            <a:ext cx="1325804"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Sport Leisure</a:t>
            </a:r>
            <a:endParaRPr lang="en-US" sz="100" dirty="0">
              <a:solidFill>
                <a:schemeClr val="tx1">
                  <a:lumMod val="65000"/>
                  <a:lumOff val="35000"/>
                </a:schemeClr>
              </a:solidFill>
            </a:endParaRPr>
          </a:p>
        </p:txBody>
      </p:sp>
      <p:sp>
        <p:nvSpPr>
          <p:cNvPr id="112" name="Google Shape;1001;p48">
            <a:extLst>
              <a:ext uri="{FF2B5EF4-FFF2-40B4-BE49-F238E27FC236}">
                <a16:creationId xmlns:a16="http://schemas.microsoft.com/office/drawing/2014/main" id="{D78A5926-C3DD-6C09-77A2-9A8A321FD6B0}"/>
              </a:ext>
            </a:extLst>
          </p:cNvPr>
          <p:cNvSpPr txBox="1">
            <a:spLocks/>
          </p:cNvSpPr>
          <p:nvPr/>
        </p:nvSpPr>
        <p:spPr>
          <a:xfrm>
            <a:off x="3600742" y="1728846"/>
            <a:ext cx="1261420"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1430.10</a:t>
            </a:r>
            <a:endParaRPr lang="en-US" sz="1000" dirty="0">
              <a:solidFill>
                <a:srgbClr val="489194"/>
              </a:solidFill>
            </a:endParaRPr>
          </a:p>
        </p:txBody>
      </p:sp>
      <p:sp>
        <p:nvSpPr>
          <p:cNvPr id="113" name="Google Shape;1001;p48">
            <a:extLst>
              <a:ext uri="{FF2B5EF4-FFF2-40B4-BE49-F238E27FC236}">
                <a16:creationId xmlns:a16="http://schemas.microsoft.com/office/drawing/2014/main" id="{6DC8CEAA-71E9-B0D0-BDFA-5D4C7D59C3AB}"/>
              </a:ext>
            </a:extLst>
          </p:cNvPr>
          <p:cNvSpPr txBox="1">
            <a:spLocks/>
          </p:cNvSpPr>
          <p:nvPr/>
        </p:nvSpPr>
        <p:spPr>
          <a:xfrm>
            <a:off x="6308693" y="1688424"/>
            <a:ext cx="1137678"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598.67</a:t>
            </a:r>
            <a:endParaRPr lang="en-US" sz="1000" dirty="0">
              <a:solidFill>
                <a:srgbClr val="489194"/>
              </a:solidFill>
            </a:endParaRPr>
          </a:p>
        </p:txBody>
      </p:sp>
      <p:sp>
        <p:nvSpPr>
          <p:cNvPr id="114" name="Google Shape;1001;p48">
            <a:extLst>
              <a:ext uri="{FF2B5EF4-FFF2-40B4-BE49-F238E27FC236}">
                <a16:creationId xmlns:a16="http://schemas.microsoft.com/office/drawing/2014/main" id="{66D942A5-E069-035E-4E5D-F4DC12353360}"/>
              </a:ext>
            </a:extLst>
          </p:cNvPr>
          <p:cNvSpPr txBox="1">
            <a:spLocks/>
          </p:cNvSpPr>
          <p:nvPr/>
        </p:nvSpPr>
        <p:spPr>
          <a:xfrm>
            <a:off x="4973508" y="1692038"/>
            <a:ext cx="1137678"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954.99</a:t>
            </a:r>
            <a:endParaRPr lang="en-US" sz="1000" dirty="0">
              <a:solidFill>
                <a:srgbClr val="489194"/>
              </a:solidFill>
            </a:endParaRPr>
          </a:p>
        </p:txBody>
      </p:sp>
      <p:sp>
        <p:nvSpPr>
          <p:cNvPr id="115" name="Google Shape;1001;p48">
            <a:extLst>
              <a:ext uri="{FF2B5EF4-FFF2-40B4-BE49-F238E27FC236}">
                <a16:creationId xmlns:a16="http://schemas.microsoft.com/office/drawing/2014/main" id="{ACE744C3-B9E0-74F7-2A9E-7FE660B612E2}"/>
              </a:ext>
            </a:extLst>
          </p:cNvPr>
          <p:cNvSpPr txBox="1">
            <a:spLocks/>
          </p:cNvSpPr>
          <p:nvPr/>
        </p:nvSpPr>
        <p:spPr>
          <a:xfrm>
            <a:off x="7849091" y="1670662"/>
            <a:ext cx="1140540" cy="496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rgbClr val="489194"/>
                </a:solidFill>
              </a:rPr>
              <a:t>324.51</a:t>
            </a:r>
            <a:endParaRPr lang="en-US" sz="1000" dirty="0">
              <a:solidFill>
                <a:srgbClr val="489194"/>
              </a:solidFill>
            </a:endParaRPr>
          </a:p>
        </p:txBody>
      </p:sp>
      <p:sp>
        <p:nvSpPr>
          <p:cNvPr id="116" name="Google Shape;1001;p48">
            <a:extLst>
              <a:ext uri="{FF2B5EF4-FFF2-40B4-BE49-F238E27FC236}">
                <a16:creationId xmlns:a16="http://schemas.microsoft.com/office/drawing/2014/main" id="{1FE67B96-6F52-D932-93E8-B4728D3337EB}"/>
              </a:ext>
            </a:extLst>
          </p:cNvPr>
          <p:cNvSpPr txBox="1">
            <a:spLocks/>
          </p:cNvSpPr>
          <p:nvPr/>
        </p:nvSpPr>
        <p:spPr>
          <a:xfrm>
            <a:off x="3624931" y="1505464"/>
            <a:ext cx="1205059"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Pc Gamer</a:t>
            </a:r>
            <a:endParaRPr lang="en-US" sz="100" dirty="0">
              <a:solidFill>
                <a:schemeClr val="tx1">
                  <a:lumMod val="65000"/>
                  <a:lumOff val="35000"/>
                </a:schemeClr>
              </a:solidFill>
            </a:endParaRPr>
          </a:p>
        </p:txBody>
      </p:sp>
      <p:sp>
        <p:nvSpPr>
          <p:cNvPr id="117" name="Google Shape;1001;p48">
            <a:extLst>
              <a:ext uri="{FF2B5EF4-FFF2-40B4-BE49-F238E27FC236}">
                <a16:creationId xmlns:a16="http://schemas.microsoft.com/office/drawing/2014/main" id="{74209456-97E2-332C-2CBF-1112CC02BF2B}"/>
              </a:ext>
            </a:extLst>
          </p:cNvPr>
          <p:cNvSpPr txBox="1">
            <a:spLocks/>
          </p:cNvSpPr>
          <p:nvPr/>
        </p:nvSpPr>
        <p:spPr>
          <a:xfrm>
            <a:off x="6295107" y="1500372"/>
            <a:ext cx="1402193"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Fashion Children </a:t>
            </a:r>
            <a:r>
              <a:rPr lang="en-US" sz="1000" dirty="0" err="1">
                <a:solidFill>
                  <a:schemeClr val="tx1">
                    <a:lumMod val="65000"/>
                    <a:lumOff val="35000"/>
                  </a:schemeClr>
                </a:solidFill>
              </a:rPr>
              <a:t>Clothers</a:t>
            </a:r>
            <a:endParaRPr lang="en-US" sz="100" dirty="0">
              <a:solidFill>
                <a:schemeClr val="tx1">
                  <a:lumMod val="65000"/>
                  <a:lumOff val="35000"/>
                </a:schemeClr>
              </a:solidFill>
            </a:endParaRPr>
          </a:p>
        </p:txBody>
      </p:sp>
      <p:sp>
        <p:nvSpPr>
          <p:cNvPr id="120" name="Google Shape;1001;p48">
            <a:extLst>
              <a:ext uri="{FF2B5EF4-FFF2-40B4-BE49-F238E27FC236}">
                <a16:creationId xmlns:a16="http://schemas.microsoft.com/office/drawing/2014/main" id="{B7758F63-3097-184A-2EEA-1D712B54B524}"/>
              </a:ext>
            </a:extLst>
          </p:cNvPr>
          <p:cNvSpPr txBox="1">
            <a:spLocks/>
          </p:cNvSpPr>
          <p:nvPr/>
        </p:nvSpPr>
        <p:spPr>
          <a:xfrm>
            <a:off x="4970067" y="1500430"/>
            <a:ext cx="1137677"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err="1">
                <a:solidFill>
                  <a:schemeClr val="tx1">
                    <a:lumMod val="65000"/>
                    <a:lumOff val="35000"/>
                  </a:schemeClr>
                </a:solidFill>
              </a:rPr>
              <a:t>Cds</a:t>
            </a:r>
            <a:r>
              <a:rPr lang="en-US" sz="1000" dirty="0">
                <a:solidFill>
                  <a:schemeClr val="tx1">
                    <a:lumMod val="65000"/>
                    <a:lumOff val="35000"/>
                  </a:schemeClr>
                </a:solidFill>
              </a:rPr>
              <a:t> </a:t>
            </a:r>
            <a:r>
              <a:rPr lang="en-US" sz="1000" dirty="0" err="1">
                <a:solidFill>
                  <a:schemeClr val="tx1">
                    <a:lumMod val="65000"/>
                    <a:lumOff val="35000"/>
                  </a:schemeClr>
                </a:solidFill>
              </a:rPr>
              <a:t>Dvds</a:t>
            </a:r>
            <a:r>
              <a:rPr lang="en-US" sz="1000" dirty="0">
                <a:solidFill>
                  <a:schemeClr val="tx1">
                    <a:lumMod val="65000"/>
                    <a:lumOff val="35000"/>
                  </a:schemeClr>
                </a:solidFill>
              </a:rPr>
              <a:t> Musicals</a:t>
            </a:r>
            <a:endParaRPr lang="en-US" sz="100" dirty="0">
              <a:solidFill>
                <a:schemeClr val="tx1">
                  <a:lumMod val="65000"/>
                  <a:lumOff val="35000"/>
                </a:schemeClr>
              </a:solidFill>
            </a:endParaRPr>
          </a:p>
        </p:txBody>
      </p:sp>
      <p:sp>
        <p:nvSpPr>
          <p:cNvPr id="121" name="Google Shape;1001;p48">
            <a:extLst>
              <a:ext uri="{FF2B5EF4-FFF2-40B4-BE49-F238E27FC236}">
                <a16:creationId xmlns:a16="http://schemas.microsoft.com/office/drawing/2014/main" id="{9807AA1F-C720-F354-3D9C-B3A75299963F}"/>
              </a:ext>
            </a:extLst>
          </p:cNvPr>
          <p:cNvSpPr txBox="1">
            <a:spLocks/>
          </p:cNvSpPr>
          <p:nvPr/>
        </p:nvSpPr>
        <p:spPr>
          <a:xfrm>
            <a:off x="7828682" y="1500372"/>
            <a:ext cx="1160949" cy="2732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000" dirty="0">
                <a:solidFill>
                  <a:schemeClr val="tx1">
                    <a:lumMod val="65000"/>
                    <a:lumOff val="35000"/>
                  </a:schemeClr>
                </a:solidFill>
              </a:rPr>
              <a:t>Security &amp; Services</a:t>
            </a:r>
            <a:endParaRPr lang="en-US" sz="100" dirty="0">
              <a:solidFill>
                <a:schemeClr val="tx1">
                  <a:lumMod val="65000"/>
                  <a:lumOff val="35000"/>
                </a:schemeClr>
              </a:solidFill>
            </a:endParaRPr>
          </a:p>
        </p:txBody>
      </p:sp>
      <p:sp>
        <p:nvSpPr>
          <p:cNvPr id="122" name="Isosceles Triangle 121">
            <a:extLst>
              <a:ext uri="{FF2B5EF4-FFF2-40B4-BE49-F238E27FC236}">
                <a16:creationId xmlns:a16="http://schemas.microsoft.com/office/drawing/2014/main" id="{50C26673-9EC9-4B2C-1920-91212691A736}"/>
              </a:ext>
            </a:extLst>
          </p:cNvPr>
          <p:cNvSpPr/>
          <p:nvPr/>
        </p:nvSpPr>
        <p:spPr>
          <a:xfrm flipV="1">
            <a:off x="4171786" y="1552513"/>
            <a:ext cx="151357" cy="130831"/>
          </a:xfrm>
          <a:prstGeom prst="triangle">
            <a:avLst/>
          </a:prstGeom>
          <a:solidFill>
            <a:srgbClr val="CC3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Isosceles Triangle 122">
            <a:extLst>
              <a:ext uri="{FF2B5EF4-FFF2-40B4-BE49-F238E27FC236}">
                <a16:creationId xmlns:a16="http://schemas.microsoft.com/office/drawing/2014/main" id="{1AD6C2F4-B084-98CD-C38F-8A4670E8A891}"/>
              </a:ext>
            </a:extLst>
          </p:cNvPr>
          <p:cNvSpPr/>
          <p:nvPr/>
        </p:nvSpPr>
        <p:spPr>
          <a:xfrm flipV="1">
            <a:off x="7569303" y="1550175"/>
            <a:ext cx="151357" cy="130831"/>
          </a:xfrm>
          <a:prstGeom prst="triangle">
            <a:avLst/>
          </a:prstGeom>
          <a:solidFill>
            <a:srgbClr val="CC3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a:extLst>
              <a:ext uri="{FF2B5EF4-FFF2-40B4-BE49-F238E27FC236}">
                <a16:creationId xmlns:a16="http://schemas.microsoft.com/office/drawing/2014/main" id="{0D0ECC0B-2578-7A3C-64A3-F16594DE0444}"/>
              </a:ext>
            </a:extLst>
          </p:cNvPr>
          <p:cNvSpPr/>
          <p:nvPr/>
        </p:nvSpPr>
        <p:spPr>
          <a:xfrm flipV="1">
            <a:off x="5916237" y="1546173"/>
            <a:ext cx="151357" cy="130831"/>
          </a:xfrm>
          <a:prstGeom prst="triangle">
            <a:avLst/>
          </a:prstGeom>
          <a:solidFill>
            <a:srgbClr val="CC3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Isosceles Triangle 124">
            <a:extLst>
              <a:ext uri="{FF2B5EF4-FFF2-40B4-BE49-F238E27FC236}">
                <a16:creationId xmlns:a16="http://schemas.microsoft.com/office/drawing/2014/main" id="{7AAF6A3C-8F01-1DC8-7AD6-6572A0A421B3}"/>
              </a:ext>
            </a:extLst>
          </p:cNvPr>
          <p:cNvSpPr/>
          <p:nvPr/>
        </p:nvSpPr>
        <p:spPr>
          <a:xfrm flipV="1">
            <a:off x="8868120" y="1548334"/>
            <a:ext cx="151357" cy="130831"/>
          </a:xfrm>
          <a:prstGeom prst="triangle">
            <a:avLst/>
          </a:prstGeom>
          <a:solidFill>
            <a:srgbClr val="CC3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Isosceles Triangle 125">
            <a:extLst>
              <a:ext uri="{FF2B5EF4-FFF2-40B4-BE49-F238E27FC236}">
                <a16:creationId xmlns:a16="http://schemas.microsoft.com/office/drawing/2014/main" id="{B3C592AF-657F-5041-12C7-74EBABF19C5B}"/>
              </a:ext>
            </a:extLst>
          </p:cNvPr>
          <p:cNvSpPr/>
          <p:nvPr/>
        </p:nvSpPr>
        <p:spPr>
          <a:xfrm>
            <a:off x="6091889" y="687126"/>
            <a:ext cx="164744" cy="122749"/>
          </a:xfrm>
          <a:prstGeom prst="triangle">
            <a:avLst/>
          </a:prstGeom>
          <a:solidFill>
            <a:srgbClr val="4891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a:extLst>
              <a:ext uri="{FF2B5EF4-FFF2-40B4-BE49-F238E27FC236}">
                <a16:creationId xmlns:a16="http://schemas.microsoft.com/office/drawing/2014/main" id="{29A775CD-F630-3926-88B4-6627400C12D0}"/>
              </a:ext>
            </a:extLst>
          </p:cNvPr>
          <p:cNvSpPr/>
          <p:nvPr/>
        </p:nvSpPr>
        <p:spPr>
          <a:xfrm>
            <a:off x="7407316" y="687125"/>
            <a:ext cx="164744" cy="122749"/>
          </a:xfrm>
          <a:prstGeom prst="triangle">
            <a:avLst/>
          </a:prstGeom>
          <a:solidFill>
            <a:srgbClr val="4891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Isosceles Triangle 129">
            <a:extLst>
              <a:ext uri="{FF2B5EF4-FFF2-40B4-BE49-F238E27FC236}">
                <a16:creationId xmlns:a16="http://schemas.microsoft.com/office/drawing/2014/main" id="{502FC266-D992-3B5D-137B-EA189AA3F771}"/>
              </a:ext>
            </a:extLst>
          </p:cNvPr>
          <p:cNvSpPr/>
          <p:nvPr/>
        </p:nvSpPr>
        <p:spPr>
          <a:xfrm>
            <a:off x="8538637" y="674636"/>
            <a:ext cx="164744" cy="122749"/>
          </a:xfrm>
          <a:prstGeom prst="triangle">
            <a:avLst/>
          </a:prstGeom>
          <a:solidFill>
            <a:srgbClr val="4891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671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6079AB4-4D02-ADA6-7C5C-A4883961A954}"/>
              </a:ext>
            </a:extLst>
          </p:cNvPr>
          <p:cNvGraphicFramePr/>
          <p:nvPr>
            <p:extLst>
              <p:ext uri="{D42A27DB-BD31-4B8C-83A1-F6EECF244321}">
                <p14:modId xmlns:p14="http://schemas.microsoft.com/office/powerpoint/2010/main" val="2660406211"/>
              </p:ext>
            </p:extLst>
          </p:nvPr>
        </p:nvGraphicFramePr>
        <p:xfrm>
          <a:off x="531779" y="356681"/>
          <a:ext cx="8086927" cy="44033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05904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87"/>
        <p:cNvGrpSpPr/>
        <p:nvPr/>
      </p:nvGrpSpPr>
      <p:grpSpPr>
        <a:xfrm>
          <a:off x="0" y="0"/>
          <a:ext cx="0" cy="0"/>
          <a:chOff x="0" y="0"/>
          <a:chExt cx="0" cy="0"/>
        </a:xfrm>
      </p:grpSpPr>
      <p:sp>
        <p:nvSpPr>
          <p:cNvPr id="2988" name="Google Shape;2988;p69"/>
          <p:cNvSpPr txBox="1">
            <a:spLocks noGrp="1"/>
          </p:cNvSpPr>
          <p:nvPr>
            <p:ph type="title"/>
          </p:nvPr>
        </p:nvSpPr>
        <p:spPr>
          <a:xfrm>
            <a:off x="107456" y="199170"/>
            <a:ext cx="8046053" cy="4806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65000"/>
                    <a:lumOff val="35000"/>
                  </a:schemeClr>
                </a:solidFill>
              </a:rPr>
              <a:t>PAYMENT TYPE</a:t>
            </a:r>
            <a:endParaRPr dirty="0">
              <a:solidFill>
                <a:schemeClr val="tx1">
                  <a:lumMod val="65000"/>
                  <a:lumOff val="35000"/>
                </a:schemeClr>
              </a:solidFill>
            </a:endParaRPr>
          </a:p>
        </p:txBody>
      </p:sp>
      <p:sp>
        <p:nvSpPr>
          <p:cNvPr id="2994" name="Google Shape;2994;p69"/>
          <p:cNvSpPr txBox="1">
            <a:spLocks noGrp="1"/>
          </p:cNvSpPr>
          <p:nvPr>
            <p:ph type="subTitle" idx="4294967295"/>
          </p:nvPr>
        </p:nvSpPr>
        <p:spPr>
          <a:xfrm>
            <a:off x="7272107" y="3546530"/>
            <a:ext cx="1333358" cy="3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solidFill>
                  <a:srgbClr val="489194"/>
                </a:solidFill>
                <a:latin typeface="Oswald"/>
                <a:ea typeface="Oswald"/>
                <a:cs typeface="Oswald"/>
                <a:sym typeface="Oswald"/>
              </a:rPr>
              <a:t>CREDIT CARD</a:t>
            </a:r>
            <a:endParaRPr sz="1800" dirty="0">
              <a:solidFill>
                <a:srgbClr val="489194"/>
              </a:solidFill>
              <a:latin typeface="Oswald"/>
              <a:ea typeface="Oswald"/>
              <a:cs typeface="Oswald"/>
              <a:sym typeface="Oswald"/>
            </a:endParaRPr>
          </a:p>
        </p:txBody>
      </p:sp>
      <p:sp>
        <p:nvSpPr>
          <p:cNvPr id="2995" name="Google Shape;2995;p69"/>
          <p:cNvSpPr txBox="1">
            <a:spLocks noGrp="1"/>
          </p:cNvSpPr>
          <p:nvPr>
            <p:ph type="subTitle" idx="4294967295"/>
          </p:nvPr>
        </p:nvSpPr>
        <p:spPr>
          <a:xfrm>
            <a:off x="7376624" y="3794819"/>
            <a:ext cx="1416578" cy="544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Clr>
                <a:schemeClr val="dk1"/>
              </a:buClr>
              <a:buSzPts val="1100"/>
              <a:buFont typeface="Arial"/>
              <a:buNone/>
            </a:pPr>
            <a:r>
              <a:rPr lang="en-US" sz="1100" dirty="0" err="1">
                <a:solidFill>
                  <a:schemeClr val="tx1">
                    <a:lumMod val="65000"/>
                    <a:lumOff val="35000"/>
                  </a:schemeClr>
                </a:solidFill>
              </a:rPr>
              <a:t>Sebanyak</a:t>
            </a:r>
            <a:r>
              <a:rPr lang="en-US" sz="1100" dirty="0">
                <a:solidFill>
                  <a:schemeClr val="tx1">
                    <a:lumMod val="65000"/>
                    <a:lumOff val="35000"/>
                  </a:schemeClr>
                </a:solidFill>
              </a:rPr>
              <a:t> 83354 </a:t>
            </a:r>
            <a:r>
              <a:rPr lang="en-US" sz="1100" dirty="0" err="1">
                <a:solidFill>
                  <a:schemeClr val="tx1">
                    <a:lumMod val="65000"/>
                    <a:lumOff val="35000"/>
                  </a:schemeClr>
                </a:solidFill>
              </a:rPr>
              <a:t>melalui</a:t>
            </a:r>
            <a:r>
              <a:rPr lang="en-US" sz="1100" dirty="0">
                <a:solidFill>
                  <a:schemeClr val="tx1">
                    <a:lumMod val="65000"/>
                    <a:lumOff val="35000"/>
                  </a:schemeClr>
                </a:solidFill>
              </a:rPr>
              <a:t> debit card</a:t>
            </a:r>
          </a:p>
        </p:txBody>
      </p:sp>
      <p:sp>
        <p:nvSpPr>
          <p:cNvPr id="2996" name="Google Shape;2996;p69"/>
          <p:cNvSpPr txBox="1">
            <a:spLocks noGrp="1"/>
          </p:cNvSpPr>
          <p:nvPr>
            <p:ph type="subTitle" idx="4294967295"/>
          </p:nvPr>
        </p:nvSpPr>
        <p:spPr>
          <a:xfrm>
            <a:off x="3145617" y="3527304"/>
            <a:ext cx="832458" cy="389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800" dirty="0">
                <a:solidFill>
                  <a:srgbClr val="489194"/>
                </a:solidFill>
                <a:latin typeface="Oswald"/>
                <a:ea typeface="Oswald"/>
                <a:cs typeface="Oswald"/>
                <a:sym typeface="Oswald"/>
              </a:rPr>
              <a:t>BOLETO</a:t>
            </a:r>
            <a:endParaRPr sz="1800" dirty="0">
              <a:solidFill>
                <a:srgbClr val="489194"/>
              </a:solidFill>
              <a:latin typeface="Oswald"/>
              <a:ea typeface="Oswald"/>
              <a:cs typeface="Oswald"/>
              <a:sym typeface="Oswald"/>
            </a:endParaRPr>
          </a:p>
        </p:txBody>
      </p:sp>
      <p:sp>
        <p:nvSpPr>
          <p:cNvPr id="2997" name="Google Shape;2997;p69"/>
          <p:cNvSpPr txBox="1">
            <a:spLocks noGrp="1"/>
          </p:cNvSpPr>
          <p:nvPr>
            <p:ph type="subTitle" idx="4294967295"/>
          </p:nvPr>
        </p:nvSpPr>
        <p:spPr>
          <a:xfrm>
            <a:off x="3160779" y="3792883"/>
            <a:ext cx="1493479" cy="572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Clr>
                <a:schemeClr val="dk1"/>
              </a:buClr>
              <a:buSzPts val="1100"/>
              <a:buFont typeface="Arial"/>
              <a:buNone/>
            </a:pPr>
            <a:r>
              <a:rPr lang="en-US" sz="1100" dirty="0" err="1">
                <a:solidFill>
                  <a:schemeClr val="tx1">
                    <a:lumMod val="65000"/>
                    <a:lumOff val="35000"/>
                  </a:schemeClr>
                </a:solidFill>
              </a:rPr>
              <a:t>Sebanyak</a:t>
            </a:r>
            <a:r>
              <a:rPr lang="en-US" sz="1100" dirty="0">
                <a:solidFill>
                  <a:schemeClr val="tx1">
                    <a:lumMod val="65000"/>
                    <a:lumOff val="35000"/>
                  </a:schemeClr>
                </a:solidFill>
              </a:rPr>
              <a:t> 22362 </a:t>
            </a:r>
            <a:r>
              <a:rPr lang="en-US" sz="1100" dirty="0" err="1">
                <a:solidFill>
                  <a:schemeClr val="tx1">
                    <a:lumMod val="65000"/>
                    <a:lumOff val="35000"/>
                  </a:schemeClr>
                </a:solidFill>
              </a:rPr>
              <a:t>melalui</a:t>
            </a:r>
            <a:r>
              <a:rPr lang="en-US" sz="1100" dirty="0">
                <a:solidFill>
                  <a:schemeClr val="tx1">
                    <a:lumMod val="65000"/>
                    <a:lumOff val="35000"/>
                  </a:schemeClr>
                </a:solidFill>
              </a:rPr>
              <a:t> </a:t>
            </a:r>
            <a:r>
              <a:rPr lang="en-US" sz="1100" dirty="0" err="1">
                <a:solidFill>
                  <a:schemeClr val="tx1">
                    <a:lumMod val="65000"/>
                    <a:lumOff val="35000"/>
                  </a:schemeClr>
                </a:solidFill>
              </a:rPr>
              <a:t>boleto</a:t>
            </a:r>
            <a:endParaRPr lang="en-US" sz="1100" dirty="0">
              <a:solidFill>
                <a:schemeClr val="tx1">
                  <a:lumMod val="65000"/>
                  <a:lumOff val="35000"/>
                </a:schemeClr>
              </a:solidFill>
            </a:endParaRPr>
          </a:p>
        </p:txBody>
      </p:sp>
      <p:sp>
        <p:nvSpPr>
          <p:cNvPr id="2998" name="Google Shape;2998;p69"/>
          <p:cNvSpPr txBox="1">
            <a:spLocks noGrp="1"/>
          </p:cNvSpPr>
          <p:nvPr>
            <p:ph type="subTitle" idx="4294967295"/>
          </p:nvPr>
        </p:nvSpPr>
        <p:spPr>
          <a:xfrm>
            <a:off x="7571282" y="1053642"/>
            <a:ext cx="1313254" cy="38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800" dirty="0">
                <a:solidFill>
                  <a:srgbClr val="489194"/>
                </a:solidFill>
                <a:latin typeface="Oswald"/>
                <a:ea typeface="Oswald"/>
                <a:cs typeface="Oswald"/>
                <a:sym typeface="Oswald"/>
              </a:rPr>
              <a:t>DEBIT CARD</a:t>
            </a:r>
            <a:endParaRPr sz="1800" dirty="0">
              <a:solidFill>
                <a:srgbClr val="489194"/>
              </a:solidFill>
              <a:latin typeface="Oswald"/>
              <a:ea typeface="Oswald"/>
              <a:cs typeface="Oswald"/>
              <a:sym typeface="Oswald"/>
            </a:endParaRPr>
          </a:p>
        </p:txBody>
      </p:sp>
      <p:sp>
        <p:nvSpPr>
          <p:cNvPr id="2999" name="Google Shape;2999;p69"/>
          <p:cNvSpPr txBox="1">
            <a:spLocks noGrp="1"/>
          </p:cNvSpPr>
          <p:nvPr>
            <p:ph type="subTitle" idx="4294967295"/>
          </p:nvPr>
        </p:nvSpPr>
        <p:spPr>
          <a:xfrm>
            <a:off x="6920844" y="1372146"/>
            <a:ext cx="1963691"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100" dirty="0">
                <a:solidFill>
                  <a:schemeClr val="tx1">
                    <a:lumMod val="65000"/>
                    <a:lumOff val="35000"/>
                  </a:schemeClr>
                </a:solidFill>
              </a:rPr>
              <a:t>Sebanyak 1652 melalui debit card</a:t>
            </a:r>
            <a:endParaRPr sz="1100" dirty="0">
              <a:solidFill>
                <a:schemeClr val="tx1">
                  <a:lumMod val="65000"/>
                  <a:lumOff val="35000"/>
                </a:schemeClr>
              </a:solidFill>
            </a:endParaRPr>
          </a:p>
        </p:txBody>
      </p:sp>
      <p:sp>
        <p:nvSpPr>
          <p:cNvPr id="3000" name="Google Shape;3000;p69"/>
          <p:cNvSpPr txBox="1">
            <a:spLocks noGrp="1"/>
          </p:cNvSpPr>
          <p:nvPr>
            <p:ph type="subTitle" idx="4294967295"/>
          </p:nvPr>
        </p:nvSpPr>
        <p:spPr>
          <a:xfrm>
            <a:off x="3427917" y="809239"/>
            <a:ext cx="1045425" cy="38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800" dirty="0">
                <a:solidFill>
                  <a:srgbClr val="489194"/>
                </a:solidFill>
                <a:latin typeface="Oswald"/>
                <a:ea typeface="Oswald"/>
                <a:cs typeface="Oswald"/>
                <a:sym typeface="Oswald"/>
              </a:rPr>
              <a:t>VOUCHER</a:t>
            </a:r>
            <a:endParaRPr sz="1800" dirty="0">
              <a:solidFill>
                <a:srgbClr val="489194"/>
              </a:solidFill>
              <a:latin typeface="Oswald"/>
              <a:ea typeface="Oswald"/>
              <a:cs typeface="Oswald"/>
              <a:sym typeface="Oswald"/>
            </a:endParaRPr>
          </a:p>
        </p:txBody>
      </p:sp>
      <p:sp>
        <p:nvSpPr>
          <p:cNvPr id="3001" name="Google Shape;3001;p69"/>
          <p:cNvSpPr txBox="1">
            <a:spLocks noGrp="1"/>
          </p:cNvSpPr>
          <p:nvPr>
            <p:ph type="subTitle" idx="4294967295"/>
          </p:nvPr>
        </p:nvSpPr>
        <p:spPr>
          <a:xfrm>
            <a:off x="3149924" y="1081712"/>
            <a:ext cx="1311511"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100" dirty="0">
                <a:solidFill>
                  <a:schemeClr val="tx1">
                    <a:lumMod val="65000"/>
                    <a:lumOff val="35000"/>
                  </a:schemeClr>
                </a:solidFill>
              </a:rPr>
              <a:t>Sebanyak 2829 melalui voucher</a:t>
            </a:r>
            <a:endParaRPr sz="1100" dirty="0">
              <a:solidFill>
                <a:schemeClr val="tx1">
                  <a:lumMod val="65000"/>
                  <a:lumOff val="35000"/>
                </a:schemeClr>
              </a:solidFill>
            </a:endParaRPr>
          </a:p>
        </p:txBody>
      </p:sp>
      <p:grpSp>
        <p:nvGrpSpPr>
          <p:cNvPr id="3027" name="Google Shape;3027;p69"/>
          <p:cNvGrpSpPr/>
          <p:nvPr/>
        </p:nvGrpSpPr>
        <p:grpSpPr>
          <a:xfrm>
            <a:off x="8678802" y="3890615"/>
            <a:ext cx="541000" cy="741197"/>
            <a:chOff x="1148622" y="1207755"/>
            <a:chExt cx="541000" cy="741197"/>
          </a:xfrm>
        </p:grpSpPr>
        <p:sp>
          <p:nvSpPr>
            <p:cNvPr id="3028" name="Google Shape;3028;p69"/>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29" name="Google Shape;3029;p69"/>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30" name="Google Shape;3030;p69"/>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31" name="Google Shape;3031;p69"/>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32" name="Google Shape;3032;p69"/>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33" name="Google Shape;3033;p69"/>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34" name="Google Shape;3034;p69"/>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35" name="Google Shape;3035;p69"/>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36" name="Google Shape;3036;p69"/>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37" name="Google Shape;3037;p69"/>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38" name="Google Shape;3038;p69"/>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39" name="Google Shape;3039;p69"/>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40" name="Google Shape;3040;p69"/>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41" name="Google Shape;3041;p69"/>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42" name="Google Shape;3042;p69"/>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43" name="Google Shape;3043;p69"/>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44" name="Google Shape;3044;p69"/>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45" name="Google Shape;3045;p69"/>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46" name="Google Shape;3046;p69"/>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47" name="Google Shape;3047;p69"/>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48" name="Google Shape;3048;p69"/>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49" name="Google Shape;3049;p69"/>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50" name="Google Shape;3050;p69"/>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051" name="Google Shape;3051;p69"/>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aphicFrame>
        <p:nvGraphicFramePr>
          <p:cNvPr id="7" name="Chart 6">
            <a:extLst>
              <a:ext uri="{FF2B5EF4-FFF2-40B4-BE49-F238E27FC236}">
                <a16:creationId xmlns:a16="http://schemas.microsoft.com/office/drawing/2014/main" id="{F920C3E0-5923-DD46-659E-C474D11E79E0}"/>
              </a:ext>
            </a:extLst>
          </p:cNvPr>
          <p:cNvGraphicFramePr/>
          <p:nvPr>
            <p:extLst>
              <p:ext uri="{D42A27DB-BD31-4B8C-83A1-F6EECF244321}">
                <p14:modId xmlns:p14="http://schemas.microsoft.com/office/powerpoint/2010/main" val="3037602142"/>
              </p:ext>
            </p:extLst>
          </p:nvPr>
        </p:nvGraphicFramePr>
        <p:xfrm>
          <a:off x="3752287" y="897063"/>
          <a:ext cx="3996058" cy="3138741"/>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Connector: Elbow 2">
            <a:extLst>
              <a:ext uri="{FF2B5EF4-FFF2-40B4-BE49-F238E27FC236}">
                <a16:creationId xmlns:a16="http://schemas.microsoft.com/office/drawing/2014/main" id="{566C810A-4387-C509-E206-56053D372B90}"/>
              </a:ext>
            </a:extLst>
          </p:cNvPr>
          <p:cNvCxnSpPr>
            <a:cxnSpLocks/>
            <a:stCxn id="30" idx="0"/>
          </p:cNvCxnSpPr>
          <p:nvPr/>
        </p:nvCxnSpPr>
        <p:spPr>
          <a:xfrm rot="16200000" flipV="1">
            <a:off x="4833631" y="643549"/>
            <a:ext cx="305535" cy="1074752"/>
          </a:xfrm>
          <a:prstGeom prst="bentConnector2">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768FB24-4ED8-132C-FA8B-81C75336FCD2}"/>
              </a:ext>
            </a:extLst>
          </p:cNvPr>
          <p:cNvCxnSpPr>
            <a:cxnSpLocks/>
            <a:stCxn id="25" idx="2"/>
            <a:endCxn id="2996" idx="0"/>
          </p:cNvCxnSpPr>
          <p:nvPr/>
        </p:nvCxnSpPr>
        <p:spPr>
          <a:xfrm rot="10800000" flipV="1">
            <a:off x="3561846" y="2001764"/>
            <a:ext cx="1261394" cy="1525539"/>
          </a:xfrm>
          <a:prstGeom prst="bentConnector2">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621EE5F-6AE4-A177-DCD6-EAA48B3A6BC5}"/>
              </a:ext>
            </a:extLst>
          </p:cNvPr>
          <p:cNvCxnSpPr>
            <a:cxnSpLocks/>
            <a:stCxn id="32" idx="0"/>
          </p:cNvCxnSpPr>
          <p:nvPr/>
        </p:nvCxnSpPr>
        <p:spPr>
          <a:xfrm rot="5400000" flipH="1" flipV="1">
            <a:off x="6738396" y="240942"/>
            <a:ext cx="25865" cy="2088236"/>
          </a:xfrm>
          <a:prstGeom prst="bentConnector2">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350D361-98EC-85C2-C143-0790CD0634AC}"/>
              </a:ext>
            </a:extLst>
          </p:cNvPr>
          <p:cNvCxnSpPr>
            <a:cxnSpLocks/>
            <a:stCxn id="36" idx="6"/>
            <a:endCxn id="2994" idx="0"/>
          </p:cNvCxnSpPr>
          <p:nvPr/>
        </p:nvCxnSpPr>
        <p:spPr>
          <a:xfrm>
            <a:off x="6785130" y="2869832"/>
            <a:ext cx="1153656" cy="676698"/>
          </a:xfrm>
          <a:prstGeom prst="bentConnector2">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Connector 24">
            <a:extLst>
              <a:ext uri="{FF2B5EF4-FFF2-40B4-BE49-F238E27FC236}">
                <a16:creationId xmlns:a16="http://schemas.microsoft.com/office/drawing/2014/main" id="{628BED0E-2CE1-690D-DCB9-D5B4C82A12A4}"/>
              </a:ext>
            </a:extLst>
          </p:cNvPr>
          <p:cNvSpPr/>
          <p:nvPr/>
        </p:nvSpPr>
        <p:spPr>
          <a:xfrm>
            <a:off x="4823240" y="1978905"/>
            <a:ext cx="45719" cy="45719"/>
          </a:xfrm>
          <a:prstGeom prst="flowChartConnector">
            <a:avLst/>
          </a:prstGeom>
          <a:solidFill>
            <a:schemeClr val="bg1"/>
          </a:solidFill>
          <a:ln w="31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3D838C6F-240B-24F3-AFBC-676E20B72EB8}"/>
              </a:ext>
            </a:extLst>
          </p:cNvPr>
          <p:cNvSpPr/>
          <p:nvPr/>
        </p:nvSpPr>
        <p:spPr>
          <a:xfrm>
            <a:off x="5500914" y="1333692"/>
            <a:ext cx="45719" cy="45719"/>
          </a:xfrm>
          <a:prstGeom prst="flowChartConnector">
            <a:avLst/>
          </a:prstGeom>
          <a:solidFill>
            <a:schemeClr val="bg1"/>
          </a:solidFill>
          <a:ln w="31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A249BBA2-69F0-0D2A-F58E-A4DE2C4664F5}"/>
              </a:ext>
            </a:extLst>
          </p:cNvPr>
          <p:cNvSpPr/>
          <p:nvPr/>
        </p:nvSpPr>
        <p:spPr>
          <a:xfrm>
            <a:off x="5684350" y="1297992"/>
            <a:ext cx="45719" cy="45719"/>
          </a:xfrm>
          <a:prstGeom prst="flowChartConnector">
            <a:avLst/>
          </a:prstGeom>
          <a:solidFill>
            <a:schemeClr val="bg1"/>
          </a:solidFill>
          <a:ln w="31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69E0DC71-4AC4-3A99-15DE-BD11D8BD8135}"/>
              </a:ext>
            </a:extLst>
          </p:cNvPr>
          <p:cNvSpPr/>
          <p:nvPr/>
        </p:nvSpPr>
        <p:spPr>
          <a:xfrm>
            <a:off x="6739411" y="2846972"/>
            <a:ext cx="45719" cy="45719"/>
          </a:xfrm>
          <a:prstGeom prst="flowChartConnector">
            <a:avLst/>
          </a:prstGeom>
          <a:solidFill>
            <a:schemeClr val="bg1"/>
          </a:solidFill>
          <a:ln w="31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2998;p69">
            <a:extLst>
              <a:ext uri="{FF2B5EF4-FFF2-40B4-BE49-F238E27FC236}">
                <a16:creationId xmlns:a16="http://schemas.microsoft.com/office/drawing/2014/main" id="{983A6AB7-3B4C-31FD-ECF2-748E52B7B1D1}"/>
              </a:ext>
            </a:extLst>
          </p:cNvPr>
          <p:cNvSpPr txBox="1">
            <a:spLocks/>
          </p:cNvSpPr>
          <p:nvPr/>
        </p:nvSpPr>
        <p:spPr>
          <a:xfrm>
            <a:off x="3490984" y="1677528"/>
            <a:ext cx="743789" cy="389700"/>
          </a:xfrm>
          <a:prstGeom prst="rect">
            <a:avLst/>
          </a:prstGeom>
          <a:noFill/>
          <a:ln>
            <a:noFill/>
          </a:ln>
          <a:effectLst>
            <a:outerShdw blurRad="50800" dist="38100" algn="l" rotWithShape="0">
              <a:schemeClr val="bg1">
                <a:alpha val="4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r">
              <a:spcAft>
                <a:spcPts val="1600"/>
              </a:spcAft>
              <a:buFont typeface="Raleway"/>
              <a:buNone/>
            </a:pPr>
            <a:r>
              <a:rPr lang="en-US" dirty="0">
                <a:solidFill>
                  <a:schemeClr val="tx1">
                    <a:lumMod val="65000"/>
                    <a:lumOff val="35000"/>
                  </a:schemeClr>
                </a:solidFill>
                <a:latin typeface="Oswald"/>
                <a:ea typeface="Oswald"/>
                <a:cs typeface="Oswald"/>
                <a:sym typeface="Oswald"/>
              </a:rPr>
              <a:t>20.29%</a:t>
            </a:r>
          </a:p>
        </p:txBody>
      </p:sp>
      <p:sp>
        <p:nvSpPr>
          <p:cNvPr id="40" name="Google Shape;2998;p69">
            <a:extLst>
              <a:ext uri="{FF2B5EF4-FFF2-40B4-BE49-F238E27FC236}">
                <a16:creationId xmlns:a16="http://schemas.microsoft.com/office/drawing/2014/main" id="{43806042-0D07-6264-C025-C73AD954C2A1}"/>
              </a:ext>
            </a:extLst>
          </p:cNvPr>
          <p:cNvSpPr txBox="1">
            <a:spLocks/>
          </p:cNvSpPr>
          <p:nvPr/>
        </p:nvSpPr>
        <p:spPr>
          <a:xfrm>
            <a:off x="4915711" y="743287"/>
            <a:ext cx="630922" cy="290765"/>
          </a:xfrm>
          <a:prstGeom prst="rect">
            <a:avLst/>
          </a:prstGeom>
          <a:noFill/>
          <a:ln>
            <a:noFill/>
          </a:ln>
          <a:effectLst>
            <a:outerShdw blurRad="50800" dist="38100" algn="l" rotWithShape="0">
              <a:schemeClr val="bg1">
                <a:alpha val="4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r">
              <a:spcAft>
                <a:spcPts val="1600"/>
              </a:spcAft>
              <a:buFont typeface="Raleway"/>
              <a:buNone/>
            </a:pPr>
            <a:r>
              <a:rPr lang="en-US" dirty="0">
                <a:solidFill>
                  <a:schemeClr val="tx1">
                    <a:lumMod val="65000"/>
                    <a:lumOff val="35000"/>
                  </a:schemeClr>
                </a:solidFill>
                <a:latin typeface="Oswald"/>
                <a:ea typeface="Oswald"/>
                <a:cs typeface="Oswald"/>
                <a:sym typeface="Oswald"/>
              </a:rPr>
              <a:t>2.57%</a:t>
            </a:r>
          </a:p>
        </p:txBody>
      </p:sp>
      <p:sp>
        <p:nvSpPr>
          <p:cNvPr id="41" name="Google Shape;2998;p69">
            <a:extLst>
              <a:ext uri="{FF2B5EF4-FFF2-40B4-BE49-F238E27FC236}">
                <a16:creationId xmlns:a16="http://schemas.microsoft.com/office/drawing/2014/main" id="{A79CBCB6-4E71-76AB-C2AA-598E0104F45C}"/>
              </a:ext>
            </a:extLst>
          </p:cNvPr>
          <p:cNvSpPr txBox="1">
            <a:spLocks/>
          </p:cNvSpPr>
          <p:nvPr/>
        </p:nvSpPr>
        <p:spPr>
          <a:xfrm>
            <a:off x="6785130" y="989711"/>
            <a:ext cx="579858" cy="389700"/>
          </a:xfrm>
          <a:prstGeom prst="rect">
            <a:avLst/>
          </a:prstGeom>
          <a:noFill/>
          <a:ln>
            <a:noFill/>
          </a:ln>
          <a:effectLst>
            <a:outerShdw blurRad="50800" dist="38100" algn="l" rotWithShape="0">
              <a:schemeClr val="bg1">
                <a:alpha val="4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r">
              <a:spcAft>
                <a:spcPts val="1600"/>
              </a:spcAft>
              <a:buFont typeface="Raleway"/>
              <a:buNone/>
            </a:pPr>
            <a:r>
              <a:rPr lang="en-US" dirty="0">
                <a:solidFill>
                  <a:schemeClr val="tx1">
                    <a:lumMod val="65000"/>
                    <a:lumOff val="35000"/>
                  </a:schemeClr>
                </a:solidFill>
                <a:latin typeface="Oswald"/>
                <a:ea typeface="Oswald"/>
                <a:cs typeface="Oswald"/>
                <a:sym typeface="Oswald"/>
              </a:rPr>
              <a:t>1.5%</a:t>
            </a:r>
          </a:p>
        </p:txBody>
      </p:sp>
      <p:sp>
        <p:nvSpPr>
          <p:cNvPr id="42" name="Google Shape;2998;p69">
            <a:extLst>
              <a:ext uri="{FF2B5EF4-FFF2-40B4-BE49-F238E27FC236}">
                <a16:creationId xmlns:a16="http://schemas.microsoft.com/office/drawing/2014/main" id="{D2F8D25D-C335-2476-664D-571CF02CB026}"/>
              </a:ext>
            </a:extLst>
          </p:cNvPr>
          <p:cNvSpPr txBox="1">
            <a:spLocks/>
          </p:cNvSpPr>
          <p:nvPr/>
        </p:nvSpPr>
        <p:spPr>
          <a:xfrm>
            <a:off x="7161937" y="2550838"/>
            <a:ext cx="704497" cy="389700"/>
          </a:xfrm>
          <a:prstGeom prst="rect">
            <a:avLst/>
          </a:prstGeom>
          <a:noFill/>
          <a:ln>
            <a:noFill/>
          </a:ln>
          <a:effectLst>
            <a:outerShdw blurRad="50800" dist="38100" algn="l" rotWithShape="0">
              <a:schemeClr val="bg1">
                <a:alpha val="4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r">
              <a:spcAft>
                <a:spcPts val="1600"/>
              </a:spcAft>
              <a:buFont typeface="Raleway"/>
              <a:buNone/>
            </a:pPr>
            <a:r>
              <a:rPr lang="en-US" dirty="0">
                <a:solidFill>
                  <a:schemeClr val="tx1">
                    <a:lumMod val="65000"/>
                    <a:lumOff val="35000"/>
                  </a:schemeClr>
                </a:solidFill>
                <a:latin typeface="Oswald"/>
                <a:ea typeface="Oswald"/>
                <a:cs typeface="Oswald"/>
                <a:sym typeface="Oswald"/>
              </a:rPr>
              <a:t>75.64%</a:t>
            </a:r>
          </a:p>
        </p:txBody>
      </p:sp>
      <p:sp>
        <p:nvSpPr>
          <p:cNvPr id="5" name="Google Shape;2997;p69">
            <a:extLst>
              <a:ext uri="{FF2B5EF4-FFF2-40B4-BE49-F238E27FC236}">
                <a16:creationId xmlns:a16="http://schemas.microsoft.com/office/drawing/2014/main" id="{A7D7F1DE-A7BC-4A1A-1F16-22DDBDEEFAE7}"/>
              </a:ext>
            </a:extLst>
          </p:cNvPr>
          <p:cNvSpPr txBox="1">
            <a:spLocks/>
          </p:cNvSpPr>
          <p:nvPr/>
        </p:nvSpPr>
        <p:spPr>
          <a:xfrm>
            <a:off x="107456" y="1053642"/>
            <a:ext cx="3015303" cy="3041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just">
              <a:spcAft>
                <a:spcPts val="1600"/>
              </a:spcAft>
              <a:buClr>
                <a:schemeClr val="dk1"/>
              </a:buClr>
              <a:buSzPts val="1100"/>
              <a:buFont typeface="Arial"/>
              <a:buNone/>
            </a:pPr>
            <a:r>
              <a:rPr lang="en-US" sz="1100" dirty="0">
                <a:solidFill>
                  <a:schemeClr val="tx1">
                    <a:lumMod val="65000"/>
                    <a:lumOff val="35000"/>
                  </a:schemeClr>
                </a:solidFill>
              </a:rPr>
              <a:t>     About 75,64% or 83.3354 customer transaction out of </a:t>
            </a:r>
            <a:r>
              <a:rPr lang="en-US" sz="1100" dirty="0" err="1">
                <a:solidFill>
                  <a:schemeClr val="tx1">
                    <a:lumMod val="65000"/>
                    <a:lumOff val="35000"/>
                  </a:schemeClr>
                </a:solidFill>
              </a:rPr>
              <a:t>Olist</a:t>
            </a:r>
            <a:r>
              <a:rPr lang="en-US" sz="1100" dirty="0">
                <a:solidFill>
                  <a:schemeClr val="tx1">
                    <a:lumMod val="65000"/>
                    <a:lumOff val="35000"/>
                  </a:schemeClr>
                </a:solidFill>
              </a:rPr>
              <a:t> total customers chose to use credit cards. Most likely, the popularity of using credit cards caused is due to the ease of online transactions, as well as the fact that almost everyone who has a credit cards can buy goods and pay for them later. In addition, the possibility of promotional offer from credit card services is also can be one of the factors that encourage </a:t>
            </a:r>
            <a:r>
              <a:rPr lang="en-US" sz="1100" dirty="0" err="1">
                <a:solidFill>
                  <a:schemeClr val="tx1">
                    <a:lumMod val="65000"/>
                    <a:lumOff val="35000"/>
                  </a:schemeClr>
                </a:solidFill>
              </a:rPr>
              <a:t>Olist</a:t>
            </a:r>
            <a:r>
              <a:rPr lang="en-US" sz="1100" dirty="0">
                <a:solidFill>
                  <a:schemeClr val="tx1">
                    <a:lumMod val="65000"/>
                    <a:lumOff val="35000"/>
                  </a:schemeClr>
                </a:solidFill>
              </a:rPr>
              <a:t> users to prefer credit card transactions.</a:t>
            </a:r>
          </a:p>
          <a:p>
            <a:pPr marL="0" indent="0" algn="just">
              <a:spcAft>
                <a:spcPts val="1600"/>
              </a:spcAft>
              <a:buClr>
                <a:schemeClr val="dk1"/>
              </a:buClr>
              <a:buSzPts val="1100"/>
              <a:buFont typeface="Arial"/>
              <a:buNone/>
            </a:pPr>
            <a:r>
              <a:rPr lang="en-US" sz="1100" dirty="0">
                <a:solidFill>
                  <a:schemeClr val="tx1">
                    <a:lumMod val="65000"/>
                    <a:lumOff val="35000"/>
                  </a:schemeClr>
                </a:solidFill>
              </a:rPr>
              <a:t>     Other payment methods are </a:t>
            </a:r>
            <a:r>
              <a:rPr lang="en-US" sz="1100" dirty="0" err="1">
                <a:solidFill>
                  <a:schemeClr val="tx1">
                    <a:lumMod val="65000"/>
                    <a:lumOff val="35000"/>
                  </a:schemeClr>
                </a:solidFill>
              </a:rPr>
              <a:t>Boleto</a:t>
            </a:r>
            <a:r>
              <a:rPr lang="en-US" sz="1100" dirty="0">
                <a:solidFill>
                  <a:schemeClr val="tx1">
                    <a:lumMod val="65000"/>
                    <a:lumOff val="35000"/>
                  </a:schemeClr>
                </a:solidFill>
              </a:rPr>
              <a:t> around 20,29% (22362), voucher around 2,57% (2829), and debit card around 1,5% (1652)</a:t>
            </a:r>
          </a:p>
        </p:txBody>
      </p:sp>
    </p:spTree>
    <p:extLst>
      <p:ext uri="{BB962C8B-B14F-4D97-AF65-F5344CB8AC3E}">
        <p14:creationId xmlns:p14="http://schemas.microsoft.com/office/powerpoint/2010/main" val="2286952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161871F-4BA8-5359-FCE0-FC9D7513F456}"/>
              </a:ext>
            </a:extLst>
          </p:cNvPr>
          <p:cNvGraphicFramePr/>
          <p:nvPr>
            <p:extLst>
              <p:ext uri="{D42A27DB-BD31-4B8C-83A1-F6EECF244321}">
                <p14:modId xmlns:p14="http://schemas.microsoft.com/office/powerpoint/2010/main" val="1284347749"/>
              </p:ext>
            </p:extLst>
          </p:nvPr>
        </p:nvGraphicFramePr>
        <p:xfrm>
          <a:off x="0" y="0"/>
          <a:ext cx="4455268" cy="2749685"/>
        </p:xfrm>
        <a:graphic>
          <a:graphicData uri="http://schemas.openxmlformats.org/drawingml/2006/chart">
            <c:chart xmlns:c="http://schemas.openxmlformats.org/drawingml/2006/chart" xmlns:r="http://schemas.openxmlformats.org/officeDocument/2006/relationships" r:id="rId2"/>
          </a:graphicData>
        </a:graphic>
      </p:graphicFrame>
      <p:sp>
        <p:nvSpPr>
          <p:cNvPr id="2" name="Google Shape;238;p36">
            <a:extLst>
              <a:ext uri="{FF2B5EF4-FFF2-40B4-BE49-F238E27FC236}">
                <a16:creationId xmlns:a16="http://schemas.microsoft.com/office/drawing/2014/main" id="{2B20F11F-1015-7CE3-DF25-4EB79A38614C}"/>
              </a:ext>
            </a:extLst>
          </p:cNvPr>
          <p:cNvSpPr txBox="1">
            <a:spLocks/>
          </p:cNvSpPr>
          <p:nvPr/>
        </p:nvSpPr>
        <p:spPr>
          <a:xfrm>
            <a:off x="474650" y="2861863"/>
            <a:ext cx="7949350" cy="170701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buClr>
                <a:schemeClr val="dk1"/>
              </a:buClr>
              <a:buSzPts val="1100"/>
              <a:buFont typeface="Arial"/>
              <a:buAutoNum type="arabicPeriod"/>
            </a:pPr>
            <a:endParaRPr lang="en-US" sz="1100" dirty="0">
              <a:solidFill>
                <a:schemeClr val="tx1">
                  <a:lumMod val="65000"/>
                  <a:lumOff val="35000"/>
                </a:schemeClr>
              </a:solidFill>
              <a:latin typeface="Raleway" panose="020B0503030101060003" pitchFamily="34" charset="0"/>
            </a:endParaRPr>
          </a:p>
        </p:txBody>
      </p:sp>
      <p:sp>
        <p:nvSpPr>
          <p:cNvPr id="7" name="TextBox 6">
            <a:extLst>
              <a:ext uri="{FF2B5EF4-FFF2-40B4-BE49-F238E27FC236}">
                <a16:creationId xmlns:a16="http://schemas.microsoft.com/office/drawing/2014/main" id="{6631F38C-706C-D8E9-D640-E2A2292373E4}"/>
              </a:ext>
            </a:extLst>
          </p:cNvPr>
          <p:cNvSpPr txBox="1"/>
          <p:nvPr/>
        </p:nvSpPr>
        <p:spPr>
          <a:xfrm>
            <a:off x="205914" y="2663314"/>
            <a:ext cx="8732171" cy="938719"/>
          </a:xfrm>
          <a:prstGeom prst="rect">
            <a:avLst/>
          </a:prstGeom>
          <a:noFill/>
        </p:spPr>
        <p:txBody>
          <a:bodyPr wrap="square">
            <a:spAutoFit/>
          </a:bodyPr>
          <a:lstStyle/>
          <a:p>
            <a:pPr algn="just"/>
            <a:r>
              <a:rPr lang="en-US" sz="1100" b="0" dirty="0">
                <a:solidFill>
                  <a:schemeClr val="tx1">
                    <a:lumMod val="65000"/>
                    <a:lumOff val="35000"/>
                  </a:schemeClr>
                </a:solidFill>
                <a:effectLst/>
                <a:latin typeface="Raleway" panose="020B0503030101060003" pitchFamily="34" charset="0"/>
              </a:rPr>
              <a:t>     Most of </a:t>
            </a:r>
            <a:r>
              <a:rPr lang="en-US" sz="1100" b="0" dirty="0" err="1">
                <a:solidFill>
                  <a:schemeClr val="tx1">
                    <a:lumMod val="65000"/>
                    <a:lumOff val="35000"/>
                  </a:schemeClr>
                </a:solidFill>
                <a:effectLst/>
                <a:latin typeface="Raleway" panose="020B0503030101060003" pitchFamily="34" charset="0"/>
              </a:rPr>
              <a:t>Olist</a:t>
            </a:r>
            <a:r>
              <a:rPr lang="en-US" sz="1100" b="0" dirty="0">
                <a:solidFill>
                  <a:schemeClr val="tx1">
                    <a:lumMod val="65000"/>
                    <a:lumOff val="35000"/>
                  </a:schemeClr>
                </a:solidFill>
                <a:effectLst/>
                <a:latin typeface="Raleway" panose="020B0503030101060003" pitchFamily="34" charset="0"/>
              </a:rPr>
              <a:t> sales are located in th</a:t>
            </a:r>
            <a:r>
              <a:rPr lang="en-US" sz="1100" dirty="0">
                <a:solidFill>
                  <a:schemeClr val="tx1">
                    <a:lumMod val="65000"/>
                    <a:lumOff val="35000"/>
                  </a:schemeClr>
                </a:solidFill>
                <a:latin typeface="Raleway" panose="020B0503030101060003" pitchFamily="34" charset="0"/>
              </a:rPr>
              <a:t>e city of Sao Paulo, which accounts for 15,63% or 15,540 of the total sales of 99441. The city Rio de Janeiro takes second place with 6,92%, while cities like Belo Horizonte and Brasilia have around 2% </a:t>
            </a:r>
            <a:r>
              <a:rPr lang="en-US" sz="1100" dirty="0" err="1">
                <a:solidFill>
                  <a:schemeClr val="tx1">
                    <a:lumMod val="65000"/>
                    <a:lumOff val="35000"/>
                  </a:schemeClr>
                </a:solidFill>
                <a:latin typeface="Raleway" panose="020B0503030101060003" pitchFamily="34" charset="0"/>
              </a:rPr>
              <a:t>Olist</a:t>
            </a:r>
            <a:r>
              <a:rPr lang="en-US" sz="1100" dirty="0">
                <a:solidFill>
                  <a:schemeClr val="tx1">
                    <a:lumMod val="65000"/>
                    <a:lumOff val="35000"/>
                  </a:schemeClr>
                </a:solidFill>
                <a:latin typeface="Raleway" panose="020B0503030101060003" pitchFamily="34" charset="0"/>
              </a:rPr>
              <a:t> customers. The rest of the cities contributed around 1% of the total customer population. This fact corresponds to the population in Brazil in 2023 according to https://worldpopulationreview.com, with the city of Sao Paulo ranking first with a population of about 10,021,295 out of a total population of 103,842,563, equivalent to 9.65% of the national population.</a:t>
            </a:r>
            <a:endParaRPr lang="en-US" sz="1100" b="0" dirty="0">
              <a:solidFill>
                <a:schemeClr val="tx1">
                  <a:lumMod val="65000"/>
                  <a:lumOff val="35000"/>
                </a:schemeClr>
              </a:solidFill>
              <a:effectLst/>
              <a:latin typeface="Raleway" panose="020B0503030101060003" pitchFamily="34" charset="0"/>
            </a:endParaRPr>
          </a:p>
        </p:txBody>
      </p:sp>
      <p:sp>
        <p:nvSpPr>
          <p:cNvPr id="4" name="TextBox 3">
            <a:extLst>
              <a:ext uri="{FF2B5EF4-FFF2-40B4-BE49-F238E27FC236}">
                <a16:creationId xmlns:a16="http://schemas.microsoft.com/office/drawing/2014/main" id="{6E3B456D-78EE-5B98-75C1-0C3CD02CBC78}"/>
              </a:ext>
            </a:extLst>
          </p:cNvPr>
          <p:cNvSpPr txBox="1"/>
          <p:nvPr/>
        </p:nvSpPr>
        <p:spPr>
          <a:xfrm>
            <a:off x="205914" y="3700733"/>
            <a:ext cx="8732170" cy="769441"/>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It can be observed that most customers come </a:t>
            </a:r>
            <a:r>
              <a:rPr lang="en-US" sz="1100" dirty="0" err="1">
                <a:solidFill>
                  <a:schemeClr val="tx1">
                    <a:lumMod val="65000"/>
                    <a:lumOff val="35000"/>
                  </a:schemeClr>
                </a:solidFill>
                <a:latin typeface="Raleway" panose="020B0503030101060003" pitchFamily="34" charset="0"/>
              </a:rPr>
              <a:t>frome</a:t>
            </a:r>
            <a:r>
              <a:rPr lang="en-US" sz="1100" dirty="0">
                <a:solidFill>
                  <a:schemeClr val="tx1">
                    <a:lumMod val="65000"/>
                    <a:lumOff val="35000"/>
                  </a:schemeClr>
                </a:solidFill>
                <a:latin typeface="Raleway" panose="020B0503030101060003" pitchFamily="34" charset="0"/>
              </a:rPr>
              <a:t> the state Sao Paulo (SP), accounting for approximately 41,98% of the total customers recorded. The states of Rio de Janeiro (RJ) and Minas Gerais (MG) also stand out with 12,92% and 11,70%. However, other states such as Rio Grande do Sul (RS), Paraná (PR), and Santa Catarina (SC) also contributed significantly with 5.50%, 5.07%, and 3.66% respectively.</a:t>
            </a:r>
          </a:p>
        </p:txBody>
      </p:sp>
      <p:graphicFrame>
        <p:nvGraphicFramePr>
          <p:cNvPr id="6" name="Chart 5">
            <a:extLst>
              <a:ext uri="{FF2B5EF4-FFF2-40B4-BE49-F238E27FC236}">
                <a16:creationId xmlns:a16="http://schemas.microsoft.com/office/drawing/2014/main" id="{4B677238-437E-6256-2F18-41C2EFE8CCDF}"/>
              </a:ext>
            </a:extLst>
          </p:cNvPr>
          <p:cNvGraphicFramePr/>
          <p:nvPr>
            <p:extLst>
              <p:ext uri="{D42A27DB-BD31-4B8C-83A1-F6EECF244321}">
                <p14:modId xmlns:p14="http://schemas.microsoft.com/office/powerpoint/2010/main" val="3197657682"/>
              </p:ext>
            </p:extLst>
          </p:nvPr>
        </p:nvGraphicFramePr>
        <p:xfrm>
          <a:off x="4449325" y="-1693"/>
          <a:ext cx="4455268" cy="2290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98854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631F38C-706C-D8E9-D640-E2A2292373E4}"/>
              </a:ext>
            </a:extLst>
          </p:cNvPr>
          <p:cNvSpPr txBox="1"/>
          <p:nvPr/>
        </p:nvSpPr>
        <p:spPr>
          <a:xfrm>
            <a:off x="83239" y="2747472"/>
            <a:ext cx="4366086" cy="938719"/>
          </a:xfrm>
          <a:prstGeom prst="rect">
            <a:avLst/>
          </a:prstGeom>
          <a:noFill/>
        </p:spPr>
        <p:txBody>
          <a:bodyPr wrap="square">
            <a:spAutoFit/>
          </a:bodyPr>
          <a:lstStyle/>
          <a:p>
            <a:pPr algn="just"/>
            <a:r>
              <a:rPr lang="en-US" sz="1100" b="0" dirty="0">
                <a:solidFill>
                  <a:schemeClr val="tx1">
                    <a:lumMod val="65000"/>
                    <a:lumOff val="35000"/>
                  </a:schemeClr>
                </a:solidFill>
                <a:effectLst/>
                <a:latin typeface="Raleway" panose="020B0503030101060003" pitchFamily="34" charset="0"/>
              </a:rPr>
              <a:t>Seller in the Sao Paulo city topped the list with 1993 (13,29% sales), then the seller in the city of </a:t>
            </a:r>
            <a:r>
              <a:rPr lang="en-US" sz="1100" b="0" dirty="0" err="1">
                <a:solidFill>
                  <a:schemeClr val="tx1">
                    <a:lumMod val="65000"/>
                    <a:lumOff val="35000"/>
                  </a:schemeClr>
                </a:solidFill>
                <a:effectLst/>
                <a:latin typeface="Raleway" panose="020B0503030101060003" pitchFamily="34" charset="0"/>
              </a:rPr>
              <a:t>Ibtinga</a:t>
            </a:r>
            <a:r>
              <a:rPr lang="en-US" sz="1100" b="0" dirty="0">
                <a:solidFill>
                  <a:schemeClr val="tx1">
                    <a:lumMod val="65000"/>
                    <a:lumOff val="35000"/>
                  </a:schemeClr>
                </a:solidFill>
                <a:effectLst/>
                <a:latin typeface="Raleway" panose="020B0503030101060003" pitchFamily="34" charset="0"/>
              </a:rPr>
              <a:t> (SP) received 1949 (12,99%) followed by sellers in the city of Sao Jose Do Rio Presto (SP) who achieved 1925 orders (12.83%). These three cities achieved orders above 1900.</a:t>
            </a:r>
          </a:p>
        </p:txBody>
      </p:sp>
      <p:graphicFrame>
        <p:nvGraphicFramePr>
          <p:cNvPr id="6" name="Chart 5">
            <a:extLst>
              <a:ext uri="{FF2B5EF4-FFF2-40B4-BE49-F238E27FC236}">
                <a16:creationId xmlns:a16="http://schemas.microsoft.com/office/drawing/2014/main" id="{4B677238-437E-6256-2F18-41C2EFE8CCDF}"/>
              </a:ext>
            </a:extLst>
          </p:cNvPr>
          <p:cNvGraphicFramePr/>
          <p:nvPr>
            <p:extLst>
              <p:ext uri="{D42A27DB-BD31-4B8C-83A1-F6EECF244321}">
                <p14:modId xmlns:p14="http://schemas.microsoft.com/office/powerpoint/2010/main" val="2248361329"/>
              </p:ext>
            </p:extLst>
          </p:nvPr>
        </p:nvGraphicFramePr>
        <p:xfrm>
          <a:off x="4572000" y="1228507"/>
          <a:ext cx="4455268" cy="14481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B1F44BE-FA8F-6998-FFDA-3CEE33921627}"/>
              </a:ext>
            </a:extLst>
          </p:cNvPr>
          <p:cNvGraphicFramePr/>
          <p:nvPr>
            <p:extLst>
              <p:ext uri="{D42A27DB-BD31-4B8C-83A1-F6EECF244321}">
                <p14:modId xmlns:p14="http://schemas.microsoft.com/office/powerpoint/2010/main" val="276607038"/>
              </p:ext>
            </p:extLst>
          </p:nvPr>
        </p:nvGraphicFramePr>
        <p:xfrm>
          <a:off x="1" y="0"/>
          <a:ext cx="4718582" cy="2663314"/>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191A6761-E699-6C24-192E-45ED7E0CB98E}"/>
              </a:ext>
            </a:extLst>
          </p:cNvPr>
          <p:cNvSpPr txBox="1"/>
          <p:nvPr/>
        </p:nvSpPr>
        <p:spPr>
          <a:xfrm>
            <a:off x="83239" y="3645404"/>
            <a:ext cx="4366086" cy="430887"/>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Of the 15 sellers with the most orders, 13 managed to achieve more than 1000 orders, showing excellent performance.</a:t>
            </a:r>
          </a:p>
        </p:txBody>
      </p:sp>
      <p:sp>
        <p:nvSpPr>
          <p:cNvPr id="17" name="TextBox 16">
            <a:extLst>
              <a:ext uri="{FF2B5EF4-FFF2-40B4-BE49-F238E27FC236}">
                <a16:creationId xmlns:a16="http://schemas.microsoft.com/office/drawing/2014/main" id="{275F15F4-DA04-090B-6E36-C9597FC3FD61}"/>
              </a:ext>
            </a:extLst>
          </p:cNvPr>
          <p:cNvSpPr txBox="1"/>
          <p:nvPr/>
        </p:nvSpPr>
        <p:spPr>
          <a:xfrm>
            <a:off x="83239" y="4076291"/>
            <a:ext cx="4366086" cy="769441"/>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Does location affect orders? It would seem so, given that the top 13 sellers are in the stage of Sao Paulo, which consist of 6 Sao Paulo cities ranked  in the top 15, and also given that the city of Sao Paulo is the largest market.</a:t>
            </a:r>
          </a:p>
        </p:txBody>
      </p:sp>
      <p:graphicFrame>
        <p:nvGraphicFramePr>
          <p:cNvPr id="19" name="Chart 18">
            <a:extLst>
              <a:ext uri="{FF2B5EF4-FFF2-40B4-BE49-F238E27FC236}">
                <a16:creationId xmlns:a16="http://schemas.microsoft.com/office/drawing/2014/main" id="{6D002718-296B-4AC2-FB98-D7A5B600CF29}"/>
              </a:ext>
            </a:extLst>
          </p:cNvPr>
          <p:cNvGraphicFramePr/>
          <p:nvPr>
            <p:extLst>
              <p:ext uri="{D42A27DB-BD31-4B8C-83A1-F6EECF244321}">
                <p14:modId xmlns:p14="http://schemas.microsoft.com/office/powerpoint/2010/main" val="691436033"/>
              </p:ext>
            </p:extLst>
          </p:nvPr>
        </p:nvGraphicFramePr>
        <p:xfrm>
          <a:off x="4572000" y="-7570"/>
          <a:ext cx="4455268" cy="1448194"/>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a:extLst>
              <a:ext uri="{FF2B5EF4-FFF2-40B4-BE49-F238E27FC236}">
                <a16:creationId xmlns:a16="http://schemas.microsoft.com/office/drawing/2014/main" id="{BE748C18-097B-5749-A827-1F591DBA02D7}"/>
              </a:ext>
            </a:extLst>
          </p:cNvPr>
          <p:cNvSpPr txBox="1"/>
          <p:nvPr/>
        </p:nvSpPr>
        <p:spPr>
          <a:xfrm>
            <a:off x="4572000" y="2738283"/>
            <a:ext cx="4572000" cy="600164"/>
          </a:xfrm>
          <a:prstGeom prst="rect">
            <a:avLst/>
          </a:prstGeom>
          <a:noFill/>
        </p:spPr>
        <p:txBody>
          <a:bodyPr wrap="square">
            <a:spAutoFit/>
          </a:bodyPr>
          <a:lstStyle/>
          <a:p>
            <a:r>
              <a:rPr lang="en-US" sz="1100" dirty="0">
                <a:solidFill>
                  <a:schemeClr val="tx1">
                    <a:lumMod val="65000"/>
                    <a:lumOff val="35000"/>
                  </a:schemeClr>
                </a:solidFill>
                <a:latin typeface="Raleway" panose="020B0503030101060003" pitchFamily="34" charset="0"/>
              </a:rPr>
              <a:t>Of the 23 states documented, six stand out in terms of sales contribution, including Minas Gerais, Parana, Rio de Janeiro, Rio Grande do Sul, Santa Catarina, and Sao Paulo.</a:t>
            </a:r>
          </a:p>
        </p:txBody>
      </p:sp>
      <p:sp>
        <p:nvSpPr>
          <p:cNvPr id="22" name="TextBox 21">
            <a:extLst>
              <a:ext uri="{FF2B5EF4-FFF2-40B4-BE49-F238E27FC236}">
                <a16:creationId xmlns:a16="http://schemas.microsoft.com/office/drawing/2014/main" id="{2AA511B0-6C17-B4AC-86A6-B1A218006994}"/>
              </a:ext>
            </a:extLst>
          </p:cNvPr>
          <p:cNvSpPr txBox="1"/>
          <p:nvPr/>
        </p:nvSpPr>
        <p:spPr>
          <a:xfrm>
            <a:off x="4572000" y="3338447"/>
            <a:ext cx="4366086" cy="1277273"/>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When </a:t>
            </a:r>
            <a:r>
              <a:rPr lang="en-US" sz="1100" dirty="0" err="1">
                <a:solidFill>
                  <a:schemeClr val="tx1">
                    <a:lumMod val="65000"/>
                    <a:lumOff val="35000"/>
                  </a:schemeClr>
                </a:solidFill>
                <a:latin typeface="Raleway" panose="020B0503030101060003" pitchFamily="34" charset="0"/>
              </a:rPr>
              <a:t>reffering</a:t>
            </a:r>
            <a:r>
              <a:rPr lang="en-US" sz="1100" dirty="0">
                <a:solidFill>
                  <a:schemeClr val="tx1">
                    <a:lumMod val="65000"/>
                    <a:lumOff val="35000"/>
                  </a:schemeClr>
                </a:solidFill>
                <a:latin typeface="Raleway" panose="020B0503030101060003" pitchFamily="34" charset="0"/>
              </a:rPr>
              <a:t> to the sellers with the lowest sales, it seems that  quite a few sellers only sold 1 item. The data shows that most of sellers (488) made only one sale, followed by 279 sellers who made two sales, and 194 sellers who made three sales. The number of sellers then decreases gradually as the number of sales increases, indicating that most sellers tend to operate with lower sales </a:t>
            </a:r>
            <a:r>
              <a:rPr lang="en-US" sz="1100" dirty="0" err="1">
                <a:solidFill>
                  <a:schemeClr val="tx1">
                    <a:lumMod val="65000"/>
                    <a:lumOff val="35000"/>
                  </a:schemeClr>
                </a:solidFill>
                <a:latin typeface="Raleway" panose="020B0503030101060003" pitchFamily="34" charset="0"/>
              </a:rPr>
              <a:t>volumnes</a:t>
            </a:r>
            <a:r>
              <a:rPr lang="en-US" sz="1100" dirty="0">
                <a:solidFill>
                  <a:schemeClr val="tx1">
                    <a:lumMod val="65000"/>
                    <a:lumOff val="35000"/>
                  </a:schemeClr>
                </a:solidFill>
                <a:latin typeface="Raleway" panose="020B0503030101060003" pitchFamily="34" charset="0"/>
              </a:rPr>
              <a:t>.</a:t>
            </a:r>
          </a:p>
        </p:txBody>
      </p:sp>
    </p:spTree>
    <p:extLst>
      <p:ext uri="{BB962C8B-B14F-4D97-AF65-F5344CB8AC3E}">
        <p14:creationId xmlns:p14="http://schemas.microsoft.com/office/powerpoint/2010/main" val="3418108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B1F44BE-FA8F-6998-FFDA-3CEE33921627}"/>
              </a:ext>
            </a:extLst>
          </p:cNvPr>
          <p:cNvGraphicFramePr/>
          <p:nvPr>
            <p:extLst>
              <p:ext uri="{D42A27DB-BD31-4B8C-83A1-F6EECF244321}">
                <p14:modId xmlns:p14="http://schemas.microsoft.com/office/powerpoint/2010/main" val="1230778165"/>
              </p:ext>
            </p:extLst>
          </p:nvPr>
        </p:nvGraphicFramePr>
        <p:xfrm>
          <a:off x="1" y="0"/>
          <a:ext cx="4718582" cy="26633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C9018659-71C6-1BD3-C7A7-E104D38C0A0E}"/>
              </a:ext>
            </a:extLst>
          </p:cNvPr>
          <p:cNvGraphicFramePr/>
          <p:nvPr>
            <p:extLst>
              <p:ext uri="{D42A27DB-BD31-4B8C-83A1-F6EECF244321}">
                <p14:modId xmlns:p14="http://schemas.microsoft.com/office/powerpoint/2010/main" val="3956029047"/>
              </p:ext>
            </p:extLst>
          </p:nvPr>
        </p:nvGraphicFramePr>
        <p:xfrm>
          <a:off x="4869180" y="1"/>
          <a:ext cx="4274820" cy="330708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2CCD031D-D883-3FB8-B48E-296BC2A27E0B}"/>
              </a:ext>
            </a:extLst>
          </p:cNvPr>
          <p:cNvSpPr txBox="1"/>
          <p:nvPr/>
        </p:nvSpPr>
        <p:spPr>
          <a:xfrm>
            <a:off x="73292" y="2637770"/>
            <a:ext cx="4795888" cy="1446550"/>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It can be seen that there are 15 sellers who managed to record the highest profits on the selling platform. The seller with ID 4869f7a5dfa277a7dca6462dcf3b52b2 stands out as the most successful with revenue reaching $247,007.06. Followed by the seller with ID 7c67e1448b00f6e969d365cea6b010ab who recorded revenue of R$237,806.69, and the seller with ID 4a3ca9315b744ce9f8e9374361493884 who managed to collect revenue of $231,220.43.</a:t>
            </a:r>
          </a:p>
        </p:txBody>
      </p:sp>
      <p:sp>
        <p:nvSpPr>
          <p:cNvPr id="12" name="TextBox 11">
            <a:extLst>
              <a:ext uri="{FF2B5EF4-FFF2-40B4-BE49-F238E27FC236}">
                <a16:creationId xmlns:a16="http://schemas.microsoft.com/office/drawing/2014/main" id="{62936A06-999F-5FAA-F33D-670569AA09F3}"/>
              </a:ext>
            </a:extLst>
          </p:cNvPr>
          <p:cNvSpPr txBox="1"/>
          <p:nvPr/>
        </p:nvSpPr>
        <p:spPr>
          <a:xfrm>
            <a:off x="73291" y="4084320"/>
            <a:ext cx="4795887" cy="769441"/>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From the 15 sellers with the highest sales, it can be seen that most sellers have sales dominated by certain product categories. There are 2 sellers with the highest sales in the “Bedding” category, and 4 sellers with the highest sales in the “Watch Gifts” category.</a:t>
            </a:r>
          </a:p>
        </p:txBody>
      </p:sp>
      <p:sp>
        <p:nvSpPr>
          <p:cNvPr id="14" name="TextBox 13">
            <a:extLst>
              <a:ext uri="{FF2B5EF4-FFF2-40B4-BE49-F238E27FC236}">
                <a16:creationId xmlns:a16="http://schemas.microsoft.com/office/drawing/2014/main" id="{9A18FDAD-70B8-0622-1598-A4C427E5B226}"/>
              </a:ext>
            </a:extLst>
          </p:cNvPr>
          <p:cNvSpPr txBox="1"/>
          <p:nvPr/>
        </p:nvSpPr>
        <p:spPr>
          <a:xfrm>
            <a:off x="4869178" y="3307081"/>
            <a:ext cx="4274820" cy="1615827"/>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For example, the seller with ID 4a3ca9315b744ce9f8e9374361493884 has the most sales in the “Bed Bath Table” category with 1678 total sales, followed by the “Home Comfort” category with 294 sales, and “Furniture Decor” with 86 sales. From this analysis, it can be recommended to sellers to focus on inventory management and promotions for the most popular product category, namely “Bed Bath Table”, in order to increase profitability and overall business growth.</a:t>
            </a:r>
          </a:p>
        </p:txBody>
      </p:sp>
    </p:spTree>
    <p:extLst>
      <p:ext uri="{BB962C8B-B14F-4D97-AF65-F5344CB8AC3E}">
        <p14:creationId xmlns:p14="http://schemas.microsoft.com/office/powerpoint/2010/main" val="3063599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726F8F8A-806C-D735-5981-3CD2D8D533DD}"/>
              </a:ext>
            </a:extLst>
          </p:cNvPr>
          <p:cNvGraphicFramePr/>
          <p:nvPr>
            <p:extLst>
              <p:ext uri="{D42A27DB-BD31-4B8C-83A1-F6EECF244321}">
                <p14:modId xmlns:p14="http://schemas.microsoft.com/office/powerpoint/2010/main" val="3973805305"/>
              </p:ext>
            </p:extLst>
          </p:nvPr>
        </p:nvGraphicFramePr>
        <p:xfrm>
          <a:off x="0" y="0"/>
          <a:ext cx="5784715"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13592790-E164-D34B-0961-797F94484EB6}"/>
              </a:ext>
            </a:extLst>
          </p:cNvPr>
          <p:cNvSpPr txBox="1"/>
          <p:nvPr/>
        </p:nvSpPr>
        <p:spPr>
          <a:xfrm>
            <a:off x="5046650" y="414526"/>
            <a:ext cx="4097350" cy="2462213"/>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From the analysis of all products that have been shipped, it can be seen that Office Furniture has the longest lead time. The average time from order processing to approval in the Office Furniture category is 13 hours, 9 minutes, 57 seconds, followed by the time from approval to delivery by courier of 9 days, 16 hours, 1 minute, 56 seconds, and from delivery by courier to customer arrival of 10 days, 3 hours, 15 minutes, 17 seconds. This indicates a relatively time-consuming delivery process in this category, which may be due to factors such as complexity of delivery and speed of approval. In an effort to improve efficiency in shipping and packaging, one solution that can be considered is to develop furniture products that can be assembled like Lego, so that the shipping process can be done more quickly.</a:t>
            </a:r>
          </a:p>
        </p:txBody>
      </p:sp>
      <p:sp>
        <p:nvSpPr>
          <p:cNvPr id="11" name="TextBox 10">
            <a:extLst>
              <a:ext uri="{FF2B5EF4-FFF2-40B4-BE49-F238E27FC236}">
                <a16:creationId xmlns:a16="http://schemas.microsoft.com/office/drawing/2014/main" id="{01B92B6A-871F-A7A8-15D3-8597F7070EF7}"/>
              </a:ext>
            </a:extLst>
          </p:cNvPr>
          <p:cNvSpPr txBox="1"/>
          <p:nvPr/>
        </p:nvSpPr>
        <p:spPr>
          <a:xfrm>
            <a:off x="5046649" y="2876739"/>
            <a:ext cx="4097351" cy="1277273"/>
          </a:xfrm>
          <a:prstGeom prst="rect">
            <a:avLst/>
          </a:prstGeom>
          <a:noFill/>
        </p:spPr>
        <p:txBody>
          <a:bodyPr wrap="square">
            <a:spAutoFit/>
          </a:bodyPr>
          <a:lstStyle/>
          <a:p>
            <a:pPr algn="just"/>
            <a:r>
              <a:rPr lang="en-US" sz="1100" b="0" i="0" dirty="0">
                <a:solidFill>
                  <a:schemeClr val="tx1">
                    <a:lumMod val="65000"/>
                    <a:lumOff val="35000"/>
                  </a:schemeClr>
                </a:solidFill>
                <a:effectLst/>
                <a:latin typeface="Raleway" panose="020B0503030101060003" pitchFamily="34" charset="0"/>
              </a:rPr>
              <a:t>     Furthermore, it highlighted significant data anomalies in some categories, such as Security And Services. Here, the time from approval to courier (1,165,086 seconds) is significantly longer compared to other categories. This could be an indication of issues in inventory management or delays in the approval process that need to be addressed immediately to avoid a drop in customer satisfaction.</a:t>
            </a:r>
            <a:endParaRPr lang="en-US" sz="1100" dirty="0">
              <a:solidFill>
                <a:schemeClr val="tx1">
                  <a:lumMod val="65000"/>
                  <a:lumOff val="35000"/>
                </a:schemeClr>
              </a:solidFill>
              <a:latin typeface="Raleway" panose="020B0503030101060003" pitchFamily="34" charset="0"/>
            </a:endParaRPr>
          </a:p>
        </p:txBody>
      </p:sp>
    </p:spTree>
    <p:extLst>
      <p:ext uri="{BB962C8B-B14F-4D97-AF65-F5344CB8AC3E}">
        <p14:creationId xmlns:p14="http://schemas.microsoft.com/office/powerpoint/2010/main" val="3301689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08065-2B65-1E21-9B87-C4CD1E1AC8FC}"/>
              </a:ext>
            </a:extLst>
          </p:cNvPr>
          <p:cNvSpPr txBox="1"/>
          <p:nvPr/>
        </p:nvSpPr>
        <p:spPr>
          <a:xfrm>
            <a:off x="713362" y="3542044"/>
            <a:ext cx="7717276" cy="1277273"/>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a:t>
            </a:r>
            <a:r>
              <a:rPr lang="en-US" sz="1100" b="0" i="0" dirty="0">
                <a:solidFill>
                  <a:schemeClr val="tx1">
                    <a:lumMod val="65000"/>
                    <a:lumOff val="35000"/>
                  </a:schemeClr>
                </a:solidFill>
                <a:effectLst/>
                <a:latin typeface="Raleway" panose="020B0503030101060003" pitchFamily="34" charset="0"/>
              </a:rPr>
              <a:t> Most of the products were seen huddled between a score of 3.7 to a score of 4.5 with a total time of about 9 days to about 14 days. The product “Fashion Childrens Clothes” gets a rating of 5 with a time of 8 days, 8 hours, 28 minutes, 45 seconds. While the Security and Services product gets the lowest review score, this is due to only 1 order and also the long delivery time from the courier to the customer which is likely to cause the “Security and Services” product to get a low review score.</a:t>
            </a:r>
          </a:p>
          <a:p>
            <a:pPr algn="just"/>
            <a:r>
              <a:rPr lang="en-US" sz="1100" b="0" i="0" dirty="0">
                <a:solidFill>
                  <a:schemeClr val="tx1">
                    <a:lumMod val="65000"/>
                    <a:lumOff val="35000"/>
                  </a:schemeClr>
                </a:solidFill>
                <a:effectLst/>
                <a:latin typeface="Raleway" panose="020B0503030101060003" pitchFamily="34" charset="0"/>
              </a:rPr>
              <a:t>      The “Office Furniture” product gets an average review score of around 3.6 with the longest total average time compared to other products, which reaches 20 days, 9 hours, 31 minutes, 51 seconds.</a:t>
            </a:r>
            <a:endParaRPr lang="en-US" sz="1100" dirty="0">
              <a:solidFill>
                <a:schemeClr val="tx1">
                  <a:lumMod val="65000"/>
                  <a:lumOff val="35000"/>
                </a:schemeClr>
              </a:solidFill>
              <a:latin typeface="Raleway" panose="020B0503030101060003" pitchFamily="34" charset="0"/>
            </a:endParaRPr>
          </a:p>
        </p:txBody>
      </p:sp>
      <p:pic>
        <p:nvPicPr>
          <p:cNvPr id="4" name="Picture 3">
            <a:extLst>
              <a:ext uri="{FF2B5EF4-FFF2-40B4-BE49-F238E27FC236}">
                <a16:creationId xmlns:a16="http://schemas.microsoft.com/office/drawing/2014/main" id="{731124AA-8553-0079-52DD-1FDE0D8418C4}"/>
              </a:ext>
            </a:extLst>
          </p:cNvPr>
          <p:cNvPicPr>
            <a:picLocks noChangeAspect="1"/>
          </p:cNvPicPr>
          <p:nvPr/>
        </p:nvPicPr>
        <p:blipFill>
          <a:blip r:embed="rId2"/>
          <a:stretch>
            <a:fillRect/>
          </a:stretch>
        </p:blipFill>
        <p:spPr>
          <a:xfrm>
            <a:off x="1038624" y="106301"/>
            <a:ext cx="7066752" cy="3264186"/>
          </a:xfrm>
          <a:prstGeom prst="rect">
            <a:avLst/>
          </a:prstGeom>
        </p:spPr>
      </p:pic>
    </p:spTree>
    <p:extLst>
      <p:ext uri="{BB962C8B-B14F-4D97-AF65-F5344CB8AC3E}">
        <p14:creationId xmlns:p14="http://schemas.microsoft.com/office/powerpoint/2010/main" val="3670353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1">
                    <a:lumMod val="65000"/>
                    <a:lumOff val="35000"/>
                  </a:schemeClr>
                </a:solidFill>
              </a:rPr>
              <a:t>01</a:t>
            </a:r>
            <a:endParaRPr>
              <a:solidFill>
                <a:schemeClr val="tx1">
                  <a:lumMod val="65000"/>
                  <a:lumOff val="35000"/>
                </a:schemeClr>
              </a:solidFill>
            </a:endParaRPr>
          </a:p>
        </p:txBody>
      </p:sp>
      <p:sp>
        <p:nvSpPr>
          <p:cNvPr id="576" name="Google Shape;576;p43"/>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65000"/>
                    <a:lumOff val="35000"/>
                  </a:schemeClr>
                </a:solidFill>
              </a:rPr>
              <a:t>DESCRIBING OF BUSINESS</a:t>
            </a:r>
            <a:endParaRPr dirty="0">
              <a:solidFill>
                <a:schemeClr val="tx1">
                  <a:lumMod val="65000"/>
                  <a:lumOff val="35000"/>
                </a:schemeClr>
              </a:solidFill>
            </a:endParaRPr>
          </a:p>
        </p:txBody>
      </p:sp>
      <p:grpSp>
        <p:nvGrpSpPr>
          <p:cNvPr id="577" name="Google Shape;577;p43"/>
          <p:cNvGrpSpPr/>
          <p:nvPr/>
        </p:nvGrpSpPr>
        <p:grpSpPr>
          <a:xfrm>
            <a:off x="3276999" y="1528625"/>
            <a:ext cx="80672" cy="1487545"/>
            <a:chOff x="240800" y="2580554"/>
            <a:chExt cx="14075" cy="276346"/>
          </a:xfrm>
          <a:solidFill>
            <a:schemeClr val="tx1">
              <a:lumMod val="65000"/>
              <a:lumOff val="35000"/>
            </a:schemeClr>
          </a:solidFill>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587" name="Google Shape;587;p43"/>
          <p:cNvGrpSpPr/>
          <p:nvPr/>
        </p:nvGrpSpPr>
        <p:grpSpPr>
          <a:xfrm flipH="1">
            <a:off x="7880579" y="2059155"/>
            <a:ext cx="543432" cy="741197"/>
            <a:chOff x="2278754" y="3912467"/>
            <a:chExt cx="543432" cy="741197"/>
          </a:xfrm>
          <a:solidFill>
            <a:schemeClr val="tx1">
              <a:lumMod val="65000"/>
              <a:lumOff val="35000"/>
            </a:schemeClr>
          </a:solidFill>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637" name="Google Shape;637;p43"/>
          <p:cNvGrpSpPr/>
          <p:nvPr/>
        </p:nvGrpSpPr>
        <p:grpSpPr>
          <a:xfrm flipH="1">
            <a:off x="5726954" y="313580"/>
            <a:ext cx="543432" cy="741197"/>
            <a:chOff x="2278754" y="3912467"/>
            <a:chExt cx="543432" cy="741197"/>
          </a:xfrm>
          <a:solidFill>
            <a:schemeClr val="tx1">
              <a:lumMod val="65000"/>
              <a:lumOff val="35000"/>
            </a:schemeClr>
          </a:solidFill>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3B81-9865-F703-70C1-27668F32A5F1}"/>
              </a:ext>
            </a:extLst>
          </p:cNvPr>
          <p:cNvSpPr>
            <a:spLocks noGrp="1"/>
          </p:cNvSpPr>
          <p:nvPr>
            <p:ph type="title"/>
          </p:nvPr>
        </p:nvSpPr>
        <p:spPr>
          <a:xfrm>
            <a:off x="282103" y="540000"/>
            <a:ext cx="8579794" cy="572700"/>
          </a:xfrm>
        </p:spPr>
        <p:txBody>
          <a:bodyPr/>
          <a:lstStyle/>
          <a:p>
            <a:r>
              <a:rPr lang="en-US" dirty="0">
                <a:solidFill>
                  <a:schemeClr val="tx1">
                    <a:lumMod val="65000"/>
                    <a:lumOff val="35000"/>
                  </a:schemeClr>
                </a:solidFill>
              </a:rPr>
              <a:t>Suggestion</a:t>
            </a:r>
          </a:p>
        </p:txBody>
      </p:sp>
      <p:sp>
        <p:nvSpPr>
          <p:cNvPr id="4" name="TextBox 3">
            <a:extLst>
              <a:ext uri="{FF2B5EF4-FFF2-40B4-BE49-F238E27FC236}">
                <a16:creationId xmlns:a16="http://schemas.microsoft.com/office/drawing/2014/main" id="{7E6AB527-AB04-95D3-34AC-E329315AB81F}"/>
              </a:ext>
            </a:extLst>
          </p:cNvPr>
          <p:cNvSpPr txBox="1"/>
          <p:nvPr/>
        </p:nvSpPr>
        <p:spPr>
          <a:xfrm>
            <a:off x="826329" y="2621675"/>
            <a:ext cx="8139006" cy="430887"/>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Utilize the use of credit cards by offering loyalty programs for customers who use credit cards such as offering special discounts or getting vouchers so that customers remain loyal and subscribe by repurchasing products in </a:t>
            </a:r>
            <a:r>
              <a:rPr lang="en-US" sz="1100" dirty="0" err="1">
                <a:solidFill>
                  <a:schemeClr val="tx1">
                    <a:lumMod val="65000"/>
                    <a:lumOff val="35000"/>
                  </a:schemeClr>
                </a:solidFill>
                <a:latin typeface="Raleway" panose="020B0503030101060003" pitchFamily="34" charset="0"/>
              </a:rPr>
              <a:t>olist</a:t>
            </a:r>
            <a:r>
              <a:rPr lang="en-US" sz="1100" dirty="0">
                <a:solidFill>
                  <a:schemeClr val="tx1">
                    <a:lumMod val="65000"/>
                    <a:lumOff val="35000"/>
                  </a:schemeClr>
                </a:solidFill>
                <a:latin typeface="Raleway" panose="020B0503030101060003" pitchFamily="34" charset="0"/>
              </a:rPr>
              <a:t> e-commerce.</a:t>
            </a:r>
          </a:p>
        </p:txBody>
      </p:sp>
      <p:sp>
        <p:nvSpPr>
          <p:cNvPr id="6" name="TextBox 5">
            <a:extLst>
              <a:ext uri="{FF2B5EF4-FFF2-40B4-BE49-F238E27FC236}">
                <a16:creationId xmlns:a16="http://schemas.microsoft.com/office/drawing/2014/main" id="{A9EBCA18-1287-6CF3-AEE3-E2EED8C39D6A}"/>
              </a:ext>
            </a:extLst>
          </p:cNvPr>
          <p:cNvSpPr txBox="1"/>
          <p:nvPr/>
        </p:nvSpPr>
        <p:spPr>
          <a:xfrm>
            <a:off x="846099" y="1608957"/>
            <a:ext cx="8139006" cy="938719"/>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a:t>
            </a:r>
            <a:r>
              <a:rPr lang="en-US" sz="1100" b="0" dirty="0">
                <a:solidFill>
                  <a:schemeClr val="tx1">
                    <a:lumMod val="65000"/>
                    <a:lumOff val="35000"/>
                  </a:schemeClr>
                </a:solidFill>
                <a:effectLst/>
                <a:latin typeface="Raleway" panose="020B0503030101060003" pitchFamily="34" charset="0"/>
              </a:rPr>
              <a:t>For </a:t>
            </a:r>
            <a:r>
              <a:rPr lang="en-US" sz="1100" b="0" dirty="0" err="1">
                <a:solidFill>
                  <a:schemeClr val="tx1">
                    <a:lumMod val="65000"/>
                    <a:lumOff val="35000"/>
                  </a:schemeClr>
                </a:solidFill>
                <a:effectLst/>
                <a:latin typeface="Raleway" panose="020B0503030101060003" pitchFamily="34" charset="0"/>
              </a:rPr>
              <a:t>Olist</a:t>
            </a:r>
            <a:r>
              <a:rPr lang="en-US" sz="1100" b="0" dirty="0">
                <a:solidFill>
                  <a:schemeClr val="tx1">
                    <a:lumMod val="65000"/>
                    <a:lumOff val="35000"/>
                  </a:schemeClr>
                </a:solidFill>
                <a:effectLst/>
                <a:latin typeface="Raleway" panose="020B0503030101060003" pitchFamily="34" charset="0"/>
              </a:rPr>
              <a:t>, focusing on the market in the city of Sao Paulo is a reasonable strategy, but it also needs to consider improving customer service and effective marketing strategies to maximize market share in other cities with potential growth, such as Rio de Janeiro, Belo Horizonte, and Brasilia. </a:t>
            </a:r>
            <a:r>
              <a:rPr lang="en-US" sz="1100" b="0" dirty="0" err="1">
                <a:solidFill>
                  <a:schemeClr val="tx1">
                    <a:lumMod val="65000"/>
                    <a:lumOff val="35000"/>
                  </a:schemeClr>
                </a:solidFill>
                <a:effectLst/>
                <a:latin typeface="Raleway" panose="020B0503030101060003" pitchFamily="34" charset="0"/>
              </a:rPr>
              <a:t>Olist</a:t>
            </a:r>
            <a:r>
              <a:rPr lang="en-US" sz="1100" b="0" dirty="0">
                <a:solidFill>
                  <a:schemeClr val="tx1">
                    <a:lumMod val="65000"/>
                    <a:lumOff val="35000"/>
                  </a:schemeClr>
                </a:solidFill>
                <a:effectLst/>
                <a:latin typeface="Raleway" panose="020B0503030101060003" pitchFamily="34" charset="0"/>
              </a:rPr>
              <a:t> can also consider further expansion efforts into other untapped cities, by understanding the preferences and needs of the local market. Combining demographic data with a suitable business strategy is the key to sustainable growth.</a:t>
            </a:r>
          </a:p>
        </p:txBody>
      </p:sp>
      <p:sp>
        <p:nvSpPr>
          <p:cNvPr id="12" name="TextBox 11">
            <a:extLst>
              <a:ext uri="{FF2B5EF4-FFF2-40B4-BE49-F238E27FC236}">
                <a16:creationId xmlns:a16="http://schemas.microsoft.com/office/drawing/2014/main" id="{13E17F31-D0F1-8372-8DBA-69DE9CC9997A}"/>
              </a:ext>
            </a:extLst>
          </p:cNvPr>
          <p:cNvSpPr txBox="1"/>
          <p:nvPr/>
        </p:nvSpPr>
        <p:spPr>
          <a:xfrm>
            <a:off x="802911" y="1221657"/>
            <a:ext cx="8182194" cy="430887"/>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In optimizing sales performance, additional focus on marketing and distribution of goods in countries with lower sales contribution can improve market penetration and increase overall revenue.</a:t>
            </a:r>
          </a:p>
        </p:txBody>
      </p:sp>
      <p:sp>
        <p:nvSpPr>
          <p:cNvPr id="5" name="TextBox 4">
            <a:extLst>
              <a:ext uri="{FF2B5EF4-FFF2-40B4-BE49-F238E27FC236}">
                <a16:creationId xmlns:a16="http://schemas.microsoft.com/office/drawing/2014/main" id="{7473ED8E-08C5-4BDA-8A16-F8DD6D7FBEAD}"/>
              </a:ext>
            </a:extLst>
          </p:cNvPr>
          <p:cNvSpPr txBox="1"/>
          <p:nvPr/>
        </p:nvSpPr>
        <p:spPr>
          <a:xfrm>
            <a:off x="826329" y="3106236"/>
            <a:ext cx="8055537" cy="769441"/>
          </a:xfrm>
          <a:prstGeom prst="rect">
            <a:avLst/>
          </a:prstGeom>
          <a:noFill/>
        </p:spPr>
        <p:txBody>
          <a:bodyPr wrap="square">
            <a:spAutoFit/>
          </a:bodyPr>
          <a:lstStyle/>
          <a:p>
            <a:pPr algn="just"/>
            <a:r>
              <a:rPr lang="en-US" sz="1100" dirty="0">
                <a:solidFill>
                  <a:schemeClr val="tx1">
                    <a:lumMod val="65000"/>
                    <a:lumOff val="35000"/>
                  </a:schemeClr>
                </a:solidFill>
                <a:latin typeface="Raleway" panose="020B0503030101060003" pitchFamily="34" charset="0"/>
              </a:rPr>
              <a:t>     In an effort to improve time efficiency, whether it is the time of order approval, shipping and packaging. For approval, it can be automated, after the customer pays, the approval will be automatically approved. Then one of the product solutions such as “Office Furniture” that can be considered is to develop furniture products that can be disassembled like Lego, so that the packaging process is easier and delivery can be done more quickly.</a:t>
            </a:r>
          </a:p>
        </p:txBody>
      </p:sp>
      <p:grpSp>
        <p:nvGrpSpPr>
          <p:cNvPr id="9" name="Google Shape;798;p46">
            <a:extLst>
              <a:ext uri="{FF2B5EF4-FFF2-40B4-BE49-F238E27FC236}">
                <a16:creationId xmlns:a16="http://schemas.microsoft.com/office/drawing/2014/main" id="{5603B19A-2E75-2B58-E8CC-A4FB40F9AB08}"/>
              </a:ext>
            </a:extLst>
          </p:cNvPr>
          <p:cNvGrpSpPr/>
          <p:nvPr/>
        </p:nvGrpSpPr>
        <p:grpSpPr>
          <a:xfrm>
            <a:off x="432242" y="3169594"/>
            <a:ext cx="345997" cy="345997"/>
            <a:chOff x="1756921" y="1509739"/>
            <a:chExt cx="345997" cy="345997"/>
          </a:xfrm>
          <a:solidFill>
            <a:schemeClr val="tx1">
              <a:lumMod val="65000"/>
              <a:lumOff val="35000"/>
            </a:schemeClr>
          </a:solidFill>
        </p:grpSpPr>
        <p:sp>
          <p:nvSpPr>
            <p:cNvPr id="11" name="Google Shape;799;p46">
              <a:extLst>
                <a:ext uri="{FF2B5EF4-FFF2-40B4-BE49-F238E27FC236}">
                  <a16:creationId xmlns:a16="http://schemas.microsoft.com/office/drawing/2014/main" id="{54856FAC-4A43-C1C6-68F8-CC749A2BE301}"/>
                </a:ext>
              </a:extLst>
            </p:cNvPr>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3" name="Google Shape;800;p46">
              <a:extLst>
                <a:ext uri="{FF2B5EF4-FFF2-40B4-BE49-F238E27FC236}">
                  <a16:creationId xmlns:a16="http://schemas.microsoft.com/office/drawing/2014/main" id="{35640BE3-1521-E5AF-9E1A-B5C3665D13D1}"/>
                </a:ext>
              </a:extLst>
            </p:cNvPr>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4" name="Google Shape;801;p46">
              <a:extLst>
                <a:ext uri="{FF2B5EF4-FFF2-40B4-BE49-F238E27FC236}">
                  <a16:creationId xmlns:a16="http://schemas.microsoft.com/office/drawing/2014/main" id="{AA716A6B-5ED5-3200-FA1D-257FA4E18C69}"/>
                </a:ext>
              </a:extLst>
            </p:cNvPr>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5" name="Google Shape;802;p46">
              <a:extLst>
                <a:ext uri="{FF2B5EF4-FFF2-40B4-BE49-F238E27FC236}">
                  <a16:creationId xmlns:a16="http://schemas.microsoft.com/office/drawing/2014/main" id="{528BD139-ECAC-FE22-3192-00AA7663CF23}"/>
                </a:ext>
              </a:extLst>
            </p:cNvPr>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6" name="Google Shape;803;p46">
              <a:extLst>
                <a:ext uri="{FF2B5EF4-FFF2-40B4-BE49-F238E27FC236}">
                  <a16:creationId xmlns:a16="http://schemas.microsoft.com/office/drawing/2014/main" id="{63462ED0-4221-981F-9E77-CC2535F3F0C4}"/>
                </a:ext>
              </a:extLst>
            </p:cNvPr>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7" name="Google Shape;804;p46">
              <a:extLst>
                <a:ext uri="{FF2B5EF4-FFF2-40B4-BE49-F238E27FC236}">
                  <a16:creationId xmlns:a16="http://schemas.microsoft.com/office/drawing/2014/main" id="{949300EC-1C9A-F055-D9EF-3115805FDFC4}"/>
                </a:ext>
              </a:extLst>
            </p:cNvPr>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8" name="Google Shape;805;p46">
              <a:extLst>
                <a:ext uri="{FF2B5EF4-FFF2-40B4-BE49-F238E27FC236}">
                  <a16:creationId xmlns:a16="http://schemas.microsoft.com/office/drawing/2014/main" id="{E20524C8-ED26-9DA6-4582-C1D105F62D7D}"/>
                </a:ext>
              </a:extLst>
            </p:cNvPr>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9" name="Google Shape;806;p46">
              <a:extLst>
                <a:ext uri="{FF2B5EF4-FFF2-40B4-BE49-F238E27FC236}">
                  <a16:creationId xmlns:a16="http://schemas.microsoft.com/office/drawing/2014/main" id="{01570C2B-43B0-96C1-3406-9FF1433076FF}"/>
                </a:ext>
              </a:extLst>
            </p:cNvPr>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0" name="Google Shape;807;p46">
              <a:extLst>
                <a:ext uri="{FF2B5EF4-FFF2-40B4-BE49-F238E27FC236}">
                  <a16:creationId xmlns:a16="http://schemas.microsoft.com/office/drawing/2014/main" id="{C3E142B3-579D-0A54-9712-E8F0CA3ACCA8}"/>
                </a:ext>
              </a:extLst>
            </p:cNvPr>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1" name="Google Shape;808;p46">
              <a:extLst>
                <a:ext uri="{FF2B5EF4-FFF2-40B4-BE49-F238E27FC236}">
                  <a16:creationId xmlns:a16="http://schemas.microsoft.com/office/drawing/2014/main" id="{BDCF73C5-044B-7ED5-9AF4-9675492377EA}"/>
                </a:ext>
              </a:extLst>
            </p:cNvPr>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2" name="Google Shape;809;p46">
              <a:extLst>
                <a:ext uri="{FF2B5EF4-FFF2-40B4-BE49-F238E27FC236}">
                  <a16:creationId xmlns:a16="http://schemas.microsoft.com/office/drawing/2014/main" id="{573751C4-5538-398D-5ED8-E328A6297486}"/>
                </a:ext>
              </a:extLst>
            </p:cNvPr>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3" name="Google Shape;810;p46">
              <a:extLst>
                <a:ext uri="{FF2B5EF4-FFF2-40B4-BE49-F238E27FC236}">
                  <a16:creationId xmlns:a16="http://schemas.microsoft.com/office/drawing/2014/main" id="{27285A5B-D539-FFA7-E733-916834B3ADF2}"/>
                </a:ext>
              </a:extLst>
            </p:cNvPr>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4" name="Google Shape;811;p46">
              <a:extLst>
                <a:ext uri="{FF2B5EF4-FFF2-40B4-BE49-F238E27FC236}">
                  <a16:creationId xmlns:a16="http://schemas.microsoft.com/office/drawing/2014/main" id="{946EC254-A1FE-600F-0150-B375D9739C83}"/>
                </a:ext>
              </a:extLst>
            </p:cNvPr>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5" name="Google Shape;812;p46">
              <a:extLst>
                <a:ext uri="{FF2B5EF4-FFF2-40B4-BE49-F238E27FC236}">
                  <a16:creationId xmlns:a16="http://schemas.microsoft.com/office/drawing/2014/main" id="{C0F09E23-446A-D8B2-CC94-4F2D75EDD1B2}"/>
                </a:ext>
              </a:extLst>
            </p:cNvPr>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6" name="Google Shape;813;p46">
              <a:extLst>
                <a:ext uri="{FF2B5EF4-FFF2-40B4-BE49-F238E27FC236}">
                  <a16:creationId xmlns:a16="http://schemas.microsoft.com/office/drawing/2014/main" id="{EC78218E-5E1A-AFBE-6C7E-E92B2DF16618}"/>
                </a:ext>
              </a:extLst>
            </p:cNvPr>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7" name="Google Shape;814;p46">
              <a:extLst>
                <a:ext uri="{FF2B5EF4-FFF2-40B4-BE49-F238E27FC236}">
                  <a16:creationId xmlns:a16="http://schemas.microsoft.com/office/drawing/2014/main" id="{432D2EA0-4EB9-E8EA-13A0-83619A047A6D}"/>
                </a:ext>
              </a:extLst>
            </p:cNvPr>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28" name="Google Shape;815;p46">
              <a:extLst>
                <a:ext uri="{FF2B5EF4-FFF2-40B4-BE49-F238E27FC236}">
                  <a16:creationId xmlns:a16="http://schemas.microsoft.com/office/drawing/2014/main" id="{D857B507-1324-EE44-0F50-023A638B22B5}"/>
                </a:ext>
              </a:extLst>
            </p:cNvPr>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29" name="Google Shape;816;p46">
            <a:extLst>
              <a:ext uri="{FF2B5EF4-FFF2-40B4-BE49-F238E27FC236}">
                <a16:creationId xmlns:a16="http://schemas.microsoft.com/office/drawing/2014/main" id="{7B9F1DC9-CDFE-4FEB-FA6D-6EDDD26418A0}"/>
              </a:ext>
            </a:extLst>
          </p:cNvPr>
          <p:cNvGrpSpPr/>
          <p:nvPr/>
        </p:nvGrpSpPr>
        <p:grpSpPr>
          <a:xfrm>
            <a:off x="431977" y="1346637"/>
            <a:ext cx="355099" cy="355481"/>
            <a:chOff x="3539102" y="2427549"/>
            <a:chExt cx="355099" cy="355481"/>
          </a:xfrm>
          <a:solidFill>
            <a:schemeClr val="tx1">
              <a:lumMod val="65000"/>
              <a:lumOff val="35000"/>
            </a:schemeClr>
          </a:solidFill>
        </p:grpSpPr>
        <p:sp>
          <p:nvSpPr>
            <p:cNvPr id="30" name="Google Shape;817;p46">
              <a:extLst>
                <a:ext uri="{FF2B5EF4-FFF2-40B4-BE49-F238E27FC236}">
                  <a16:creationId xmlns:a16="http://schemas.microsoft.com/office/drawing/2014/main" id="{793AC2E1-9E49-F9E9-33B0-55BE14060170}"/>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 name="Google Shape;818;p46">
              <a:extLst>
                <a:ext uri="{FF2B5EF4-FFF2-40B4-BE49-F238E27FC236}">
                  <a16:creationId xmlns:a16="http://schemas.microsoft.com/office/drawing/2014/main" id="{FCA189DE-F49E-199B-FC1D-54E8675710DA}"/>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32" name="Google Shape;11761;p83">
            <a:extLst>
              <a:ext uri="{FF2B5EF4-FFF2-40B4-BE49-F238E27FC236}">
                <a16:creationId xmlns:a16="http://schemas.microsoft.com/office/drawing/2014/main" id="{D434BCA3-BC71-BAD0-8111-A7E304F69280}"/>
              </a:ext>
            </a:extLst>
          </p:cNvPr>
          <p:cNvGrpSpPr/>
          <p:nvPr/>
        </p:nvGrpSpPr>
        <p:grpSpPr>
          <a:xfrm>
            <a:off x="402453" y="2665262"/>
            <a:ext cx="355053" cy="248038"/>
            <a:chOff x="6849393" y="3733994"/>
            <a:chExt cx="355053" cy="248038"/>
          </a:xfrm>
          <a:solidFill>
            <a:schemeClr val="tx1">
              <a:lumMod val="65000"/>
              <a:lumOff val="35000"/>
            </a:schemeClr>
          </a:solidFill>
        </p:grpSpPr>
        <p:sp>
          <p:nvSpPr>
            <p:cNvPr id="33" name="Google Shape;11762;p83">
              <a:extLst>
                <a:ext uri="{FF2B5EF4-FFF2-40B4-BE49-F238E27FC236}">
                  <a16:creationId xmlns:a16="http://schemas.microsoft.com/office/drawing/2014/main" id="{A32D6E06-5750-A534-4B5F-C9007DD3C1AF}"/>
                </a:ext>
              </a:extLst>
            </p:cNvPr>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4" name="Google Shape;11763;p83">
              <a:extLst>
                <a:ext uri="{FF2B5EF4-FFF2-40B4-BE49-F238E27FC236}">
                  <a16:creationId xmlns:a16="http://schemas.microsoft.com/office/drawing/2014/main" id="{684F8047-7A52-6F75-6D65-FDA7910AD562}"/>
                </a:ext>
              </a:extLst>
            </p:cNvPr>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5" name="Google Shape;11764;p83">
              <a:extLst>
                <a:ext uri="{FF2B5EF4-FFF2-40B4-BE49-F238E27FC236}">
                  <a16:creationId xmlns:a16="http://schemas.microsoft.com/office/drawing/2014/main" id="{CDEAEC73-37BE-2DA7-0F18-C0BE459988C5}"/>
                </a:ext>
              </a:extLst>
            </p:cNvPr>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6" name="Google Shape;11765;p83">
              <a:extLst>
                <a:ext uri="{FF2B5EF4-FFF2-40B4-BE49-F238E27FC236}">
                  <a16:creationId xmlns:a16="http://schemas.microsoft.com/office/drawing/2014/main" id="{804F4094-B050-8733-C28E-A4B325D5FDB9}"/>
                </a:ext>
              </a:extLst>
            </p:cNvPr>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7" name="Google Shape;11766;p83">
              <a:extLst>
                <a:ext uri="{FF2B5EF4-FFF2-40B4-BE49-F238E27FC236}">
                  <a16:creationId xmlns:a16="http://schemas.microsoft.com/office/drawing/2014/main" id="{03BA125C-4723-FE65-044D-67BD4597502E}"/>
                </a:ext>
              </a:extLst>
            </p:cNvPr>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spTree>
    <p:extLst>
      <p:ext uri="{BB962C8B-B14F-4D97-AF65-F5344CB8AC3E}">
        <p14:creationId xmlns:p14="http://schemas.microsoft.com/office/powerpoint/2010/main" val="2520450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71"/>
          <p:cNvSpPr txBox="1">
            <a:spLocks noGrp="1"/>
          </p:cNvSpPr>
          <p:nvPr>
            <p:ph type="ctrTitle"/>
          </p:nvPr>
        </p:nvSpPr>
        <p:spPr>
          <a:xfrm>
            <a:off x="1886236" y="1898747"/>
            <a:ext cx="5368500" cy="9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lumMod val="65000"/>
                    <a:lumOff val="35000"/>
                  </a:schemeClr>
                </a:solidFill>
              </a:rPr>
              <a:t>THANKS!</a:t>
            </a:r>
            <a:endParaRPr dirty="0">
              <a:solidFill>
                <a:schemeClr val="tx1">
                  <a:lumMod val="65000"/>
                  <a:lumOff val="35000"/>
                </a:schemeClr>
              </a:solidFill>
            </a:endParaRPr>
          </a:p>
        </p:txBody>
      </p:sp>
      <p:grpSp>
        <p:nvGrpSpPr>
          <p:cNvPr id="3179" name="Google Shape;3179;p71"/>
          <p:cNvGrpSpPr/>
          <p:nvPr/>
        </p:nvGrpSpPr>
        <p:grpSpPr>
          <a:xfrm>
            <a:off x="2632679" y="169405"/>
            <a:ext cx="543432" cy="741197"/>
            <a:chOff x="2878829" y="3023092"/>
            <a:chExt cx="543432" cy="741197"/>
          </a:xfrm>
        </p:grpSpPr>
        <p:sp>
          <p:nvSpPr>
            <p:cNvPr id="3180" name="Google Shape;3180;p71"/>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81" name="Google Shape;3181;p71"/>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82" name="Google Shape;3182;p71"/>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83" name="Google Shape;3183;p71"/>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84" name="Google Shape;3184;p71"/>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85" name="Google Shape;3185;p71"/>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86" name="Google Shape;3186;p71"/>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87" name="Google Shape;3187;p71"/>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88" name="Google Shape;3188;p71"/>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89" name="Google Shape;3189;p71"/>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90" name="Google Shape;3190;p71"/>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91" name="Google Shape;3191;p71"/>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92" name="Google Shape;3192;p71"/>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93" name="Google Shape;3193;p71"/>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94" name="Google Shape;3194;p71"/>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95" name="Google Shape;3195;p71"/>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96" name="Google Shape;3196;p71"/>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97" name="Google Shape;3197;p71"/>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98" name="Google Shape;3198;p71"/>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199" name="Google Shape;3199;p71"/>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00" name="Google Shape;3200;p71"/>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01" name="Google Shape;3201;p71"/>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02" name="Google Shape;3202;p71"/>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03" name="Google Shape;3203;p71"/>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3204" name="Google Shape;3204;p71"/>
          <p:cNvGrpSpPr/>
          <p:nvPr/>
        </p:nvGrpSpPr>
        <p:grpSpPr>
          <a:xfrm>
            <a:off x="8153509" y="2859230"/>
            <a:ext cx="541000" cy="741197"/>
            <a:chOff x="1148622" y="1207755"/>
            <a:chExt cx="541000" cy="741197"/>
          </a:xfrm>
        </p:grpSpPr>
        <p:sp>
          <p:nvSpPr>
            <p:cNvPr id="3205" name="Google Shape;3205;p71"/>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06" name="Google Shape;3206;p71"/>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07" name="Google Shape;3207;p71"/>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08" name="Google Shape;3208;p71"/>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09" name="Google Shape;3209;p71"/>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10" name="Google Shape;3210;p71"/>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11" name="Google Shape;3211;p71"/>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12" name="Google Shape;3212;p71"/>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13" name="Google Shape;3213;p71"/>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14" name="Google Shape;3214;p71"/>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15" name="Google Shape;3215;p71"/>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16" name="Google Shape;3216;p71"/>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17" name="Google Shape;3217;p71"/>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18" name="Google Shape;3218;p71"/>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19" name="Google Shape;3219;p71"/>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20" name="Google Shape;3220;p71"/>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21" name="Google Shape;3221;p71"/>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22" name="Google Shape;3222;p71"/>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23" name="Google Shape;3223;p71"/>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24" name="Google Shape;3224;p71"/>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25" name="Google Shape;3225;p71"/>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26" name="Google Shape;3226;p71"/>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27" name="Google Shape;3227;p71"/>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28" name="Google Shape;3228;p71"/>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3229" name="Google Shape;3229;p71"/>
          <p:cNvGrpSpPr/>
          <p:nvPr/>
        </p:nvGrpSpPr>
        <p:grpSpPr>
          <a:xfrm>
            <a:off x="984079" y="3723780"/>
            <a:ext cx="543432" cy="741197"/>
            <a:chOff x="2878829" y="3023092"/>
            <a:chExt cx="543432" cy="741197"/>
          </a:xfrm>
          <a:solidFill>
            <a:schemeClr val="tx1">
              <a:lumMod val="65000"/>
              <a:lumOff val="35000"/>
            </a:schemeClr>
          </a:solidFill>
        </p:grpSpPr>
        <p:sp>
          <p:nvSpPr>
            <p:cNvPr id="3230" name="Google Shape;3230;p71"/>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31" name="Google Shape;3231;p71"/>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32" name="Google Shape;3232;p71"/>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33" name="Google Shape;3233;p71"/>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34" name="Google Shape;3234;p71"/>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35" name="Google Shape;3235;p71"/>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36" name="Google Shape;3236;p71"/>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37" name="Google Shape;3237;p71"/>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38" name="Google Shape;3238;p71"/>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39" name="Google Shape;3239;p71"/>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40" name="Google Shape;3240;p71"/>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41" name="Google Shape;3241;p71"/>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42" name="Google Shape;3242;p71"/>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43" name="Google Shape;3243;p71"/>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44" name="Google Shape;3244;p71"/>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45" name="Google Shape;3245;p71"/>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46" name="Google Shape;3246;p71"/>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47" name="Google Shape;3247;p71"/>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48" name="Google Shape;3248;p71"/>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49" name="Google Shape;3249;p71"/>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50" name="Google Shape;3250;p71"/>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51" name="Google Shape;3251;p71"/>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52" name="Google Shape;3252;p71"/>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53" name="Google Shape;3253;p71"/>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3254" name="Google Shape;3254;p71"/>
          <p:cNvGrpSpPr/>
          <p:nvPr/>
        </p:nvGrpSpPr>
        <p:grpSpPr>
          <a:xfrm>
            <a:off x="350893" y="345057"/>
            <a:ext cx="8225504" cy="4106844"/>
            <a:chOff x="350893" y="345057"/>
            <a:chExt cx="8225504" cy="4106844"/>
          </a:xfrm>
        </p:grpSpPr>
        <p:grpSp>
          <p:nvGrpSpPr>
            <p:cNvPr id="3255" name="Google Shape;3255;p71"/>
            <p:cNvGrpSpPr/>
            <p:nvPr/>
          </p:nvGrpSpPr>
          <p:grpSpPr>
            <a:xfrm>
              <a:off x="350893" y="345057"/>
              <a:ext cx="8225504" cy="344536"/>
              <a:chOff x="1942776" y="1722253"/>
              <a:chExt cx="2118174" cy="88722"/>
            </a:xfrm>
          </p:grpSpPr>
          <p:sp>
            <p:nvSpPr>
              <p:cNvPr id="3256" name="Google Shape;3256;p71"/>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3257" name="Google Shape;3257;p71"/>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sp>
          <p:nvSpPr>
            <p:cNvPr id="3258" name="Google Shape;3258;p71"/>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sp>
        <p:nvSpPr>
          <p:cNvPr id="2" name="Google Shape;3162;p71">
            <a:extLst>
              <a:ext uri="{FF2B5EF4-FFF2-40B4-BE49-F238E27FC236}">
                <a16:creationId xmlns:a16="http://schemas.microsoft.com/office/drawing/2014/main" id="{6E06BB62-A7D3-F088-9E5A-CC3659F42405}"/>
              </a:ext>
            </a:extLst>
          </p:cNvPr>
          <p:cNvSpPr txBox="1"/>
          <p:nvPr/>
        </p:nvSpPr>
        <p:spPr>
          <a:xfrm>
            <a:off x="2437124" y="4157324"/>
            <a:ext cx="4266724" cy="5048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300"/>
              </a:spcAft>
              <a:buClr>
                <a:srgbClr val="000000"/>
              </a:buClr>
              <a:buSzPts val="1100"/>
              <a:buFont typeface="Arial"/>
              <a:buNone/>
            </a:pPr>
            <a:r>
              <a:rPr lang="en" sz="1000" dirty="0">
                <a:solidFill>
                  <a:schemeClr val="tx1">
                    <a:lumMod val="65000"/>
                    <a:lumOff val="35000"/>
                  </a:schemeClr>
                </a:solidFill>
                <a:latin typeface="Raleway"/>
                <a:ea typeface="Raleway"/>
                <a:cs typeface="Raleway"/>
                <a:sym typeface="Raleway"/>
              </a:rPr>
              <a:t>CREDITS: This presentation template was created by </a:t>
            </a:r>
            <a:r>
              <a:rPr lang="en" sz="1000" b="1" u="sng" dirty="0">
                <a:solidFill>
                  <a:schemeClr val="tx1">
                    <a:lumMod val="65000"/>
                    <a:lumOff val="35000"/>
                  </a:schemeClr>
                </a:solidFill>
                <a:latin typeface="Raleway"/>
                <a:ea typeface="Raleway"/>
                <a:cs typeface="Raleway"/>
                <a:sym typeface="Raleway"/>
              </a:rPr>
              <a:t>Slidesgo</a:t>
            </a:r>
            <a:r>
              <a:rPr lang="en" sz="1000" dirty="0">
                <a:solidFill>
                  <a:schemeClr val="tx1">
                    <a:lumMod val="65000"/>
                    <a:lumOff val="35000"/>
                  </a:schemeClr>
                </a:solidFill>
                <a:latin typeface="Raleway"/>
                <a:ea typeface="Raleway"/>
                <a:cs typeface="Raleway"/>
                <a:sym typeface="Raleway"/>
              </a:rPr>
              <a:t>, including incons by </a:t>
            </a:r>
            <a:r>
              <a:rPr lang="en" sz="1000" b="1" u="sng" dirty="0">
                <a:solidFill>
                  <a:schemeClr val="tx1">
                    <a:lumMod val="65000"/>
                    <a:lumOff val="35000"/>
                  </a:schemeClr>
                </a:solidFill>
                <a:latin typeface="Raleway"/>
                <a:ea typeface="Raleway"/>
                <a:cs typeface="Raleway"/>
                <a:sym typeface="Raleway"/>
              </a:rPr>
              <a:t>Flaticon</a:t>
            </a:r>
            <a:r>
              <a:rPr lang="en" sz="1000" dirty="0">
                <a:solidFill>
                  <a:schemeClr val="tx1">
                    <a:lumMod val="65000"/>
                    <a:lumOff val="35000"/>
                  </a:schemeClr>
                </a:solidFill>
                <a:latin typeface="Raleway"/>
                <a:ea typeface="Raleway"/>
                <a:cs typeface="Raleway"/>
                <a:sym typeface="Raleway"/>
              </a:rPr>
              <a:t> infographics &amp; images by </a:t>
            </a:r>
            <a:r>
              <a:rPr lang="en" sz="1000" b="1" u="sng" dirty="0">
                <a:solidFill>
                  <a:schemeClr val="tx1">
                    <a:lumMod val="65000"/>
                    <a:lumOff val="35000"/>
                  </a:schemeClr>
                </a:solidFill>
                <a:latin typeface="Raleway"/>
                <a:ea typeface="Raleway"/>
                <a:cs typeface="Raleway"/>
                <a:sym typeface="Raleway"/>
              </a:rPr>
              <a:t>Freepik</a:t>
            </a:r>
            <a:r>
              <a:rPr lang="en" sz="1000" dirty="0">
                <a:solidFill>
                  <a:schemeClr val="tx1">
                    <a:lumMod val="65000"/>
                    <a:lumOff val="35000"/>
                  </a:schemeClr>
                </a:solidFill>
                <a:latin typeface="Raleway"/>
                <a:ea typeface="Raleway"/>
                <a:cs typeface="Raleway"/>
                <a:sym typeface="Raleway"/>
              </a:rPr>
              <a:t> </a:t>
            </a:r>
            <a:endParaRPr sz="1000" dirty="0">
              <a:solidFill>
                <a:schemeClr val="tx1">
                  <a:lumMod val="65000"/>
                  <a:lumOff val="35000"/>
                </a:schemeClr>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17142" y="19628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65000"/>
                    <a:lumOff val="35000"/>
                  </a:schemeClr>
                </a:solidFill>
              </a:rPr>
              <a:t>OLIST E-COMMERCE</a:t>
            </a:r>
            <a:endParaRPr dirty="0">
              <a:solidFill>
                <a:schemeClr val="tx1">
                  <a:lumMod val="65000"/>
                  <a:lumOff val="35000"/>
                </a:schemeClr>
              </a:solidFill>
            </a:endParaRPr>
          </a:p>
        </p:txBody>
      </p:sp>
      <p:sp>
        <p:nvSpPr>
          <p:cNvPr id="238" name="Google Shape;238;p36"/>
          <p:cNvSpPr txBox="1">
            <a:spLocks noGrp="1"/>
          </p:cNvSpPr>
          <p:nvPr>
            <p:ph type="body" idx="1"/>
          </p:nvPr>
        </p:nvSpPr>
        <p:spPr>
          <a:xfrm>
            <a:off x="717142" y="646199"/>
            <a:ext cx="7827370" cy="81616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None/>
            </a:pPr>
            <a:r>
              <a:rPr lang="en-US" sz="1100" dirty="0">
                <a:solidFill>
                  <a:schemeClr val="tx1">
                    <a:lumMod val="65000"/>
                    <a:lumOff val="35000"/>
                  </a:schemeClr>
                </a:solidFill>
              </a:rPr>
              <a:t>     </a:t>
            </a:r>
            <a:r>
              <a:rPr lang="en-US" sz="1100" dirty="0" err="1">
                <a:solidFill>
                  <a:schemeClr val="tx1">
                    <a:lumMod val="65000"/>
                    <a:lumOff val="35000"/>
                  </a:schemeClr>
                </a:solidFill>
              </a:rPr>
              <a:t>Olist</a:t>
            </a:r>
            <a:r>
              <a:rPr lang="en-US" sz="1100" dirty="0">
                <a:solidFill>
                  <a:schemeClr val="tx1">
                    <a:lumMod val="65000"/>
                    <a:lumOff val="35000"/>
                  </a:schemeClr>
                </a:solidFill>
              </a:rPr>
              <a:t> is one of the leading e-commerce services that connects merchants to major marketplaces located and operating in Brazil. They provide a wide range of offerings, from inventory management, handling customer reviews and contacts to logistics services. This source dataset records around 100,000 orders from September 2016 to August 2018.</a:t>
            </a:r>
          </a:p>
        </p:txBody>
      </p:sp>
      <p:sp>
        <p:nvSpPr>
          <p:cNvPr id="2" name="Google Shape;359;p39">
            <a:extLst>
              <a:ext uri="{FF2B5EF4-FFF2-40B4-BE49-F238E27FC236}">
                <a16:creationId xmlns:a16="http://schemas.microsoft.com/office/drawing/2014/main" id="{AD3576B3-9CEC-83E0-4609-3E00FC1E2A97}"/>
              </a:ext>
            </a:extLst>
          </p:cNvPr>
          <p:cNvSpPr txBox="1">
            <a:spLocks/>
          </p:cNvSpPr>
          <p:nvPr/>
        </p:nvSpPr>
        <p:spPr>
          <a:xfrm>
            <a:off x="711427" y="1432111"/>
            <a:ext cx="3646892" cy="5881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chemeClr val="tx1">
                    <a:lumMod val="65000"/>
                    <a:lumOff val="35000"/>
                  </a:schemeClr>
                </a:solidFill>
              </a:rPr>
              <a:t>MISSION STATEMENT</a:t>
            </a:r>
          </a:p>
        </p:txBody>
      </p:sp>
      <p:sp>
        <p:nvSpPr>
          <p:cNvPr id="3" name="Google Shape;360;p39">
            <a:extLst>
              <a:ext uri="{FF2B5EF4-FFF2-40B4-BE49-F238E27FC236}">
                <a16:creationId xmlns:a16="http://schemas.microsoft.com/office/drawing/2014/main" id="{4193EAEB-E784-5414-F663-55B93DA58BD6}"/>
              </a:ext>
            </a:extLst>
          </p:cNvPr>
          <p:cNvSpPr txBox="1">
            <a:spLocks/>
          </p:cNvSpPr>
          <p:nvPr/>
        </p:nvSpPr>
        <p:spPr>
          <a:xfrm>
            <a:off x="717142" y="1923140"/>
            <a:ext cx="769828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0" indent="0" algn="just">
              <a:buFont typeface="Raleway"/>
              <a:buNone/>
            </a:pPr>
            <a:r>
              <a:rPr lang="en-US" sz="1100" dirty="0">
                <a:solidFill>
                  <a:schemeClr val="tx1">
                    <a:lumMod val="65000"/>
                    <a:lumOff val="35000"/>
                  </a:schemeClr>
                </a:solidFill>
              </a:rPr>
              <a:t>     My goal here is to perform EDA and analyze some transaction data, and sales information such as a deep understanding of buying patterns, customer preferences, and product trends to gain valuable insights.</a:t>
            </a:r>
          </a:p>
        </p:txBody>
      </p:sp>
      <p:sp>
        <p:nvSpPr>
          <p:cNvPr id="5" name="Google Shape;237;p36">
            <a:extLst>
              <a:ext uri="{FF2B5EF4-FFF2-40B4-BE49-F238E27FC236}">
                <a16:creationId xmlns:a16="http://schemas.microsoft.com/office/drawing/2014/main" id="{C92A0AEE-89B6-F7AB-31ED-4AB8771B2188}"/>
              </a:ext>
            </a:extLst>
          </p:cNvPr>
          <p:cNvSpPr txBox="1">
            <a:spLocks/>
          </p:cNvSpPr>
          <p:nvPr/>
        </p:nvSpPr>
        <p:spPr>
          <a:xfrm>
            <a:off x="714285" y="240771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dirty="0">
                <a:solidFill>
                  <a:schemeClr val="tx1">
                    <a:lumMod val="65000"/>
                    <a:lumOff val="35000"/>
                  </a:schemeClr>
                </a:solidFill>
              </a:rPr>
              <a:t>BUSINESS QUESTIONS</a:t>
            </a:r>
          </a:p>
        </p:txBody>
      </p:sp>
      <p:sp>
        <p:nvSpPr>
          <p:cNvPr id="6" name="Google Shape;238;p36">
            <a:extLst>
              <a:ext uri="{FF2B5EF4-FFF2-40B4-BE49-F238E27FC236}">
                <a16:creationId xmlns:a16="http://schemas.microsoft.com/office/drawing/2014/main" id="{1CEAEFF3-3E3D-FB58-3358-E21AE3957F68}"/>
              </a:ext>
            </a:extLst>
          </p:cNvPr>
          <p:cNvSpPr txBox="1">
            <a:spLocks/>
          </p:cNvSpPr>
          <p:nvPr/>
        </p:nvSpPr>
        <p:spPr>
          <a:xfrm>
            <a:off x="714285" y="2853561"/>
            <a:ext cx="7704000" cy="1960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228600" indent="-228600">
              <a:buClr>
                <a:schemeClr val="dk1"/>
              </a:buClr>
              <a:buSzPts val="1100"/>
              <a:buFont typeface="Arial"/>
              <a:buAutoNum type="arabicPeriod"/>
            </a:pPr>
            <a:r>
              <a:rPr lang="en-US" sz="1100">
                <a:solidFill>
                  <a:schemeClr val="tx1">
                    <a:lumMod val="65000"/>
                    <a:lumOff val="35000"/>
                  </a:schemeClr>
                </a:solidFill>
              </a:rPr>
              <a:t>How much profit was made from e-commerce and how many orders were processed?</a:t>
            </a:r>
          </a:p>
          <a:p>
            <a:pPr marL="228600" indent="-228600">
              <a:buClr>
                <a:schemeClr val="dk1"/>
              </a:buClr>
              <a:buSzPts val="1100"/>
              <a:buFont typeface="Arial"/>
              <a:buAutoNum type="arabicPeriod"/>
            </a:pPr>
            <a:r>
              <a:rPr lang="en-US" sz="1100">
                <a:solidFill>
                  <a:schemeClr val="tx1">
                    <a:lumMod val="65000"/>
                    <a:lumOff val="35000"/>
                  </a:schemeClr>
                </a:solidFill>
              </a:rPr>
              <a:t>In which year/quarter/month/day/hour was there the highest increase in sales frequency?Are there certain patterns on certain days that result in increased orders?</a:t>
            </a:r>
          </a:p>
          <a:p>
            <a:pPr marL="228600" indent="-228600">
              <a:buClr>
                <a:schemeClr val="dk1"/>
              </a:buClr>
              <a:buSzPts val="1100"/>
              <a:buFont typeface="Arial"/>
              <a:buAutoNum type="arabicPeriod"/>
            </a:pPr>
            <a:r>
              <a:rPr lang="en-US" sz="1100">
                <a:solidFill>
                  <a:schemeClr val="tx1">
                    <a:lumMod val="65000"/>
                    <a:lumOff val="35000"/>
                  </a:schemeClr>
                </a:solidFill>
              </a:rPr>
              <a:t>Which products dominate sales and generate the most profit?</a:t>
            </a:r>
          </a:p>
          <a:p>
            <a:pPr marL="228600" indent="-228600">
              <a:buClr>
                <a:schemeClr val="dk1"/>
              </a:buClr>
              <a:buSzPts val="1100"/>
              <a:buFont typeface="Arial"/>
              <a:buAutoNum type="arabicPeriod"/>
            </a:pPr>
            <a:r>
              <a:rPr lang="en-US" sz="1100">
                <a:solidFill>
                  <a:schemeClr val="tx1">
                    <a:lumMod val="65000"/>
                    <a:lumOff val="35000"/>
                  </a:schemeClr>
                </a:solidFill>
              </a:rPr>
              <a:t>What payment methods are most commonly used by customers?</a:t>
            </a:r>
          </a:p>
          <a:p>
            <a:pPr marL="228600" indent="-228600">
              <a:buClr>
                <a:schemeClr val="dk1"/>
              </a:buClr>
              <a:buSzPts val="1100"/>
              <a:buFont typeface="Arial"/>
              <a:buAutoNum type="arabicPeriod"/>
            </a:pPr>
            <a:r>
              <a:rPr lang="en-US" sz="1100">
                <a:solidFill>
                  <a:schemeClr val="tx1">
                    <a:lumMod val="65000"/>
                    <a:lumOff val="35000"/>
                  </a:schemeClr>
                </a:solidFill>
              </a:rPr>
              <a:t>Which regions/cities are the largest markets in terms of purchase volume?</a:t>
            </a:r>
          </a:p>
          <a:p>
            <a:pPr marL="228600" indent="-228600">
              <a:buClr>
                <a:schemeClr val="dk1"/>
              </a:buClr>
              <a:buSzPts val="1100"/>
              <a:buFont typeface="Arial"/>
              <a:buAutoNum type="arabicPeriod"/>
            </a:pPr>
            <a:r>
              <a:rPr lang="en-US" sz="1100">
                <a:solidFill>
                  <a:schemeClr val="tx1">
                    <a:lumMod val="65000"/>
                    <a:lumOff val="35000"/>
                  </a:schemeClr>
                </a:solidFill>
              </a:rPr>
              <a:t>Which sellers register the highest profits and sales on the e-commerce platform?</a:t>
            </a:r>
          </a:p>
          <a:p>
            <a:pPr marL="228600" indent="-228600">
              <a:buClr>
                <a:schemeClr val="dk1"/>
              </a:buClr>
              <a:buSzPts val="1100"/>
              <a:buFont typeface="Arial"/>
              <a:buAutoNum type="arabicPeriod"/>
            </a:pPr>
            <a:r>
              <a:rPr lang="en-US" sz="1100">
                <a:solidFill>
                  <a:schemeClr val="tx1">
                    <a:lumMod val="65000"/>
                    <a:lumOff val="35000"/>
                  </a:schemeClr>
                </a:solidFill>
              </a:rPr>
              <a:t>What is the average delivery time of products from order to receipt by the customer?</a:t>
            </a:r>
          </a:p>
          <a:p>
            <a:pPr marL="228600" indent="-228600">
              <a:buClr>
                <a:schemeClr val="dk1"/>
              </a:buClr>
              <a:buSzPts val="1100"/>
              <a:buFont typeface="Arial"/>
              <a:buAutoNum type="arabicPeriod"/>
            </a:pPr>
            <a:r>
              <a:rPr lang="en-US" sz="1100">
                <a:solidFill>
                  <a:schemeClr val="tx1">
                    <a:lumMod val="65000"/>
                    <a:lumOff val="35000"/>
                  </a:schemeClr>
                </a:solidFill>
              </a:rPr>
              <a:t>Is there a correlation between the length of product delivery time and the review score given by customers?</a:t>
            </a:r>
            <a:endParaRPr lang="en-US" sz="1100" dirty="0">
              <a:solidFill>
                <a:schemeClr val="tx1">
                  <a:lumMod val="65000"/>
                  <a:lumOff val="35000"/>
                </a:schemeClr>
              </a:solidFill>
            </a:endParaRPr>
          </a:p>
        </p:txBody>
      </p:sp>
    </p:spTree>
    <p:extLst>
      <p:ext uri="{BB962C8B-B14F-4D97-AF65-F5344CB8AC3E}">
        <p14:creationId xmlns:p14="http://schemas.microsoft.com/office/powerpoint/2010/main" val="3494715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tx1">
                    <a:lumMod val="65000"/>
                    <a:lumOff val="35000"/>
                  </a:schemeClr>
                </a:solidFill>
              </a:rPr>
              <a:t>02</a:t>
            </a:r>
            <a:endParaRPr>
              <a:solidFill>
                <a:schemeClr val="tx1">
                  <a:lumMod val="65000"/>
                  <a:lumOff val="35000"/>
                </a:schemeClr>
              </a:solidFill>
            </a:endParaRPr>
          </a:p>
        </p:txBody>
      </p:sp>
      <p:sp>
        <p:nvSpPr>
          <p:cNvPr id="1063" name="Google Shape;1063;p49"/>
          <p:cNvSpPr txBox="1">
            <a:spLocks noGrp="1"/>
          </p:cNvSpPr>
          <p:nvPr>
            <p:ph type="title" idx="2"/>
          </p:nvPr>
        </p:nvSpPr>
        <p:spPr>
          <a:xfrm>
            <a:off x="3722950" y="2073553"/>
            <a:ext cx="1744661" cy="9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65000"/>
                    <a:lumOff val="35000"/>
                  </a:schemeClr>
                </a:solidFill>
              </a:rPr>
              <a:t>Data Preposition</a:t>
            </a:r>
            <a:endParaRPr dirty="0">
              <a:solidFill>
                <a:schemeClr val="tx1">
                  <a:lumMod val="65000"/>
                  <a:lumOff val="35000"/>
                </a:schemeClr>
              </a:solidFill>
            </a:endParaRPr>
          </a:p>
        </p:txBody>
      </p:sp>
      <p:grpSp>
        <p:nvGrpSpPr>
          <p:cNvPr id="1064" name="Google Shape;1064;p49"/>
          <p:cNvGrpSpPr/>
          <p:nvPr/>
        </p:nvGrpSpPr>
        <p:grpSpPr>
          <a:xfrm>
            <a:off x="2205149" y="1910963"/>
            <a:ext cx="80672" cy="1321569"/>
            <a:chOff x="240800" y="2611388"/>
            <a:chExt cx="14075" cy="245512"/>
          </a:xfrm>
          <a:solidFill>
            <a:schemeClr val="tx1">
              <a:lumMod val="65000"/>
              <a:lumOff val="35000"/>
            </a:schemeClr>
          </a:solidFill>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1069" name="Google Shape;1069;p49"/>
          <p:cNvGrpSpPr/>
          <p:nvPr/>
        </p:nvGrpSpPr>
        <p:grpSpPr>
          <a:xfrm>
            <a:off x="1074617" y="3596630"/>
            <a:ext cx="543432" cy="741197"/>
            <a:chOff x="2878829" y="3023092"/>
            <a:chExt cx="543432" cy="741197"/>
          </a:xfrm>
          <a:solidFill>
            <a:schemeClr val="tx1">
              <a:lumMod val="65000"/>
              <a:lumOff val="35000"/>
            </a:schemeClr>
          </a:solidFill>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1094" name="Google Shape;1094;p49"/>
          <p:cNvGrpSpPr/>
          <p:nvPr/>
        </p:nvGrpSpPr>
        <p:grpSpPr>
          <a:xfrm>
            <a:off x="7628229" y="968555"/>
            <a:ext cx="543432" cy="741197"/>
            <a:chOff x="2878829" y="3023092"/>
            <a:chExt cx="543432" cy="741197"/>
          </a:xfrm>
          <a:solidFill>
            <a:schemeClr val="tx1">
              <a:lumMod val="65000"/>
              <a:lumOff val="35000"/>
            </a:schemeClr>
          </a:solidFill>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tx1">
                  <a:lumMod val="65000"/>
                  <a:lumOff val="35000"/>
                </a:schemeClr>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65000"/>
                    <a:lumOff val="35000"/>
                  </a:schemeClr>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5BDD038-60B9-6E04-AB43-EDFF91424B22}"/>
              </a:ext>
            </a:extLst>
          </p:cNvPr>
          <p:cNvGraphicFramePr>
            <a:graphicFrameLocks noGrp="1"/>
          </p:cNvGraphicFramePr>
          <p:nvPr>
            <p:extLst>
              <p:ext uri="{D42A27DB-BD31-4B8C-83A1-F6EECF244321}">
                <p14:modId xmlns:p14="http://schemas.microsoft.com/office/powerpoint/2010/main" val="3794881406"/>
              </p:ext>
            </p:extLst>
          </p:nvPr>
        </p:nvGraphicFramePr>
        <p:xfrm>
          <a:off x="310020" y="1762654"/>
          <a:ext cx="8523960" cy="1233400"/>
        </p:xfrm>
        <a:graphic>
          <a:graphicData uri="http://schemas.openxmlformats.org/drawingml/2006/table">
            <a:tbl>
              <a:tblPr firstRow="1" bandRow="1">
                <a:tableStyleId>{70D35D88-9EBA-4D74-BDCD-D99B3B76065A}</a:tableStyleId>
              </a:tblPr>
              <a:tblGrid>
                <a:gridCol w="479233">
                  <a:extLst>
                    <a:ext uri="{9D8B030D-6E8A-4147-A177-3AD203B41FA5}">
                      <a16:colId xmlns:a16="http://schemas.microsoft.com/office/drawing/2014/main" val="2571072188"/>
                    </a:ext>
                  </a:extLst>
                </a:gridCol>
                <a:gridCol w="2549520">
                  <a:extLst>
                    <a:ext uri="{9D8B030D-6E8A-4147-A177-3AD203B41FA5}">
                      <a16:colId xmlns:a16="http://schemas.microsoft.com/office/drawing/2014/main" val="2142741592"/>
                    </a:ext>
                  </a:extLst>
                </a:gridCol>
                <a:gridCol w="2523408">
                  <a:extLst>
                    <a:ext uri="{9D8B030D-6E8A-4147-A177-3AD203B41FA5}">
                      <a16:colId xmlns:a16="http://schemas.microsoft.com/office/drawing/2014/main" val="1290191149"/>
                    </a:ext>
                  </a:extLst>
                </a:gridCol>
                <a:gridCol w="2971799">
                  <a:extLst>
                    <a:ext uri="{9D8B030D-6E8A-4147-A177-3AD203B41FA5}">
                      <a16:colId xmlns:a16="http://schemas.microsoft.com/office/drawing/2014/main" val="1959818136"/>
                    </a:ext>
                  </a:extLst>
                </a:gridCol>
              </a:tblGrid>
              <a:tr h="0">
                <a:tc>
                  <a:txBody>
                    <a:bodyPr/>
                    <a:lstStyle/>
                    <a:p>
                      <a:pPr algn="ctr"/>
                      <a:r>
                        <a:rPr lang="en-US" sz="700" b="1" dirty="0">
                          <a:solidFill>
                            <a:schemeClr val="tx1">
                              <a:lumMod val="65000"/>
                              <a:lumOff val="35000"/>
                            </a:schemeClr>
                          </a:solidFill>
                          <a:latin typeface="Raleway" panose="020B0503030101060003" pitchFamily="34" charset="0"/>
                        </a:rPr>
                        <a:t>No</a:t>
                      </a:r>
                    </a:p>
                  </a:txBody>
                  <a:tcPr anchor="ctr"/>
                </a:tc>
                <a:tc>
                  <a:txBody>
                    <a:bodyPr/>
                    <a:lstStyle/>
                    <a:p>
                      <a:pPr algn="ctr"/>
                      <a:r>
                        <a:rPr lang="en-US" sz="700" b="1" dirty="0">
                          <a:solidFill>
                            <a:schemeClr val="tx1">
                              <a:lumMod val="65000"/>
                              <a:lumOff val="35000"/>
                            </a:schemeClr>
                          </a:solidFill>
                          <a:latin typeface="Raleway" panose="020B0503030101060003" pitchFamily="34" charset="0"/>
                        </a:rPr>
                        <a:t>Column</a:t>
                      </a:r>
                    </a:p>
                  </a:txBody>
                  <a:tcPr/>
                </a:tc>
                <a:tc>
                  <a:txBody>
                    <a:bodyPr/>
                    <a:lstStyle/>
                    <a:p>
                      <a:pPr algn="ctr"/>
                      <a:r>
                        <a:rPr lang="en-US" sz="700" b="1" dirty="0">
                          <a:solidFill>
                            <a:schemeClr val="tx1">
                              <a:lumMod val="65000"/>
                              <a:lumOff val="35000"/>
                            </a:schemeClr>
                          </a:solidFill>
                          <a:latin typeface="Raleway" panose="020B0503030101060003" pitchFamily="34" charset="0"/>
                        </a:rPr>
                        <a:t>Type</a:t>
                      </a:r>
                    </a:p>
                  </a:txBody>
                  <a:tcPr/>
                </a:tc>
                <a:tc>
                  <a:txBody>
                    <a:bodyPr/>
                    <a:lstStyle/>
                    <a:p>
                      <a:pPr algn="ctr"/>
                      <a:r>
                        <a:rPr lang="en-US" sz="700" b="1" dirty="0">
                          <a:solidFill>
                            <a:schemeClr val="tx1">
                              <a:lumMod val="65000"/>
                              <a:lumOff val="35000"/>
                            </a:schemeClr>
                          </a:solidFill>
                          <a:latin typeface="Raleway" panose="020B0503030101060003" pitchFamily="34" charset="0"/>
                        </a:rPr>
                        <a:t>Description</a:t>
                      </a:r>
                    </a:p>
                  </a:txBody>
                  <a:tcPr/>
                </a:tc>
                <a:extLst>
                  <a:ext uri="{0D108BD9-81ED-4DB2-BD59-A6C34878D82A}">
                    <a16:rowId xmlns:a16="http://schemas.microsoft.com/office/drawing/2014/main" val="868859180"/>
                  </a:ext>
                </a:extLst>
              </a:tr>
              <a:tr h="207056">
                <a:tc>
                  <a:txBody>
                    <a:bodyPr/>
                    <a:lstStyle/>
                    <a:p>
                      <a:pPr algn="ctr"/>
                      <a:r>
                        <a:rPr lang="en-US" sz="700" b="1" dirty="0">
                          <a:solidFill>
                            <a:schemeClr val="tx1">
                              <a:lumMod val="65000"/>
                              <a:lumOff val="35000"/>
                            </a:schemeClr>
                          </a:solidFill>
                          <a:latin typeface="Raleway" panose="020B0503030101060003" pitchFamily="34" charset="0"/>
                        </a:rPr>
                        <a:t>1</a:t>
                      </a:r>
                    </a:p>
                  </a:txBody>
                  <a:tcPr anchor="ctr"/>
                </a:tc>
                <a:tc>
                  <a:txBody>
                    <a:bodyPr/>
                    <a:lstStyle/>
                    <a:p>
                      <a:r>
                        <a:rPr lang="en-US" sz="700" dirty="0" err="1">
                          <a:solidFill>
                            <a:schemeClr val="tx1">
                              <a:lumMod val="65000"/>
                              <a:lumOff val="35000"/>
                            </a:schemeClr>
                          </a:solidFill>
                          <a:latin typeface="Raleway" panose="020B0503030101060003" pitchFamily="34" charset="0"/>
                        </a:rPr>
                        <a:t>Customer_id</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String</a:t>
                      </a:r>
                    </a:p>
                  </a:txBody>
                  <a:tcPr/>
                </a:tc>
                <a:tc>
                  <a:txBody>
                    <a:bodyPr/>
                    <a:lstStyle/>
                    <a:p>
                      <a:r>
                        <a:rPr lang="en-US" sz="700" dirty="0">
                          <a:solidFill>
                            <a:schemeClr val="tx1">
                              <a:lumMod val="65000"/>
                              <a:lumOff val="35000"/>
                            </a:schemeClr>
                          </a:solidFill>
                          <a:latin typeface="Raleway" panose="020B0503030101060003" pitchFamily="34" charset="0"/>
                        </a:rPr>
                        <a:t>Customer ID</a:t>
                      </a:r>
                    </a:p>
                  </a:txBody>
                  <a:tcPr/>
                </a:tc>
                <a:extLst>
                  <a:ext uri="{0D108BD9-81ED-4DB2-BD59-A6C34878D82A}">
                    <a16:rowId xmlns:a16="http://schemas.microsoft.com/office/drawing/2014/main" val="3847708813"/>
                  </a:ext>
                </a:extLst>
              </a:tr>
              <a:tr h="207056">
                <a:tc>
                  <a:txBody>
                    <a:bodyPr/>
                    <a:lstStyle/>
                    <a:p>
                      <a:pPr algn="ctr"/>
                      <a:r>
                        <a:rPr lang="en-US" sz="700" b="1" dirty="0">
                          <a:solidFill>
                            <a:schemeClr val="tx1">
                              <a:lumMod val="65000"/>
                              <a:lumOff val="35000"/>
                            </a:schemeClr>
                          </a:solidFill>
                          <a:latin typeface="Raleway" panose="020B0503030101060003" pitchFamily="34" charset="0"/>
                        </a:rPr>
                        <a:t>2</a:t>
                      </a:r>
                    </a:p>
                  </a:txBody>
                  <a:tcPr anchor="ctr"/>
                </a:tc>
                <a:tc>
                  <a:txBody>
                    <a:bodyPr/>
                    <a:lstStyle/>
                    <a:p>
                      <a:r>
                        <a:rPr lang="en-US" sz="700" dirty="0" err="1">
                          <a:solidFill>
                            <a:schemeClr val="tx1">
                              <a:lumMod val="65000"/>
                              <a:lumOff val="35000"/>
                            </a:schemeClr>
                          </a:solidFill>
                          <a:latin typeface="Raleway" panose="020B0503030101060003" pitchFamily="34" charset="0"/>
                        </a:rPr>
                        <a:t>Customer_unique_id</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String</a:t>
                      </a:r>
                    </a:p>
                  </a:txBody>
                  <a:tcPr/>
                </a:tc>
                <a:tc>
                  <a:txBody>
                    <a:bodyPr/>
                    <a:lstStyle/>
                    <a:p>
                      <a:r>
                        <a:rPr lang="en-US" sz="700" dirty="0">
                          <a:solidFill>
                            <a:schemeClr val="tx1">
                              <a:lumMod val="65000"/>
                              <a:lumOff val="35000"/>
                            </a:schemeClr>
                          </a:solidFill>
                          <a:latin typeface="Raleway" panose="020B0503030101060003" pitchFamily="34" charset="0"/>
                        </a:rPr>
                        <a:t>Customer unique id</a:t>
                      </a:r>
                    </a:p>
                  </a:txBody>
                  <a:tcPr/>
                </a:tc>
                <a:extLst>
                  <a:ext uri="{0D108BD9-81ED-4DB2-BD59-A6C34878D82A}">
                    <a16:rowId xmlns:a16="http://schemas.microsoft.com/office/drawing/2014/main" val="265896177"/>
                  </a:ext>
                </a:extLst>
              </a:tr>
              <a:tr h="207056">
                <a:tc>
                  <a:txBody>
                    <a:bodyPr/>
                    <a:lstStyle/>
                    <a:p>
                      <a:pPr algn="ctr"/>
                      <a:r>
                        <a:rPr lang="en-US" sz="700" b="1" dirty="0">
                          <a:solidFill>
                            <a:schemeClr val="tx1">
                              <a:lumMod val="65000"/>
                              <a:lumOff val="35000"/>
                            </a:schemeClr>
                          </a:solidFill>
                          <a:latin typeface="Raleway" panose="020B0503030101060003" pitchFamily="34" charset="0"/>
                        </a:rPr>
                        <a:t>3</a:t>
                      </a:r>
                    </a:p>
                  </a:txBody>
                  <a:tcPr anchor="ctr"/>
                </a:tc>
                <a:tc>
                  <a:txBody>
                    <a:bodyPr/>
                    <a:lstStyle/>
                    <a:p>
                      <a:r>
                        <a:rPr lang="en-US" sz="700" dirty="0" err="1">
                          <a:solidFill>
                            <a:schemeClr val="tx1">
                              <a:lumMod val="65000"/>
                              <a:lumOff val="35000"/>
                            </a:schemeClr>
                          </a:solidFill>
                          <a:latin typeface="Raleway" panose="020B0503030101060003" pitchFamily="34" charset="0"/>
                        </a:rPr>
                        <a:t>Customer_zip_code_prefix</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Integer</a:t>
                      </a:r>
                    </a:p>
                  </a:txBody>
                  <a:tcPr/>
                </a:tc>
                <a:tc>
                  <a:txBody>
                    <a:bodyPr/>
                    <a:lstStyle/>
                    <a:p>
                      <a:r>
                        <a:rPr lang="en-US" sz="700" dirty="0">
                          <a:solidFill>
                            <a:schemeClr val="tx1">
                              <a:lumMod val="65000"/>
                              <a:lumOff val="35000"/>
                            </a:schemeClr>
                          </a:solidFill>
                          <a:latin typeface="Raleway" panose="020B0503030101060003" pitchFamily="34" charset="0"/>
                        </a:rPr>
                        <a:t>Region code</a:t>
                      </a:r>
                    </a:p>
                  </a:txBody>
                  <a:tcPr/>
                </a:tc>
                <a:extLst>
                  <a:ext uri="{0D108BD9-81ED-4DB2-BD59-A6C34878D82A}">
                    <a16:rowId xmlns:a16="http://schemas.microsoft.com/office/drawing/2014/main" val="2690093934"/>
                  </a:ext>
                </a:extLst>
              </a:tr>
              <a:tr h="207056">
                <a:tc>
                  <a:txBody>
                    <a:bodyPr/>
                    <a:lstStyle/>
                    <a:p>
                      <a:pPr algn="ctr"/>
                      <a:r>
                        <a:rPr lang="en-US" sz="700" b="1" dirty="0">
                          <a:solidFill>
                            <a:schemeClr val="tx1">
                              <a:lumMod val="65000"/>
                              <a:lumOff val="35000"/>
                            </a:schemeClr>
                          </a:solidFill>
                          <a:latin typeface="Raleway" panose="020B0503030101060003" pitchFamily="34" charset="0"/>
                        </a:rPr>
                        <a:t>4</a:t>
                      </a:r>
                    </a:p>
                  </a:txBody>
                  <a:tcPr anchor="ctr"/>
                </a:tc>
                <a:tc>
                  <a:txBody>
                    <a:bodyPr/>
                    <a:lstStyle/>
                    <a:p>
                      <a:r>
                        <a:rPr lang="en-US" sz="700" dirty="0" err="1">
                          <a:solidFill>
                            <a:schemeClr val="tx1">
                              <a:lumMod val="65000"/>
                              <a:lumOff val="35000"/>
                            </a:schemeClr>
                          </a:solidFill>
                          <a:latin typeface="Raleway" panose="020B0503030101060003" pitchFamily="34" charset="0"/>
                        </a:rPr>
                        <a:t>Customer_city</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Category</a:t>
                      </a:r>
                    </a:p>
                  </a:txBody>
                  <a:tcPr/>
                </a:tc>
                <a:tc>
                  <a:txBody>
                    <a:bodyPr/>
                    <a:lstStyle/>
                    <a:p>
                      <a:r>
                        <a:rPr lang="en-US" sz="700" dirty="0">
                          <a:solidFill>
                            <a:schemeClr val="tx1">
                              <a:lumMod val="65000"/>
                              <a:lumOff val="35000"/>
                            </a:schemeClr>
                          </a:solidFill>
                          <a:latin typeface="Raleway" panose="020B0503030101060003" pitchFamily="34" charset="0"/>
                        </a:rPr>
                        <a:t>Customer city name</a:t>
                      </a:r>
                    </a:p>
                  </a:txBody>
                  <a:tcPr/>
                </a:tc>
                <a:extLst>
                  <a:ext uri="{0D108BD9-81ED-4DB2-BD59-A6C34878D82A}">
                    <a16:rowId xmlns:a16="http://schemas.microsoft.com/office/drawing/2014/main" val="1865846169"/>
                  </a:ext>
                </a:extLst>
              </a:tr>
              <a:tr h="207056">
                <a:tc>
                  <a:txBody>
                    <a:bodyPr/>
                    <a:lstStyle/>
                    <a:p>
                      <a:pPr algn="ctr"/>
                      <a:r>
                        <a:rPr lang="en-US" sz="700" b="1" dirty="0">
                          <a:solidFill>
                            <a:schemeClr val="tx1">
                              <a:lumMod val="65000"/>
                              <a:lumOff val="35000"/>
                            </a:schemeClr>
                          </a:solidFill>
                          <a:latin typeface="Raleway" panose="020B0503030101060003" pitchFamily="34" charset="0"/>
                        </a:rPr>
                        <a:t>5</a:t>
                      </a:r>
                    </a:p>
                  </a:txBody>
                  <a:tcPr anchor="ctr"/>
                </a:tc>
                <a:tc>
                  <a:txBody>
                    <a:bodyPr/>
                    <a:lstStyle/>
                    <a:p>
                      <a:r>
                        <a:rPr lang="en-US" sz="700" dirty="0" err="1">
                          <a:solidFill>
                            <a:schemeClr val="tx1">
                              <a:lumMod val="65000"/>
                              <a:lumOff val="35000"/>
                            </a:schemeClr>
                          </a:solidFill>
                          <a:latin typeface="Raleway" panose="020B0503030101060003" pitchFamily="34" charset="0"/>
                        </a:rPr>
                        <a:t>Customer_state</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category</a:t>
                      </a:r>
                    </a:p>
                  </a:txBody>
                  <a:tcPr/>
                </a:tc>
                <a:tc>
                  <a:txBody>
                    <a:bodyPr/>
                    <a:lstStyle/>
                    <a:p>
                      <a:r>
                        <a:rPr lang="en-US" sz="700" dirty="0">
                          <a:solidFill>
                            <a:schemeClr val="tx1">
                              <a:lumMod val="65000"/>
                              <a:lumOff val="35000"/>
                            </a:schemeClr>
                          </a:solidFill>
                          <a:latin typeface="Raleway" panose="020B0503030101060003" pitchFamily="34" charset="0"/>
                        </a:rPr>
                        <a:t>Customer state name initials</a:t>
                      </a:r>
                    </a:p>
                  </a:txBody>
                  <a:tcPr/>
                </a:tc>
                <a:extLst>
                  <a:ext uri="{0D108BD9-81ED-4DB2-BD59-A6C34878D82A}">
                    <a16:rowId xmlns:a16="http://schemas.microsoft.com/office/drawing/2014/main" val="3666390511"/>
                  </a:ext>
                </a:extLst>
              </a:tr>
            </a:tbl>
          </a:graphicData>
        </a:graphic>
      </p:graphicFrame>
      <p:sp>
        <p:nvSpPr>
          <p:cNvPr id="6" name="TextBox 5">
            <a:extLst>
              <a:ext uri="{FF2B5EF4-FFF2-40B4-BE49-F238E27FC236}">
                <a16:creationId xmlns:a16="http://schemas.microsoft.com/office/drawing/2014/main" id="{6DAA734E-8FDC-63C2-5BDD-D0A750BAD2AE}"/>
              </a:ext>
            </a:extLst>
          </p:cNvPr>
          <p:cNvSpPr txBox="1"/>
          <p:nvPr/>
        </p:nvSpPr>
        <p:spPr>
          <a:xfrm>
            <a:off x="203550" y="1372635"/>
            <a:ext cx="1463258" cy="338554"/>
          </a:xfrm>
          <a:prstGeom prst="rect">
            <a:avLst/>
          </a:prstGeom>
          <a:noFill/>
        </p:spPr>
        <p:txBody>
          <a:bodyPr wrap="square">
            <a:spAutoFit/>
          </a:bodyPr>
          <a:lstStyle/>
          <a:p>
            <a:pPr marL="0" lvl="0" indent="0" algn="l" rtl="0">
              <a:spcBef>
                <a:spcPts val="0"/>
              </a:spcBef>
              <a:spcAft>
                <a:spcPts val="0"/>
              </a:spcAft>
              <a:buNone/>
            </a:pPr>
            <a:r>
              <a:rPr lang="en-US" sz="1600" dirty="0">
                <a:solidFill>
                  <a:schemeClr val="tx1">
                    <a:lumMod val="65000"/>
                    <a:lumOff val="35000"/>
                  </a:schemeClr>
                </a:solidFill>
                <a:latin typeface="Oswald" pitchFamily="2" charset="0"/>
              </a:rPr>
              <a:t>Table Customers</a:t>
            </a:r>
          </a:p>
        </p:txBody>
      </p:sp>
      <p:graphicFrame>
        <p:nvGraphicFramePr>
          <p:cNvPr id="7" name="Table 6">
            <a:extLst>
              <a:ext uri="{FF2B5EF4-FFF2-40B4-BE49-F238E27FC236}">
                <a16:creationId xmlns:a16="http://schemas.microsoft.com/office/drawing/2014/main" id="{E6B85FB4-422E-5978-7926-EFE4480FC4AF}"/>
              </a:ext>
            </a:extLst>
          </p:cNvPr>
          <p:cNvGraphicFramePr>
            <a:graphicFrameLocks noGrp="1"/>
          </p:cNvGraphicFramePr>
          <p:nvPr>
            <p:extLst>
              <p:ext uri="{D42A27DB-BD31-4B8C-83A1-F6EECF244321}">
                <p14:modId xmlns:p14="http://schemas.microsoft.com/office/powerpoint/2010/main" val="825507943"/>
              </p:ext>
            </p:extLst>
          </p:nvPr>
        </p:nvGraphicFramePr>
        <p:xfrm>
          <a:off x="310020" y="3512122"/>
          <a:ext cx="8523960" cy="1233400"/>
        </p:xfrm>
        <a:graphic>
          <a:graphicData uri="http://schemas.openxmlformats.org/drawingml/2006/table">
            <a:tbl>
              <a:tblPr firstRow="1" bandRow="1">
                <a:tableStyleId>{70D35D88-9EBA-4D74-BDCD-D99B3B76065A}</a:tableStyleId>
              </a:tblPr>
              <a:tblGrid>
                <a:gridCol w="479233">
                  <a:extLst>
                    <a:ext uri="{9D8B030D-6E8A-4147-A177-3AD203B41FA5}">
                      <a16:colId xmlns:a16="http://schemas.microsoft.com/office/drawing/2014/main" val="2571072188"/>
                    </a:ext>
                  </a:extLst>
                </a:gridCol>
                <a:gridCol w="2549520">
                  <a:extLst>
                    <a:ext uri="{9D8B030D-6E8A-4147-A177-3AD203B41FA5}">
                      <a16:colId xmlns:a16="http://schemas.microsoft.com/office/drawing/2014/main" val="2142741592"/>
                    </a:ext>
                  </a:extLst>
                </a:gridCol>
                <a:gridCol w="2523408">
                  <a:extLst>
                    <a:ext uri="{9D8B030D-6E8A-4147-A177-3AD203B41FA5}">
                      <a16:colId xmlns:a16="http://schemas.microsoft.com/office/drawing/2014/main" val="1290191149"/>
                    </a:ext>
                  </a:extLst>
                </a:gridCol>
                <a:gridCol w="2971799">
                  <a:extLst>
                    <a:ext uri="{9D8B030D-6E8A-4147-A177-3AD203B41FA5}">
                      <a16:colId xmlns:a16="http://schemas.microsoft.com/office/drawing/2014/main" val="1959818136"/>
                    </a:ext>
                  </a:extLst>
                </a:gridCol>
              </a:tblGrid>
              <a:tr h="0">
                <a:tc>
                  <a:txBody>
                    <a:bodyPr/>
                    <a:lstStyle/>
                    <a:p>
                      <a:pPr algn="ctr"/>
                      <a:r>
                        <a:rPr lang="en-US" sz="700" b="1" dirty="0">
                          <a:solidFill>
                            <a:schemeClr val="tx1">
                              <a:lumMod val="65000"/>
                              <a:lumOff val="35000"/>
                            </a:schemeClr>
                          </a:solidFill>
                          <a:latin typeface="Raleway" panose="020B0503030101060003" pitchFamily="34" charset="0"/>
                        </a:rPr>
                        <a:t>No</a:t>
                      </a:r>
                    </a:p>
                  </a:txBody>
                  <a:tcPr anchor="ctr"/>
                </a:tc>
                <a:tc>
                  <a:txBody>
                    <a:bodyPr/>
                    <a:lstStyle/>
                    <a:p>
                      <a:pPr algn="ctr"/>
                      <a:r>
                        <a:rPr lang="en-US" sz="700" b="1" dirty="0">
                          <a:solidFill>
                            <a:schemeClr val="tx1">
                              <a:lumMod val="65000"/>
                              <a:lumOff val="35000"/>
                            </a:schemeClr>
                          </a:solidFill>
                          <a:latin typeface="Raleway" panose="020B0503030101060003" pitchFamily="34" charset="0"/>
                        </a:rPr>
                        <a:t>Column</a:t>
                      </a:r>
                    </a:p>
                  </a:txBody>
                  <a:tcPr/>
                </a:tc>
                <a:tc>
                  <a:txBody>
                    <a:bodyPr/>
                    <a:lstStyle/>
                    <a:p>
                      <a:pPr algn="ctr"/>
                      <a:r>
                        <a:rPr lang="en-US" sz="700" b="1" dirty="0">
                          <a:solidFill>
                            <a:schemeClr val="tx1">
                              <a:lumMod val="65000"/>
                              <a:lumOff val="35000"/>
                            </a:schemeClr>
                          </a:solidFill>
                          <a:latin typeface="Raleway" panose="020B0503030101060003" pitchFamily="34" charset="0"/>
                        </a:rPr>
                        <a:t>Type</a:t>
                      </a:r>
                    </a:p>
                  </a:txBody>
                  <a:tcPr/>
                </a:tc>
                <a:tc>
                  <a:txBody>
                    <a:bodyPr/>
                    <a:lstStyle/>
                    <a:p>
                      <a:pPr algn="ctr"/>
                      <a:r>
                        <a:rPr lang="en-US" sz="700" b="1" dirty="0">
                          <a:solidFill>
                            <a:schemeClr val="tx1">
                              <a:lumMod val="65000"/>
                              <a:lumOff val="35000"/>
                            </a:schemeClr>
                          </a:solidFill>
                          <a:latin typeface="Raleway" panose="020B0503030101060003" pitchFamily="34" charset="0"/>
                        </a:rPr>
                        <a:t>Description</a:t>
                      </a:r>
                    </a:p>
                  </a:txBody>
                  <a:tcPr/>
                </a:tc>
                <a:extLst>
                  <a:ext uri="{0D108BD9-81ED-4DB2-BD59-A6C34878D82A}">
                    <a16:rowId xmlns:a16="http://schemas.microsoft.com/office/drawing/2014/main" val="868859180"/>
                  </a:ext>
                </a:extLst>
              </a:tr>
              <a:tr h="207056">
                <a:tc>
                  <a:txBody>
                    <a:bodyPr/>
                    <a:lstStyle/>
                    <a:p>
                      <a:pPr algn="ctr"/>
                      <a:r>
                        <a:rPr lang="en-US" sz="700" b="1" dirty="0">
                          <a:solidFill>
                            <a:schemeClr val="tx1">
                              <a:lumMod val="65000"/>
                              <a:lumOff val="35000"/>
                            </a:schemeClr>
                          </a:solidFill>
                          <a:latin typeface="Raleway" panose="020B0503030101060003" pitchFamily="34" charset="0"/>
                        </a:rPr>
                        <a:t>1</a:t>
                      </a:r>
                    </a:p>
                  </a:txBody>
                  <a:tcPr anchor="ctr"/>
                </a:tc>
                <a:tc>
                  <a:txBody>
                    <a:bodyPr/>
                    <a:lstStyle/>
                    <a:p>
                      <a:r>
                        <a:rPr lang="en-US" sz="700" dirty="0" err="1">
                          <a:solidFill>
                            <a:schemeClr val="tx1">
                              <a:lumMod val="65000"/>
                              <a:lumOff val="35000"/>
                            </a:schemeClr>
                          </a:solidFill>
                          <a:latin typeface="Raleway" panose="020B0503030101060003" pitchFamily="34" charset="0"/>
                        </a:rPr>
                        <a:t>Geolocation_zip_code_prefix</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Integer</a:t>
                      </a:r>
                    </a:p>
                  </a:txBody>
                  <a:tcPr/>
                </a:tc>
                <a:tc>
                  <a:txBody>
                    <a:bodyPr/>
                    <a:lstStyle/>
                    <a:p>
                      <a:r>
                        <a:rPr lang="en-US" sz="700" dirty="0">
                          <a:solidFill>
                            <a:schemeClr val="tx1">
                              <a:lumMod val="65000"/>
                              <a:lumOff val="35000"/>
                            </a:schemeClr>
                          </a:solidFill>
                          <a:latin typeface="Raleway" panose="020B0503030101060003" pitchFamily="34" charset="0"/>
                        </a:rPr>
                        <a:t>Region Code</a:t>
                      </a:r>
                    </a:p>
                  </a:txBody>
                  <a:tcPr/>
                </a:tc>
                <a:extLst>
                  <a:ext uri="{0D108BD9-81ED-4DB2-BD59-A6C34878D82A}">
                    <a16:rowId xmlns:a16="http://schemas.microsoft.com/office/drawing/2014/main" val="3847708813"/>
                  </a:ext>
                </a:extLst>
              </a:tr>
              <a:tr h="207056">
                <a:tc>
                  <a:txBody>
                    <a:bodyPr/>
                    <a:lstStyle/>
                    <a:p>
                      <a:pPr algn="ctr"/>
                      <a:r>
                        <a:rPr lang="en-US" sz="700" b="1" dirty="0">
                          <a:solidFill>
                            <a:schemeClr val="tx1">
                              <a:lumMod val="65000"/>
                              <a:lumOff val="35000"/>
                            </a:schemeClr>
                          </a:solidFill>
                          <a:latin typeface="Raleway" panose="020B0503030101060003" pitchFamily="34" charset="0"/>
                        </a:rPr>
                        <a:t>2</a:t>
                      </a:r>
                    </a:p>
                  </a:txBody>
                  <a:tcPr anchor="ctr"/>
                </a:tc>
                <a:tc>
                  <a:txBody>
                    <a:bodyPr/>
                    <a:lstStyle/>
                    <a:p>
                      <a:r>
                        <a:rPr lang="en-US" sz="700" dirty="0" err="1">
                          <a:solidFill>
                            <a:schemeClr val="tx1">
                              <a:lumMod val="65000"/>
                              <a:lumOff val="35000"/>
                            </a:schemeClr>
                          </a:solidFill>
                          <a:latin typeface="Raleway" panose="020B0503030101060003" pitchFamily="34" charset="0"/>
                        </a:rPr>
                        <a:t>Geolocation_latitude</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Integer</a:t>
                      </a:r>
                    </a:p>
                  </a:txBody>
                  <a:tcPr/>
                </a:tc>
                <a:tc>
                  <a:txBody>
                    <a:bodyPr/>
                    <a:lstStyle/>
                    <a:p>
                      <a:r>
                        <a:rPr lang="en-US" sz="700" dirty="0">
                          <a:solidFill>
                            <a:schemeClr val="tx1">
                              <a:lumMod val="65000"/>
                              <a:lumOff val="35000"/>
                            </a:schemeClr>
                          </a:solidFill>
                          <a:latin typeface="Raleway" panose="020B0503030101060003" pitchFamily="34" charset="0"/>
                        </a:rPr>
                        <a:t>Latitude coordinate point</a:t>
                      </a:r>
                    </a:p>
                  </a:txBody>
                  <a:tcPr/>
                </a:tc>
                <a:extLst>
                  <a:ext uri="{0D108BD9-81ED-4DB2-BD59-A6C34878D82A}">
                    <a16:rowId xmlns:a16="http://schemas.microsoft.com/office/drawing/2014/main" val="265896177"/>
                  </a:ext>
                </a:extLst>
              </a:tr>
              <a:tr h="207056">
                <a:tc>
                  <a:txBody>
                    <a:bodyPr/>
                    <a:lstStyle/>
                    <a:p>
                      <a:pPr algn="ctr"/>
                      <a:r>
                        <a:rPr lang="en-US" sz="700" b="1" dirty="0">
                          <a:solidFill>
                            <a:schemeClr val="tx1">
                              <a:lumMod val="65000"/>
                              <a:lumOff val="35000"/>
                            </a:schemeClr>
                          </a:solidFill>
                          <a:latin typeface="Raleway" panose="020B0503030101060003" pitchFamily="34" charset="0"/>
                        </a:rPr>
                        <a:t>3</a:t>
                      </a:r>
                    </a:p>
                  </a:txBody>
                  <a:tcPr anchor="ctr"/>
                </a:tc>
                <a:tc>
                  <a:txBody>
                    <a:bodyPr/>
                    <a:lstStyle/>
                    <a:p>
                      <a:r>
                        <a:rPr lang="en-US" sz="700" dirty="0" err="1">
                          <a:solidFill>
                            <a:schemeClr val="tx1">
                              <a:lumMod val="65000"/>
                              <a:lumOff val="35000"/>
                            </a:schemeClr>
                          </a:solidFill>
                          <a:latin typeface="Raleway" panose="020B0503030101060003" pitchFamily="34" charset="0"/>
                        </a:rPr>
                        <a:t>Geolocation_longitude</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Integer</a:t>
                      </a:r>
                    </a:p>
                  </a:txBody>
                  <a:tcPr/>
                </a:tc>
                <a:tc>
                  <a:txBody>
                    <a:bodyPr/>
                    <a:lstStyle/>
                    <a:p>
                      <a:r>
                        <a:rPr lang="en-US" sz="700" dirty="0">
                          <a:solidFill>
                            <a:schemeClr val="tx1">
                              <a:lumMod val="65000"/>
                              <a:lumOff val="35000"/>
                            </a:schemeClr>
                          </a:solidFill>
                          <a:latin typeface="Raleway" panose="020B0503030101060003" pitchFamily="34" charset="0"/>
                        </a:rPr>
                        <a:t>Longitude coordinate point</a:t>
                      </a:r>
                    </a:p>
                  </a:txBody>
                  <a:tcPr/>
                </a:tc>
                <a:extLst>
                  <a:ext uri="{0D108BD9-81ED-4DB2-BD59-A6C34878D82A}">
                    <a16:rowId xmlns:a16="http://schemas.microsoft.com/office/drawing/2014/main" val="2690093934"/>
                  </a:ext>
                </a:extLst>
              </a:tr>
              <a:tr h="207056">
                <a:tc>
                  <a:txBody>
                    <a:bodyPr/>
                    <a:lstStyle/>
                    <a:p>
                      <a:pPr algn="ctr"/>
                      <a:r>
                        <a:rPr lang="en-US" sz="700" b="1" dirty="0">
                          <a:solidFill>
                            <a:schemeClr val="tx1">
                              <a:lumMod val="65000"/>
                              <a:lumOff val="35000"/>
                            </a:schemeClr>
                          </a:solidFill>
                          <a:latin typeface="Raleway" panose="020B0503030101060003" pitchFamily="34" charset="0"/>
                        </a:rPr>
                        <a:t>4</a:t>
                      </a:r>
                    </a:p>
                  </a:txBody>
                  <a:tcPr anchor="ctr"/>
                </a:tc>
                <a:tc>
                  <a:txBody>
                    <a:bodyPr/>
                    <a:lstStyle/>
                    <a:p>
                      <a:r>
                        <a:rPr lang="en-US" sz="700" dirty="0" err="1">
                          <a:solidFill>
                            <a:schemeClr val="tx1">
                              <a:lumMod val="65000"/>
                              <a:lumOff val="35000"/>
                            </a:schemeClr>
                          </a:solidFill>
                          <a:latin typeface="Raleway" panose="020B0503030101060003" pitchFamily="34" charset="0"/>
                        </a:rPr>
                        <a:t>Geolocation_city</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Category</a:t>
                      </a:r>
                    </a:p>
                  </a:txBody>
                  <a:tcPr/>
                </a:tc>
                <a:tc>
                  <a:txBody>
                    <a:bodyPr/>
                    <a:lstStyle/>
                    <a:p>
                      <a:r>
                        <a:rPr lang="en-US" sz="700" dirty="0">
                          <a:solidFill>
                            <a:schemeClr val="tx1">
                              <a:lumMod val="65000"/>
                              <a:lumOff val="35000"/>
                            </a:schemeClr>
                          </a:solidFill>
                          <a:latin typeface="Raleway" panose="020B0503030101060003" pitchFamily="34" charset="0"/>
                        </a:rPr>
                        <a:t>City name</a:t>
                      </a:r>
                    </a:p>
                  </a:txBody>
                  <a:tcPr/>
                </a:tc>
                <a:extLst>
                  <a:ext uri="{0D108BD9-81ED-4DB2-BD59-A6C34878D82A}">
                    <a16:rowId xmlns:a16="http://schemas.microsoft.com/office/drawing/2014/main" val="1865846169"/>
                  </a:ext>
                </a:extLst>
              </a:tr>
              <a:tr h="207056">
                <a:tc>
                  <a:txBody>
                    <a:bodyPr/>
                    <a:lstStyle/>
                    <a:p>
                      <a:pPr algn="ctr"/>
                      <a:r>
                        <a:rPr lang="en-US" sz="700" b="1" dirty="0">
                          <a:solidFill>
                            <a:schemeClr val="tx1">
                              <a:lumMod val="65000"/>
                              <a:lumOff val="35000"/>
                            </a:schemeClr>
                          </a:solidFill>
                          <a:latin typeface="Raleway" panose="020B0503030101060003" pitchFamily="34" charset="0"/>
                        </a:rPr>
                        <a:t>5</a:t>
                      </a:r>
                    </a:p>
                  </a:txBody>
                  <a:tcPr anchor="ctr"/>
                </a:tc>
                <a:tc>
                  <a:txBody>
                    <a:bodyPr/>
                    <a:lstStyle/>
                    <a:p>
                      <a:r>
                        <a:rPr lang="en-US" sz="700" dirty="0" err="1">
                          <a:solidFill>
                            <a:schemeClr val="tx1">
                              <a:lumMod val="65000"/>
                              <a:lumOff val="35000"/>
                            </a:schemeClr>
                          </a:solidFill>
                          <a:latin typeface="Raleway" panose="020B0503030101060003" pitchFamily="34" charset="0"/>
                        </a:rPr>
                        <a:t>Geolcoation_state</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category</a:t>
                      </a:r>
                    </a:p>
                  </a:txBody>
                  <a:tcPr/>
                </a:tc>
                <a:tc>
                  <a:txBody>
                    <a:bodyPr/>
                    <a:lstStyle/>
                    <a:p>
                      <a:r>
                        <a:rPr lang="en-US" sz="700" dirty="0">
                          <a:solidFill>
                            <a:schemeClr val="tx1">
                              <a:lumMod val="65000"/>
                              <a:lumOff val="35000"/>
                            </a:schemeClr>
                          </a:solidFill>
                          <a:latin typeface="Raleway" panose="020B0503030101060003" pitchFamily="34" charset="0"/>
                        </a:rPr>
                        <a:t>Initials state name</a:t>
                      </a:r>
                    </a:p>
                  </a:txBody>
                  <a:tcPr/>
                </a:tc>
                <a:extLst>
                  <a:ext uri="{0D108BD9-81ED-4DB2-BD59-A6C34878D82A}">
                    <a16:rowId xmlns:a16="http://schemas.microsoft.com/office/drawing/2014/main" val="3666390511"/>
                  </a:ext>
                </a:extLst>
              </a:tr>
            </a:tbl>
          </a:graphicData>
        </a:graphic>
      </p:graphicFrame>
      <p:sp>
        <p:nvSpPr>
          <p:cNvPr id="8" name="TextBox 7">
            <a:extLst>
              <a:ext uri="{FF2B5EF4-FFF2-40B4-BE49-F238E27FC236}">
                <a16:creationId xmlns:a16="http://schemas.microsoft.com/office/drawing/2014/main" id="{DAEA585A-B003-AA02-AF11-0DCA53184033}"/>
              </a:ext>
            </a:extLst>
          </p:cNvPr>
          <p:cNvSpPr txBox="1"/>
          <p:nvPr/>
        </p:nvSpPr>
        <p:spPr>
          <a:xfrm>
            <a:off x="203549" y="3122103"/>
            <a:ext cx="1750798" cy="338554"/>
          </a:xfrm>
          <a:prstGeom prst="rect">
            <a:avLst/>
          </a:prstGeom>
          <a:noFill/>
        </p:spPr>
        <p:txBody>
          <a:bodyPr wrap="square">
            <a:spAutoFit/>
          </a:bodyPr>
          <a:lstStyle/>
          <a:p>
            <a:pPr marL="0" lvl="0" indent="0" algn="l" rtl="0">
              <a:spcBef>
                <a:spcPts val="0"/>
              </a:spcBef>
              <a:spcAft>
                <a:spcPts val="0"/>
              </a:spcAft>
              <a:buNone/>
            </a:pPr>
            <a:r>
              <a:rPr lang="en-US" sz="1600" dirty="0">
                <a:solidFill>
                  <a:schemeClr val="tx1">
                    <a:lumMod val="65000"/>
                    <a:lumOff val="35000"/>
                  </a:schemeClr>
                </a:solidFill>
                <a:latin typeface="Oswald" pitchFamily="2" charset="0"/>
              </a:rPr>
              <a:t>Table Geolocation</a:t>
            </a:r>
          </a:p>
        </p:txBody>
      </p:sp>
      <p:sp>
        <p:nvSpPr>
          <p:cNvPr id="11" name="Google Shape;238;p36">
            <a:extLst>
              <a:ext uri="{FF2B5EF4-FFF2-40B4-BE49-F238E27FC236}">
                <a16:creationId xmlns:a16="http://schemas.microsoft.com/office/drawing/2014/main" id="{57B20BBB-9B91-54E2-3EEF-96838DB2A0FB}"/>
              </a:ext>
            </a:extLst>
          </p:cNvPr>
          <p:cNvSpPr txBox="1">
            <a:spLocks/>
          </p:cNvSpPr>
          <p:nvPr/>
        </p:nvSpPr>
        <p:spPr>
          <a:xfrm>
            <a:off x="203480" y="397978"/>
            <a:ext cx="8736902" cy="73043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dk1"/>
              </a:buClr>
              <a:buSzPts val="1100"/>
            </a:pPr>
            <a:r>
              <a:rPr lang="en-US" sz="1100" dirty="0">
                <a:solidFill>
                  <a:schemeClr val="tx1">
                    <a:lumMod val="65000"/>
                    <a:lumOff val="35000"/>
                  </a:schemeClr>
                </a:solidFill>
              </a:rPr>
              <a:t>     There are 8 tables in this project where the number of rows of data in each table is different. The </a:t>
            </a:r>
            <a:r>
              <a:rPr lang="en-US" sz="1100" b="1" dirty="0">
                <a:solidFill>
                  <a:schemeClr val="tx1">
                    <a:lumMod val="65000"/>
                    <a:lumOff val="35000"/>
                  </a:schemeClr>
                </a:solidFill>
              </a:rPr>
              <a:t>customer</a:t>
            </a:r>
            <a:r>
              <a:rPr lang="en-US" sz="1100" dirty="0">
                <a:solidFill>
                  <a:schemeClr val="tx1">
                    <a:lumMod val="65000"/>
                    <a:lumOff val="35000"/>
                  </a:schemeClr>
                </a:solidFill>
              </a:rPr>
              <a:t> table has 5 columns 99441 rows, </a:t>
            </a:r>
            <a:r>
              <a:rPr lang="en-US" sz="1100" b="1" dirty="0">
                <a:solidFill>
                  <a:schemeClr val="tx1">
                    <a:lumMod val="65000"/>
                    <a:lumOff val="35000"/>
                  </a:schemeClr>
                </a:solidFill>
              </a:rPr>
              <a:t>geolocation</a:t>
            </a:r>
            <a:r>
              <a:rPr lang="en-US" sz="1100" dirty="0">
                <a:solidFill>
                  <a:schemeClr val="tx1">
                    <a:lumMod val="65000"/>
                    <a:lumOff val="35000"/>
                  </a:schemeClr>
                </a:solidFill>
              </a:rPr>
              <a:t>: 5 columns 1000163 rows, </a:t>
            </a:r>
            <a:r>
              <a:rPr lang="en-US" sz="1100" b="1" dirty="0">
                <a:solidFill>
                  <a:schemeClr val="tx1">
                    <a:lumMod val="65000"/>
                    <a:lumOff val="35000"/>
                  </a:schemeClr>
                </a:solidFill>
              </a:rPr>
              <a:t>order items</a:t>
            </a:r>
            <a:r>
              <a:rPr lang="en-US" sz="1100" dirty="0">
                <a:solidFill>
                  <a:schemeClr val="tx1">
                    <a:lumMod val="65000"/>
                    <a:lumOff val="35000"/>
                  </a:schemeClr>
                </a:solidFill>
              </a:rPr>
              <a:t>: 7 columns 112650 rows, </a:t>
            </a:r>
            <a:r>
              <a:rPr lang="en-US" sz="1100" b="1" dirty="0">
                <a:solidFill>
                  <a:schemeClr val="tx1">
                    <a:lumMod val="65000"/>
                    <a:lumOff val="35000"/>
                  </a:schemeClr>
                </a:solidFill>
              </a:rPr>
              <a:t>orders</a:t>
            </a:r>
            <a:r>
              <a:rPr lang="en-US" sz="1100" dirty="0">
                <a:solidFill>
                  <a:schemeClr val="tx1">
                    <a:lumMod val="65000"/>
                    <a:lumOff val="35000"/>
                  </a:schemeClr>
                </a:solidFill>
              </a:rPr>
              <a:t>: 8 rows 99441 rows, </a:t>
            </a:r>
            <a:r>
              <a:rPr lang="en-US" sz="1100" b="1" dirty="0">
                <a:solidFill>
                  <a:schemeClr val="tx1">
                    <a:lumMod val="65000"/>
                    <a:lumOff val="35000"/>
                  </a:schemeClr>
                </a:solidFill>
              </a:rPr>
              <a:t>order payments</a:t>
            </a:r>
            <a:r>
              <a:rPr lang="en-US" sz="1100" dirty="0">
                <a:solidFill>
                  <a:schemeClr val="tx1">
                    <a:lumMod val="65000"/>
                    <a:lumOff val="35000"/>
                  </a:schemeClr>
                </a:solidFill>
              </a:rPr>
              <a:t>: 5 rows 103886, </a:t>
            </a:r>
            <a:r>
              <a:rPr lang="en-US" sz="1100" b="1" dirty="0">
                <a:solidFill>
                  <a:schemeClr val="tx1">
                    <a:lumMod val="65000"/>
                    <a:lumOff val="35000"/>
                  </a:schemeClr>
                </a:solidFill>
              </a:rPr>
              <a:t>order reviews</a:t>
            </a:r>
            <a:r>
              <a:rPr lang="en-US" sz="1100" dirty="0">
                <a:solidFill>
                  <a:schemeClr val="tx1">
                    <a:lumMod val="65000"/>
                    <a:lumOff val="35000"/>
                  </a:schemeClr>
                </a:solidFill>
              </a:rPr>
              <a:t>: 7 rows 99224 columns, </a:t>
            </a:r>
            <a:r>
              <a:rPr lang="en-US" sz="1100" b="1" dirty="0">
                <a:solidFill>
                  <a:schemeClr val="tx1">
                    <a:lumMod val="65000"/>
                    <a:lumOff val="35000"/>
                  </a:schemeClr>
                </a:solidFill>
              </a:rPr>
              <a:t>products</a:t>
            </a:r>
            <a:r>
              <a:rPr lang="en-US" sz="1100" dirty="0">
                <a:solidFill>
                  <a:schemeClr val="tx1">
                    <a:lumMod val="65000"/>
                    <a:lumOff val="35000"/>
                  </a:schemeClr>
                </a:solidFill>
              </a:rPr>
              <a:t>: 9 rows 32951 columns, and </a:t>
            </a:r>
            <a:r>
              <a:rPr lang="en-US" sz="1100" b="1" dirty="0">
                <a:solidFill>
                  <a:schemeClr val="tx1">
                    <a:lumMod val="65000"/>
                    <a:lumOff val="35000"/>
                  </a:schemeClr>
                </a:solidFill>
              </a:rPr>
              <a:t>category name translate</a:t>
            </a:r>
            <a:r>
              <a:rPr lang="en-US" sz="1100" dirty="0">
                <a:solidFill>
                  <a:schemeClr val="tx1">
                    <a:lumMod val="65000"/>
                    <a:lumOff val="35000"/>
                  </a:schemeClr>
                </a:solidFill>
              </a:rPr>
              <a:t>: 2 rows 71 rows.</a:t>
            </a:r>
          </a:p>
        </p:txBody>
      </p:sp>
      <p:sp>
        <p:nvSpPr>
          <p:cNvPr id="12" name="TextBox 11">
            <a:extLst>
              <a:ext uri="{FF2B5EF4-FFF2-40B4-BE49-F238E27FC236}">
                <a16:creationId xmlns:a16="http://schemas.microsoft.com/office/drawing/2014/main" id="{76861D41-90BA-5846-5899-C7DE3EB9101B}"/>
              </a:ext>
            </a:extLst>
          </p:cNvPr>
          <p:cNvSpPr txBox="1"/>
          <p:nvPr/>
        </p:nvSpPr>
        <p:spPr>
          <a:xfrm>
            <a:off x="170212" y="177236"/>
            <a:ext cx="1463257" cy="338554"/>
          </a:xfrm>
          <a:prstGeom prst="rect">
            <a:avLst/>
          </a:prstGeom>
          <a:noFill/>
        </p:spPr>
        <p:txBody>
          <a:bodyPr wrap="square">
            <a:spAutoFit/>
          </a:bodyPr>
          <a:lstStyle/>
          <a:p>
            <a:pPr marL="0" lvl="0" indent="0" algn="l" rtl="0">
              <a:spcBef>
                <a:spcPts val="0"/>
              </a:spcBef>
              <a:spcAft>
                <a:spcPts val="0"/>
              </a:spcAft>
              <a:buNone/>
            </a:pPr>
            <a:r>
              <a:rPr lang="en-US" sz="1600" dirty="0" err="1">
                <a:solidFill>
                  <a:schemeClr val="tx1">
                    <a:lumMod val="65000"/>
                    <a:lumOff val="35000"/>
                  </a:schemeClr>
                </a:solidFill>
                <a:latin typeface="Oswald" pitchFamily="2" charset="0"/>
              </a:rPr>
              <a:t>Olist</a:t>
            </a:r>
            <a:r>
              <a:rPr lang="en-US" sz="1600" dirty="0">
                <a:solidFill>
                  <a:schemeClr val="tx1">
                    <a:lumMod val="65000"/>
                    <a:lumOff val="35000"/>
                  </a:schemeClr>
                </a:solidFill>
                <a:latin typeface="Oswald" pitchFamily="2" charset="0"/>
              </a:rPr>
              <a:t> Dataset</a:t>
            </a:r>
          </a:p>
        </p:txBody>
      </p:sp>
    </p:spTree>
    <p:extLst>
      <p:ext uri="{BB962C8B-B14F-4D97-AF65-F5344CB8AC3E}">
        <p14:creationId xmlns:p14="http://schemas.microsoft.com/office/powerpoint/2010/main" val="4134370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082651C-A003-96AB-FDCF-9BF7D9665F40}"/>
              </a:ext>
            </a:extLst>
          </p:cNvPr>
          <p:cNvGraphicFramePr>
            <a:graphicFrameLocks noGrp="1"/>
          </p:cNvGraphicFramePr>
          <p:nvPr>
            <p:extLst>
              <p:ext uri="{D42A27DB-BD31-4B8C-83A1-F6EECF244321}">
                <p14:modId xmlns:p14="http://schemas.microsoft.com/office/powerpoint/2010/main" val="2474511470"/>
              </p:ext>
            </p:extLst>
          </p:nvPr>
        </p:nvGraphicFramePr>
        <p:xfrm>
          <a:off x="288098" y="571202"/>
          <a:ext cx="8523960" cy="1647512"/>
        </p:xfrm>
        <a:graphic>
          <a:graphicData uri="http://schemas.openxmlformats.org/drawingml/2006/table">
            <a:tbl>
              <a:tblPr firstRow="1" bandRow="1">
                <a:tableStyleId>{70D35D88-9EBA-4D74-BDCD-D99B3B76065A}</a:tableStyleId>
              </a:tblPr>
              <a:tblGrid>
                <a:gridCol w="479233">
                  <a:extLst>
                    <a:ext uri="{9D8B030D-6E8A-4147-A177-3AD203B41FA5}">
                      <a16:colId xmlns:a16="http://schemas.microsoft.com/office/drawing/2014/main" val="2571072188"/>
                    </a:ext>
                  </a:extLst>
                </a:gridCol>
                <a:gridCol w="2549520">
                  <a:extLst>
                    <a:ext uri="{9D8B030D-6E8A-4147-A177-3AD203B41FA5}">
                      <a16:colId xmlns:a16="http://schemas.microsoft.com/office/drawing/2014/main" val="2142741592"/>
                    </a:ext>
                  </a:extLst>
                </a:gridCol>
                <a:gridCol w="2526541">
                  <a:extLst>
                    <a:ext uri="{9D8B030D-6E8A-4147-A177-3AD203B41FA5}">
                      <a16:colId xmlns:a16="http://schemas.microsoft.com/office/drawing/2014/main" val="1290191149"/>
                    </a:ext>
                  </a:extLst>
                </a:gridCol>
                <a:gridCol w="2968666">
                  <a:extLst>
                    <a:ext uri="{9D8B030D-6E8A-4147-A177-3AD203B41FA5}">
                      <a16:colId xmlns:a16="http://schemas.microsoft.com/office/drawing/2014/main" val="1959818136"/>
                    </a:ext>
                  </a:extLst>
                </a:gridCol>
              </a:tblGrid>
              <a:tr h="0">
                <a:tc>
                  <a:txBody>
                    <a:bodyPr/>
                    <a:lstStyle/>
                    <a:p>
                      <a:pPr algn="ctr"/>
                      <a:r>
                        <a:rPr lang="en-US" sz="700" b="1" dirty="0">
                          <a:solidFill>
                            <a:schemeClr val="tx1">
                              <a:lumMod val="65000"/>
                              <a:lumOff val="35000"/>
                            </a:schemeClr>
                          </a:solidFill>
                          <a:latin typeface="Raleway" panose="020B0503030101060003" pitchFamily="34" charset="0"/>
                        </a:rPr>
                        <a:t>No</a:t>
                      </a:r>
                    </a:p>
                  </a:txBody>
                  <a:tcPr anchor="ctr"/>
                </a:tc>
                <a:tc>
                  <a:txBody>
                    <a:bodyPr/>
                    <a:lstStyle/>
                    <a:p>
                      <a:pPr algn="ctr"/>
                      <a:r>
                        <a:rPr lang="en-US" sz="700" b="1" dirty="0">
                          <a:solidFill>
                            <a:schemeClr val="tx1">
                              <a:lumMod val="65000"/>
                              <a:lumOff val="35000"/>
                            </a:schemeClr>
                          </a:solidFill>
                          <a:latin typeface="Raleway" panose="020B0503030101060003" pitchFamily="34" charset="0"/>
                        </a:rPr>
                        <a:t>Column</a:t>
                      </a:r>
                    </a:p>
                  </a:txBody>
                  <a:tcPr/>
                </a:tc>
                <a:tc>
                  <a:txBody>
                    <a:bodyPr/>
                    <a:lstStyle/>
                    <a:p>
                      <a:pPr algn="ctr"/>
                      <a:r>
                        <a:rPr lang="en-US" sz="700" b="1" dirty="0">
                          <a:solidFill>
                            <a:schemeClr val="tx1">
                              <a:lumMod val="65000"/>
                              <a:lumOff val="35000"/>
                            </a:schemeClr>
                          </a:solidFill>
                          <a:latin typeface="Raleway" panose="020B0503030101060003" pitchFamily="34" charset="0"/>
                        </a:rPr>
                        <a:t>Type</a:t>
                      </a:r>
                    </a:p>
                  </a:txBody>
                  <a:tcPr/>
                </a:tc>
                <a:tc>
                  <a:txBody>
                    <a:bodyPr/>
                    <a:lstStyle/>
                    <a:p>
                      <a:pPr algn="ctr"/>
                      <a:r>
                        <a:rPr lang="en-US" sz="700" b="1" dirty="0">
                          <a:solidFill>
                            <a:schemeClr val="tx1">
                              <a:lumMod val="65000"/>
                              <a:lumOff val="35000"/>
                            </a:schemeClr>
                          </a:solidFill>
                          <a:latin typeface="Raleway" panose="020B0503030101060003" pitchFamily="34" charset="0"/>
                        </a:rPr>
                        <a:t>Description</a:t>
                      </a:r>
                    </a:p>
                  </a:txBody>
                  <a:tcPr/>
                </a:tc>
                <a:extLst>
                  <a:ext uri="{0D108BD9-81ED-4DB2-BD59-A6C34878D82A}">
                    <a16:rowId xmlns:a16="http://schemas.microsoft.com/office/drawing/2014/main" val="868859180"/>
                  </a:ext>
                </a:extLst>
              </a:tr>
              <a:tr h="207056">
                <a:tc>
                  <a:txBody>
                    <a:bodyPr/>
                    <a:lstStyle/>
                    <a:p>
                      <a:pPr algn="ctr"/>
                      <a:r>
                        <a:rPr lang="en-US" sz="700" b="1" dirty="0">
                          <a:solidFill>
                            <a:schemeClr val="tx1">
                              <a:lumMod val="65000"/>
                              <a:lumOff val="35000"/>
                            </a:schemeClr>
                          </a:solidFill>
                          <a:latin typeface="Raleway" panose="020B0503030101060003" pitchFamily="34" charset="0"/>
                        </a:rPr>
                        <a:t>1</a:t>
                      </a:r>
                    </a:p>
                  </a:txBody>
                  <a:tcPr anchor="ctr"/>
                </a:tc>
                <a:tc>
                  <a:txBody>
                    <a:bodyPr/>
                    <a:lstStyle/>
                    <a:p>
                      <a:r>
                        <a:rPr lang="en-US" sz="700" dirty="0" err="1">
                          <a:solidFill>
                            <a:schemeClr val="tx1">
                              <a:lumMod val="65000"/>
                              <a:lumOff val="35000"/>
                            </a:schemeClr>
                          </a:solidFill>
                          <a:latin typeface="Raleway" panose="020B0503030101060003" pitchFamily="34" charset="0"/>
                        </a:rPr>
                        <a:t>Order_id</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String</a:t>
                      </a:r>
                    </a:p>
                  </a:txBody>
                  <a:tcPr anchor="ctr"/>
                </a:tc>
                <a:tc>
                  <a:txBody>
                    <a:bodyPr/>
                    <a:lstStyle/>
                    <a:p>
                      <a:r>
                        <a:rPr lang="en-US" sz="700" dirty="0">
                          <a:solidFill>
                            <a:schemeClr val="tx1">
                              <a:lumMod val="65000"/>
                              <a:lumOff val="35000"/>
                            </a:schemeClr>
                          </a:solidFill>
                          <a:latin typeface="Raleway" panose="020B0503030101060003" pitchFamily="34" charset="0"/>
                        </a:rPr>
                        <a:t>Orders ID</a:t>
                      </a:r>
                    </a:p>
                  </a:txBody>
                  <a:tcPr anchor="ctr"/>
                </a:tc>
                <a:extLst>
                  <a:ext uri="{0D108BD9-81ED-4DB2-BD59-A6C34878D82A}">
                    <a16:rowId xmlns:a16="http://schemas.microsoft.com/office/drawing/2014/main" val="3847708813"/>
                  </a:ext>
                </a:extLst>
              </a:tr>
              <a:tr h="207056">
                <a:tc>
                  <a:txBody>
                    <a:bodyPr/>
                    <a:lstStyle/>
                    <a:p>
                      <a:pPr algn="ctr"/>
                      <a:r>
                        <a:rPr lang="en-US" sz="700" b="1" dirty="0">
                          <a:solidFill>
                            <a:schemeClr val="tx1">
                              <a:lumMod val="65000"/>
                              <a:lumOff val="35000"/>
                            </a:schemeClr>
                          </a:solidFill>
                          <a:latin typeface="Raleway" panose="020B0503030101060003" pitchFamily="34" charset="0"/>
                        </a:rPr>
                        <a:t>2</a:t>
                      </a:r>
                    </a:p>
                  </a:txBody>
                  <a:tcPr anchor="ctr"/>
                </a:tc>
                <a:tc>
                  <a:txBody>
                    <a:bodyPr/>
                    <a:lstStyle/>
                    <a:p>
                      <a:r>
                        <a:rPr lang="en-US" sz="700" dirty="0" err="1">
                          <a:solidFill>
                            <a:schemeClr val="tx1">
                              <a:lumMod val="65000"/>
                              <a:lumOff val="35000"/>
                            </a:schemeClr>
                          </a:solidFill>
                          <a:latin typeface="Raleway" panose="020B0503030101060003" pitchFamily="34" charset="0"/>
                        </a:rPr>
                        <a:t>Order_item_id</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Integer</a:t>
                      </a:r>
                    </a:p>
                  </a:txBody>
                  <a:tcPr anchor="ctr"/>
                </a:tc>
                <a:tc>
                  <a:txBody>
                    <a:bodyPr/>
                    <a:lstStyle/>
                    <a:p>
                      <a:r>
                        <a:rPr lang="en-US" sz="700" dirty="0">
                          <a:solidFill>
                            <a:schemeClr val="tx1">
                              <a:lumMod val="65000"/>
                              <a:lumOff val="35000"/>
                            </a:schemeClr>
                          </a:solidFill>
                          <a:latin typeface="Raleway" panose="020B0503030101060003" pitchFamily="34" charset="0"/>
                        </a:rPr>
                        <a:t>Items order ID</a:t>
                      </a:r>
                    </a:p>
                  </a:txBody>
                  <a:tcPr anchor="ctr"/>
                </a:tc>
                <a:extLst>
                  <a:ext uri="{0D108BD9-81ED-4DB2-BD59-A6C34878D82A}">
                    <a16:rowId xmlns:a16="http://schemas.microsoft.com/office/drawing/2014/main" val="265896177"/>
                  </a:ext>
                </a:extLst>
              </a:tr>
              <a:tr h="207056">
                <a:tc>
                  <a:txBody>
                    <a:bodyPr/>
                    <a:lstStyle/>
                    <a:p>
                      <a:pPr algn="ctr"/>
                      <a:r>
                        <a:rPr lang="en-US" sz="700" b="1" dirty="0">
                          <a:solidFill>
                            <a:schemeClr val="tx1">
                              <a:lumMod val="65000"/>
                              <a:lumOff val="35000"/>
                            </a:schemeClr>
                          </a:solidFill>
                          <a:latin typeface="Raleway" panose="020B0503030101060003" pitchFamily="34" charset="0"/>
                        </a:rPr>
                        <a:t>3</a:t>
                      </a:r>
                    </a:p>
                  </a:txBody>
                  <a:tcPr anchor="ctr"/>
                </a:tc>
                <a:tc>
                  <a:txBody>
                    <a:bodyPr/>
                    <a:lstStyle/>
                    <a:p>
                      <a:r>
                        <a:rPr lang="en-US" sz="700" dirty="0" err="1">
                          <a:solidFill>
                            <a:schemeClr val="tx1">
                              <a:lumMod val="65000"/>
                              <a:lumOff val="35000"/>
                            </a:schemeClr>
                          </a:solidFill>
                          <a:latin typeface="Raleway" panose="020B0503030101060003" pitchFamily="34" charset="0"/>
                        </a:rPr>
                        <a:t>Product_id</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String</a:t>
                      </a:r>
                    </a:p>
                  </a:txBody>
                  <a:tcPr anchor="ctr"/>
                </a:tc>
                <a:tc>
                  <a:txBody>
                    <a:bodyPr/>
                    <a:lstStyle/>
                    <a:p>
                      <a:r>
                        <a:rPr lang="en-US" sz="700" dirty="0">
                          <a:solidFill>
                            <a:schemeClr val="tx1">
                              <a:lumMod val="65000"/>
                              <a:lumOff val="35000"/>
                            </a:schemeClr>
                          </a:solidFill>
                          <a:latin typeface="Raleway" panose="020B0503030101060003" pitchFamily="34" charset="0"/>
                        </a:rPr>
                        <a:t>Products ID</a:t>
                      </a:r>
                    </a:p>
                  </a:txBody>
                  <a:tcPr anchor="ctr"/>
                </a:tc>
                <a:extLst>
                  <a:ext uri="{0D108BD9-81ED-4DB2-BD59-A6C34878D82A}">
                    <a16:rowId xmlns:a16="http://schemas.microsoft.com/office/drawing/2014/main" val="2690093934"/>
                  </a:ext>
                </a:extLst>
              </a:tr>
              <a:tr h="207056">
                <a:tc>
                  <a:txBody>
                    <a:bodyPr/>
                    <a:lstStyle/>
                    <a:p>
                      <a:pPr algn="ctr"/>
                      <a:r>
                        <a:rPr lang="en-US" sz="700" b="1" dirty="0">
                          <a:solidFill>
                            <a:schemeClr val="tx1">
                              <a:lumMod val="65000"/>
                              <a:lumOff val="35000"/>
                            </a:schemeClr>
                          </a:solidFill>
                          <a:latin typeface="Raleway" panose="020B0503030101060003" pitchFamily="34" charset="0"/>
                        </a:rPr>
                        <a:t>4</a:t>
                      </a:r>
                    </a:p>
                  </a:txBody>
                  <a:tcPr anchor="ctr"/>
                </a:tc>
                <a:tc>
                  <a:txBody>
                    <a:bodyPr/>
                    <a:lstStyle/>
                    <a:p>
                      <a:r>
                        <a:rPr lang="en-US" sz="700" dirty="0" err="1">
                          <a:solidFill>
                            <a:schemeClr val="tx1">
                              <a:lumMod val="65000"/>
                              <a:lumOff val="35000"/>
                            </a:schemeClr>
                          </a:solidFill>
                          <a:latin typeface="Raleway" panose="020B0503030101060003" pitchFamily="34" charset="0"/>
                        </a:rPr>
                        <a:t>Seller_id</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String</a:t>
                      </a:r>
                    </a:p>
                  </a:txBody>
                  <a:tcPr anchor="ctr"/>
                </a:tc>
                <a:tc>
                  <a:txBody>
                    <a:bodyPr/>
                    <a:lstStyle/>
                    <a:p>
                      <a:r>
                        <a:rPr lang="en-US" sz="700" dirty="0">
                          <a:solidFill>
                            <a:schemeClr val="tx1">
                              <a:lumMod val="65000"/>
                              <a:lumOff val="35000"/>
                            </a:schemeClr>
                          </a:solidFill>
                          <a:latin typeface="Raleway" panose="020B0503030101060003" pitchFamily="34" charset="0"/>
                        </a:rPr>
                        <a:t>Sellers ID</a:t>
                      </a:r>
                    </a:p>
                  </a:txBody>
                  <a:tcPr anchor="ctr"/>
                </a:tc>
                <a:extLst>
                  <a:ext uri="{0D108BD9-81ED-4DB2-BD59-A6C34878D82A}">
                    <a16:rowId xmlns:a16="http://schemas.microsoft.com/office/drawing/2014/main" val="1865846169"/>
                  </a:ext>
                </a:extLst>
              </a:tr>
              <a:tr h="207056">
                <a:tc>
                  <a:txBody>
                    <a:bodyPr/>
                    <a:lstStyle/>
                    <a:p>
                      <a:pPr algn="ctr"/>
                      <a:r>
                        <a:rPr lang="en-US" sz="700" b="1" dirty="0">
                          <a:solidFill>
                            <a:schemeClr val="tx1">
                              <a:lumMod val="65000"/>
                              <a:lumOff val="35000"/>
                            </a:schemeClr>
                          </a:solidFill>
                          <a:latin typeface="Raleway" panose="020B0503030101060003" pitchFamily="34" charset="0"/>
                        </a:rPr>
                        <a:t>5</a:t>
                      </a:r>
                    </a:p>
                  </a:txBody>
                  <a:tcPr anchor="ctr"/>
                </a:tc>
                <a:tc>
                  <a:txBody>
                    <a:bodyPr/>
                    <a:lstStyle/>
                    <a:p>
                      <a:r>
                        <a:rPr lang="en-US" sz="700" dirty="0" err="1">
                          <a:solidFill>
                            <a:schemeClr val="tx1">
                              <a:lumMod val="65000"/>
                              <a:lumOff val="35000"/>
                            </a:schemeClr>
                          </a:solidFill>
                          <a:latin typeface="Raleway" panose="020B0503030101060003" pitchFamily="34" charset="0"/>
                        </a:rPr>
                        <a:t>Shipping_limit_date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Datetime</a:t>
                      </a:r>
                    </a:p>
                  </a:txBody>
                  <a:tcPr anchor="ctr"/>
                </a:tc>
                <a:tc>
                  <a:txBody>
                    <a:bodyPr/>
                    <a:lstStyle/>
                    <a:p>
                      <a:r>
                        <a:rPr lang="en-US" sz="700" dirty="0">
                          <a:solidFill>
                            <a:schemeClr val="tx1">
                              <a:lumMod val="65000"/>
                              <a:lumOff val="35000"/>
                            </a:schemeClr>
                          </a:solidFill>
                          <a:latin typeface="Raleway" panose="020B0503030101060003" pitchFamily="34" charset="0"/>
                        </a:rPr>
                        <a:t>Time </a:t>
                      </a:r>
                    </a:p>
                  </a:txBody>
                  <a:tcPr anchor="ctr"/>
                </a:tc>
                <a:extLst>
                  <a:ext uri="{0D108BD9-81ED-4DB2-BD59-A6C34878D82A}">
                    <a16:rowId xmlns:a16="http://schemas.microsoft.com/office/drawing/2014/main" val="3666390511"/>
                  </a:ext>
                </a:extLst>
              </a:tr>
              <a:tr h="207056">
                <a:tc>
                  <a:txBody>
                    <a:bodyPr/>
                    <a:lstStyle/>
                    <a:p>
                      <a:pPr algn="ctr"/>
                      <a:r>
                        <a:rPr lang="en-US" sz="700" b="1" dirty="0">
                          <a:solidFill>
                            <a:schemeClr val="tx1">
                              <a:lumMod val="65000"/>
                              <a:lumOff val="35000"/>
                            </a:schemeClr>
                          </a:solidFill>
                          <a:latin typeface="Raleway" panose="020B0503030101060003" pitchFamily="34" charset="0"/>
                        </a:rPr>
                        <a:t>6</a:t>
                      </a:r>
                    </a:p>
                  </a:txBody>
                  <a:tcPr anchor="ctr"/>
                </a:tc>
                <a:tc>
                  <a:txBody>
                    <a:bodyPr/>
                    <a:lstStyle/>
                    <a:p>
                      <a:r>
                        <a:rPr lang="en-US" sz="700" dirty="0">
                          <a:solidFill>
                            <a:schemeClr val="tx1">
                              <a:lumMod val="65000"/>
                              <a:lumOff val="35000"/>
                            </a:schemeClr>
                          </a:solidFill>
                          <a:latin typeface="Raleway" panose="020B0503030101060003" pitchFamily="34" charset="0"/>
                        </a:rPr>
                        <a:t>Price</a:t>
                      </a:r>
                    </a:p>
                  </a:txBody>
                  <a:tcPr anchor="ctr"/>
                </a:tc>
                <a:tc>
                  <a:txBody>
                    <a:bodyPr/>
                    <a:lstStyle/>
                    <a:p>
                      <a:r>
                        <a:rPr lang="en-US" sz="700" dirty="0">
                          <a:solidFill>
                            <a:schemeClr val="tx1">
                              <a:lumMod val="65000"/>
                              <a:lumOff val="35000"/>
                            </a:schemeClr>
                          </a:solidFill>
                          <a:latin typeface="Raleway" panose="020B0503030101060003" pitchFamily="34" charset="0"/>
                        </a:rPr>
                        <a:t>Float</a:t>
                      </a:r>
                    </a:p>
                  </a:txBody>
                  <a:tcPr anchor="ctr"/>
                </a:tc>
                <a:tc>
                  <a:txBody>
                    <a:bodyPr/>
                    <a:lstStyle/>
                    <a:p>
                      <a:r>
                        <a:rPr lang="en-US" sz="700" dirty="0">
                          <a:solidFill>
                            <a:schemeClr val="tx1">
                              <a:lumMod val="65000"/>
                              <a:lumOff val="35000"/>
                            </a:schemeClr>
                          </a:solidFill>
                          <a:latin typeface="Raleway" panose="020B0503030101060003" pitchFamily="34" charset="0"/>
                        </a:rPr>
                        <a:t>Product category price</a:t>
                      </a:r>
                    </a:p>
                  </a:txBody>
                  <a:tcPr anchor="ctr"/>
                </a:tc>
                <a:extLst>
                  <a:ext uri="{0D108BD9-81ED-4DB2-BD59-A6C34878D82A}">
                    <a16:rowId xmlns:a16="http://schemas.microsoft.com/office/drawing/2014/main" val="2898118211"/>
                  </a:ext>
                </a:extLst>
              </a:tr>
              <a:tr h="207056">
                <a:tc>
                  <a:txBody>
                    <a:bodyPr/>
                    <a:lstStyle/>
                    <a:p>
                      <a:pPr algn="ctr"/>
                      <a:r>
                        <a:rPr lang="en-US" sz="700" b="1" dirty="0">
                          <a:solidFill>
                            <a:schemeClr val="tx1">
                              <a:lumMod val="65000"/>
                              <a:lumOff val="35000"/>
                            </a:schemeClr>
                          </a:solidFill>
                          <a:latin typeface="Raleway" panose="020B0503030101060003" pitchFamily="34" charset="0"/>
                        </a:rPr>
                        <a:t>7</a:t>
                      </a:r>
                    </a:p>
                  </a:txBody>
                  <a:tcPr anchor="ctr"/>
                </a:tc>
                <a:tc>
                  <a:txBody>
                    <a:bodyPr/>
                    <a:lstStyle/>
                    <a:p>
                      <a:r>
                        <a:rPr lang="en-US" sz="700" dirty="0" err="1">
                          <a:solidFill>
                            <a:schemeClr val="tx1">
                              <a:lumMod val="65000"/>
                              <a:lumOff val="35000"/>
                            </a:schemeClr>
                          </a:solidFill>
                          <a:latin typeface="Raleway" panose="020B0503030101060003" pitchFamily="34" charset="0"/>
                        </a:rPr>
                        <a:t>Freight_value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float</a:t>
                      </a:r>
                    </a:p>
                  </a:txBody>
                  <a:tcPr anchor="ctr"/>
                </a:tc>
                <a:tc>
                  <a:txBody>
                    <a:bodyPr/>
                    <a:lstStyle/>
                    <a:p>
                      <a:r>
                        <a:rPr lang="en-US" sz="700" dirty="0">
                          <a:solidFill>
                            <a:schemeClr val="tx1">
                              <a:lumMod val="65000"/>
                              <a:lumOff val="35000"/>
                            </a:schemeClr>
                          </a:solidFill>
                          <a:latin typeface="Raleway" panose="020B0503030101060003" pitchFamily="34" charset="0"/>
                        </a:rPr>
                        <a:t>Shipping cost</a:t>
                      </a:r>
                    </a:p>
                  </a:txBody>
                  <a:tcPr anchor="ctr"/>
                </a:tc>
                <a:extLst>
                  <a:ext uri="{0D108BD9-81ED-4DB2-BD59-A6C34878D82A}">
                    <a16:rowId xmlns:a16="http://schemas.microsoft.com/office/drawing/2014/main" val="3430815043"/>
                  </a:ext>
                </a:extLst>
              </a:tr>
            </a:tbl>
          </a:graphicData>
        </a:graphic>
      </p:graphicFrame>
      <p:sp>
        <p:nvSpPr>
          <p:cNvPr id="3" name="TextBox 2">
            <a:extLst>
              <a:ext uri="{FF2B5EF4-FFF2-40B4-BE49-F238E27FC236}">
                <a16:creationId xmlns:a16="http://schemas.microsoft.com/office/drawing/2014/main" id="{E5724FF0-8178-558D-795E-97558F725436}"/>
              </a:ext>
            </a:extLst>
          </p:cNvPr>
          <p:cNvSpPr txBox="1"/>
          <p:nvPr/>
        </p:nvSpPr>
        <p:spPr>
          <a:xfrm>
            <a:off x="181627" y="181183"/>
            <a:ext cx="2160739" cy="338554"/>
          </a:xfrm>
          <a:prstGeom prst="rect">
            <a:avLst/>
          </a:prstGeom>
          <a:noFill/>
        </p:spPr>
        <p:txBody>
          <a:bodyPr wrap="square">
            <a:spAutoFit/>
          </a:bodyPr>
          <a:lstStyle/>
          <a:p>
            <a:pPr marL="0" lvl="0" indent="0" algn="l" rtl="0">
              <a:spcBef>
                <a:spcPts val="0"/>
              </a:spcBef>
              <a:spcAft>
                <a:spcPts val="0"/>
              </a:spcAft>
              <a:buNone/>
            </a:pPr>
            <a:r>
              <a:rPr lang="en-US" sz="1600" dirty="0">
                <a:solidFill>
                  <a:schemeClr val="tx1">
                    <a:lumMod val="65000"/>
                    <a:lumOff val="35000"/>
                  </a:schemeClr>
                </a:solidFill>
                <a:latin typeface="Oswald" pitchFamily="2" charset="0"/>
              </a:rPr>
              <a:t>Table Orders Items</a:t>
            </a:r>
          </a:p>
        </p:txBody>
      </p:sp>
      <p:graphicFrame>
        <p:nvGraphicFramePr>
          <p:cNvPr id="4" name="Table 3">
            <a:extLst>
              <a:ext uri="{FF2B5EF4-FFF2-40B4-BE49-F238E27FC236}">
                <a16:creationId xmlns:a16="http://schemas.microsoft.com/office/drawing/2014/main" id="{B77B2D82-05E9-9E6F-5B7C-F19F97C2CB74}"/>
              </a:ext>
            </a:extLst>
          </p:cNvPr>
          <p:cNvGraphicFramePr>
            <a:graphicFrameLocks noGrp="1"/>
          </p:cNvGraphicFramePr>
          <p:nvPr>
            <p:extLst>
              <p:ext uri="{D42A27DB-BD31-4B8C-83A1-F6EECF244321}">
                <p14:modId xmlns:p14="http://schemas.microsoft.com/office/powerpoint/2010/main" val="2882545459"/>
              </p:ext>
            </p:extLst>
          </p:nvPr>
        </p:nvGraphicFramePr>
        <p:xfrm>
          <a:off x="288098" y="2721503"/>
          <a:ext cx="8523960" cy="1952312"/>
        </p:xfrm>
        <a:graphic>
          <a:graphicData uri="http://schemas.openxmlformats.org/drawingml/2006/table">
            <a:tbl>
              <a:tblPr firstRow="1" bandRow="1">
                <a:tableStyleId>{70D35D88-9EBA-4D74-BDCD-D99B3B76065A}</a:tableStyleId>
              </a:tblPr>
              <a:tblGrid>
                <a:gridCol w="479233">
                  <a:extLst>
                    <a:ext uri="{9D8B030D-6E8A-4147-A177-3AD203B41FA5}">
                      <a16:colId xmlns:a16="http://schemas.microsoft.com/office/drawing/2014/main" val="2571072188"/>
                    </a:ext>
                  </a:extLst>
                </a:gridCol>
                <a:gridCol w="2549520">
                  <a:extLst>
                    <a:ext uri="{9D8B030D-6E8A-4147-A177-3AD203B41FA5}">
                      <a16:colId xmlns:a16="http://schemas.microsoft.com/office/drawing/2014/main" val="2142741592"/>
                    </a:ext>
                  </a:extLst>
                </a:gridCol>
                <a:gridCol w="2520278">
                  <a:extLst>
                    <a:ext uri="{9D8B030D-6E8A-4147-A177-3AD203B41FA5}">
                      <a16:colId xmlns:a16="http://schemas.microsoft.com/office/drawing/2014/main" val="1290191149"/>
                    </a:ext>
                  </a:extLst>
                </a:gridCol>
                <a:gridCol w="2974929">
                  <a:extLst>
                    <a:ext uri="{9D8B030D-6E8A-4147-A177-3AD203B41FA5}">
                      <a16:colId xmlns:a16="http://schemas.microsoft.com/office/drawing/2014/main" val="1959818136"/>
                    </a:ext>
                  </a:extLst>
                </a:gridCol>
              </a:tblGrid>
              <a:tr h="0">
                <a:tc>
                  <a:txBody>
                    <a:bodyPr/>
                    <a:lstStyle/>
                    <a:p>
                      <a:pPr algn="ctr"/>
                      <a:r>
                        <a:rPr lang="en-US" sz="700" b="1" dirty="0">
                          <a:solidFill>
                            <a:schemeClr val="tx1">
                              <a:lumMod val="65000"/>
                              <a:lumOff val="35000"/>
                            </a:schemeClr>
                          </a:solidFill>
                          <a:latin typeface="Raleway" panose="020B0503030101060003" pitchFamily="34" charset="0"/>
                        </a:rPr>
                        <a:t>No</a:t>
                      </a:r>
                    </a:p>
                  </a:txBody>
                  <a:tcPr anchor="ctr"/>
                </a:tc>
                <a:tc>
                  <a:txBody>
                    <a:bodyPr/>
                    <a:lstStyle/>
                    <a:p>
                      <a:pPr algn="ctr"/>
                      <a:r>
                        <a:rPr lang="en-US" sz="700" b="1" dirty="0">
                          <a:solidFill>
                            <a:schemeClr val="tx1">
                              <a:lumMod val="65000"/>
                              <a:lumOff val="35000"/>
                            </a:schemeClr>
                          </a:solidFill>
                          <a:latin typeface="Raleway" panose="020B0503030101060003" pitchFamily="34" charset="0"/>
                        </a:rPr>
                        <a:t>Column</a:t>
                      </a:r>
                    </a:p>
                  </a:txBody>
                  <a:tcPr/>
                </a:tc>
                <a:tc>
                  <a:txBody>
                    <a:bodyPr/>
                    <a:lstStyle/>
                    <a:p>
                      <a:pPr algn="ctr"/>
                      <a:r>
                        <a:rPr lang="en-US" sz="700" b="1" dirty="0">
                          <a:solidFill>
                            <a:schemeClr val="tx1">
                              <a:lumMod val="65000"/>
                              <a:lumOff val="35000"/>
                            </a:schemeClr>
                          </a:solidFill>
                          <a:latin typeface="Raleway" panose="020B0503030101060003" pitchFamily="34" charset="0"/>
                        </a:rPr>
                        <a:t>Type</a:t>
                      </a:r>
                    </a:p>
                  </a:txBody>
                  <a:tcPr/>
                </a:tc>
                <a:tc>
                  <a:txBody>
                    <a:bodyPr/>
                    <a:lstStyle/>
                    <a:p>
                      <a:pPr algn="ctr"/>
                      <a:r>
                        <a:rPr lang="en-US" sz="700" b="1" dirty="0">
                          <a:solidFill>
                            <a:schemeClr val="tx1">
                              <a:lumMod val="65000"/>
                              <a:lumOff val="35000"/>
                            </a:schemeClr>
                          </a:solidFill>
                          <a:latin typeface="Raleway" panose="020B0503030101060003" pitchFamily="34" charset="0"/>
                        </a:rPr>
                        <a:t>Description</a:t>
                      </a:r>
                    </a:p>
                  </a:txBody>
                  <a:tcPr/>
                </a:tc>
                <a:extLst>
                  <a:ext uri="{0D108BD9-81ED-4DB2-BD59-A6C34878D82A}">
                    <a16:rowId xmlns:a16="http://schemas.microsoft.com/office/drawing/2014/main" val="868859180"/>
                  </a:ext>
                </a:extLst>
              </a:tr>
              <a:tr h="207056">
                <a:tc>
                  <a:txBody>
                    <a:bodyPr/>
                    <a:lstStyle/>
                    <a:p>
                      <a:pPr algn="ctr"/>
                      <a:r>
                        <a:rPr lang="en-US" sz="700" b="1" dirty="0">
                          <a:solidFill>
                            <a:schemeClr val="tx1">
                              <a:lumMod val="65000"/>
                              <a:lumOff val="35000"/>
                            </a:schemeClr>
                          </a:solidFill>
                          <a:latin typeface="Raleway" panose="020B0503030101060003" pitchFamily="34" charset="0"/>
                        </a:rPr>
                        <a:t>1</a:t>
                      </a:r>
                    </a:p>
                  </a:txBody>
                  <a:tcPr anchor="ctr"/>
                </a:tc>
                <a:tc>
                  <a:txBody>
                    <a:bodyPr/>
                    <a:lstStyle/>
                    <a:p>
                      <a:r>
                        <a:rPr lang="en-US" sz="700" dirty="0" err="1">
                          <a:solidFill>
                            <a:schemeClr val="tx1">
                              <a:lumMod val="65000"/>
                              <a:lumOff val="35000"/>
                            </a:schemeClr>
                          </a:solidFill>
                          <a:latin typeface="Raleway" panose="020B0503030101060003" pitchFamily="34" charset="0"/>
                        </a:rPr>
                        <a:t>Order_id</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String</a:t>
                      </a:r>
                    </a:p>
                  </a:txBody>
                  <a:tcPr anchor="ctr"/>
                </a:tc>
                <a:tc>
                  <a:txBody>
                    <a:bodyPr/>
                    <a:lstStyle/>
                    <a:p>
                      <a:r>
                        <a:rPr lang="en-US" sz="700" dirty="0">
                          <a:solidFill>
                            <a:schemeClr val="tx1">
                              <a:lumMod val="65000"/>
                              <a:lumOff val="35000"/>
                            </a:schemeClr>
                          </a:solidFill>
                          <a:latin typeface="Raleway" panose="020B0503030101060003" pitchFamily="34" charset="0"/>
                        </a:rPr>
                        <a:t>Orders Id</a:t>
                      </a:r>
                    </a:p>
                  </a:txBody>
                  <a:tcPr anchor="ctr"/>
                </a:tc>
                <a:extLst>
                  <a:ext uri="{0D108BD9-81ED-4DB2-BD59-A6C34878D82A}">
                    <a16:rowId xmlns:a16="http://schemas.microsoft.com/office/drawing/2014/main" val="3847708813"/>
                  </a:ext>
                </a:extLst>
              </a:tr>
              <a:tr h="207056">
                <a:tc>
                  <a:txBody>
                    <a:bodyPr/>
                    <a:lstStyle/>
                    <a:p>
                      <a:pPr algn="ctr"/>
                      <a:r>
                        <a:rPr lang="en-US" sz="700" b="1" dirty="0">
                          <a:solidFill>
                            <a:schemeClr val="tx1">
                              <a:lumMod val="65000"/>
                              <a:lumOff val="35000"/>
                            </a:schemeClr>
                          </a:solidFill>
                          <a:latin typeface="Raleway" panose="020B0503030101060003" pitchFamily="34" charset="0"/>
                        </a:rPr>
                        <a:t>2</a:t>
                      </a:r>
                    </a:p>
                  </a:txBody>
                  <a:tcPr anchor="ctr"/>
                </a:tc>
                <a:tc>
                  <a:txBody>
                    <a:bodyPr/>
                    <a:lstStyle/>
                    <a:p>
                      <a:r>
                        <a:rPr lang="en-US" sz="700" dirty="0" err="1">
                          <a:solidFill>
                            <a:schemeClr val="tx1">
                              <a:lumMod val="65000"/>
                              <a:lumOff val="35000"/>
                            </a:schemeClr>
                          </a:solidFill>
                          <a:latin typeface="Raleway" panose="020B0503030101060003" pitchFamily="34" charset="0"/>
                        </a:rPr>
                        <a:t>Customer_id</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Integer</a:t>
                      </a:r>
                    </a:p>
                  </a:txBody>
                  <a:tcPr anchor="ctr"/>
                </a:tc>
                <a:tc>
                  <a:txBody>
                    <a:bodyPr/>
                    <a:lstStyle/>
                    <a:p>
                      <a:r>
                        <a:rPr lang="en-US" sz="700" dirty="0">
                          <a:solidFill>
                            <a:schemeClr val="tx1">
                              <a:lumMod val="65000"/>
                              <a:lumOff val="35000"/>
                            </a:schemeClr>
                          </a:solidFill>
                          <a:latin typeface="Raleway" panose="020B0503030101060003" pitchFamily="34" charset="0"/>
                        </a:rPr>
                        <a:t>Customer ID</a:t>
                      </a:r>
                    </a:p>
                  </a:txBody>
                  <a:tcPr anchor="ctr"/>
                </a:tc>
                <a:extLst>
                  <a:ext uri="{0D108BD9-81ED-4DB2-BD59-A6C34878D82A}">
                    <a16:rowId xmlns:a16="http://schemas.microsoft.com/office/drawing/2014/main" val="265896177"/>
                  </a:ext>
                </a:extLst>
              </a:tr>
              <a:tr h="207056">
                <a:tc>
                  <a:txBody>
                    <a:bodyPr/>
                    <a:lstStyle/>
                    <a:p>
                      <a:pPr algn="ctr"/>
                      <a:r>
                        <a:rPr lang="en-US" sz="700" b="1" dirty="0">
                          <a:solidFill>
                            <a:schemeClr val="tx1">
                              <a:lumMod val="65000"/>
                              <a:lumOff val="35000"/>
                            </a:schemeClr>
                          </a:solidFill>
                          <a:latin typeface="Raleway" panose="020B0503030101060003" pitchFamily="34" charset="0"/>
                        </a:rPr>
                        <a:t>3</a:t>
                      </a:r>
                    </a:p>
                  </a:txBody>
                  <a:tcPr anchor="ctr"/>
                </a:tc>
                <a:tc>
                  <a:txBody>
                    <a:bodyPr/>
                    <a:lstStyle/>
                    <a:p>
                      <a:r>
                        <a:rPr lang="en-US" sz="700" dirty="0" err="1">
                          <a:solidFill>
                            <a:schemeClr val="tx1">
                              <a:lumMod val="65000"/>
                              <a:lumOff val="35000"/>
                            </a:schemeClr>
                          </a:solidFill>
                          <a:latin typeface="Raleway" panose="020B0503030101060003" pitchFamily="34" charset="0"/>
                        </a:rPr>
                        <a:t>Order_status</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Category </a:t>
                      </a:r>
                    </a:p>
                  </a:txBody>
                  <a:tcPr anchor="ctr"/>
                </a:tc>
                <a:tc>
                  <a:txBody>
                    <a:bodyPr/>
                    <a:lstStyle/>
                    <a:p>
                      <a:r>
                        <a:rPr lang="en-US" sz="700" dirty="0">
                          <a:solidFill>
                            <a:schemeClr val="tx1">
                              <a:lumMod val="65000"/>
                              <a:lumOff val="35000"/>
                            </a:schemeClr>
                          </a:solidFill>
                          <a:latin typeface="Raleway" panose="020B0503030101060003" pitchFamily="34" charset="0"/>
                        </a:rPr>
                        <a:t>Order state information (delivered, processed, canceled, etc.)</a:t>
                      </a:r>
                    </a:p>
                  </a:txBody>
                  <a:tcPr anchor="ctr"/>
                </a:tc>
                <a:extLst>
                  <a:ext uri="{0D108BD9-81ED-4DB2-BD59-A6C34878D82A}">
                    <a16:rowId xmlns:a16="http://schemas.microsoft.com/office/drawing/2014/main" val="2690093934"/>
                  </a:ext>
                </a:extLst>
              </a:tr>
              <a:tr h="207056">
                <a:tc>
                  <a:txBody>
                    <a:bodyPr/>
                    <a:lstStyle/>
                    <a:p>
                      <a:pPr algn="ctr"/>
                      <a:r>
                        <a:rPr lang="en-US" sz="700" b="1" dirty="0">
                          <a:solidFill>
                            <a:schemeClr val="tx1">
                              <a:lumMod val="65000"/>
                              <a:lumOff val="35000"/>
                            </a:schemeClr>
                          </a:solidFill>
                          <a:latin typeface="Raleway" panose="020B0503030101060003" pitchFamily="34" charset="0"/>
                        </a:rPr>
                        <a:t>4</a:t>
                      </a:r>
                    </a:p>
                  </a:txBody>
                  <a:tcPr anchor="ctr"/>
                </a:tc>
                <a:tc>
                  <a:txBody>
                    <a:bodyPr/>
                    <a:lstStyle/>
                    <a:p>
                      <a:r>
                        <a:rPr lang="en-US" sz="700" dirty="0" err="1">
                          <a:solidFill>
                            <a:schemeClr val="tx1">
                              <a:lumMod val="65000"/>
                              <a:lumOff val="35000"/>
                            </a:schemeClr>
                          </a:solidFill>
                          <a:latin typeface="Raleway" panose="020B0503030101060003" pitchFamily="34" charset="0"/>
                        </a:rPr>
                        <a:t>Order_purchase_timestamp</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Datetime</a:t>
                      </a:r>
                    </a:p>
                  </a:txBody>
                  <a:tcPr anchor="ctr"/>
                </a:tc>
                <a:tc>
                  <a:txBody>
                    <a:bodyPr/>
                    <a:lstStyle/>
                    <a:p>
                      <a:r>
                        <a:rPr lang="en-US" sz="700" dirty="0">
                          <a:solidFill>
                            <a:schemeClr val="tx1">
                              <a:lumMod val="65000"/>
                              <a:lumOff val="35000"/>
                            </a:schemeClr>
                          </a:solidFill>
                          <a:latin typeface="Raleway" panose="020B0503030101060003" pitchFamily="34" charset="0"/>
                        </a:rPr>
                        <a:t>Time the customer placed the order</a:t>
                      </a:r>
                    </a:p>
                  </a:txBody>
                  <a:tcPr anchor="ctr"/>
                </a:tc>
                <a:extLst>
                  <a:ext uri="{0D108BD9-81ED-4DB2-BD59-A6C34878D82A}">
                    <a16:rowId xmlns:a16="http://schemas.microsoft.com/office/drawing/2014/main" val="1865846169"/>
                  </a:ext>
                </a:extLst>
              </a:tr>
              <a:tr h="207056">
                <a:tc>
                  <a:txBody>
                    <a:bodyPr/>
                    <a:lstStyle/>
                    <a:p>
                      <a:pPr algn="ctr"/>
                      <a:r>
                        <a:rPr lang="en-US" sz="700" b="1" dirty="0">
                          <a:solidFill>
                            <a:schemeClr val="tx1">
                              <a:lumMod val="65000"/>
                              <a:lumOff val="35000"/>
                            </a:schemeClr>
                          </a:solidFill>
                          <a:latin typeface="Raleway" panose="020B0503030101060003" pitchFamily="34" charset="0"/>
                        </a:rPr>
                        <a:t>5</a:t>
                      </a:r>
                    </a:p>
                  </a:txBody>
                  <a:tcPr anchor="ctr"/>
                </a:tc>
                <a:tc>
                  <a:txBody>
                    <a:bodyPr/>
                    <a:lstStyle/>
                    <a:p>
                      <a:r>
                        <a:rPr lang="en-US" sz="700" dirty="0" err="1">
                          <a:solidFill>
                            <a:schemeClr val="tx1">
                              <a:lumMod val="65000"/>
                              <a:lumOff val="35000"/>
                            </a:schemeClr>
                          </a:solidFill>
                          <a:latin typeface="Raleway" panose="020B0503030101060003" pitchFamily="34" charset="0"/>
                        </a:rPr>
                        <a:t>Order_approved_at</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Datetime</a:t>
                      </a:r>
                    </a:p>
                  </a:txBody>
                  <a:tcPr anchor="ctr"/>
                </a:tc>
                <a:tc>
                  <a:txBody>
                    <a:bodyPr/>
                    <a:lstStyle/>
                    <a:p>
                      <a:r>
                        <a:rPr lang="en-US" sz="700" dirty="0">
                          <a:solidFill>
                            <a:schemeClr val="tx1">
                              <a:lumMod val="65000"/>
                              <a:lumOff val="35000"/>
                            </a:schemeClr>
                          </a:solidFill>
                          <a:latin typeface="Raleway" panose="020B0503030101060003" pitchFamily="34" charset="0"/>
                        </a:rPr>
                        <a:t>Time the order was approved by the seller</a:t>
                      </a:r>
                    </a:p>
                  </a:txBody>
                  <a:tcPr anchor="ctr"/>
                </a:tc>
                <a:extLst>
                  <a:ext uri="{0D108BD9-81ED-4DB2-BD59-A6C34878D82A}">
                    <a16:rowId xmlns:a16="http://schemas.microsoft.com/office/drawing/2014/main" val="3666390511"/>
                  </a:ext>
                </a:extLst>
              </a:tr>
              <a:tr h="207056">
                <a:tc>
                  <a:txBody>
                    <a:bodyPr/>
                    <a:lstStyle/>
                    <a:p>
                      <a:pPr algn="ctr"/>
                      <a:r>
                        <a:rPr lang="en-US" sz="700" b="1" dirty="0">
                          <a:solidFill>
                            <a:schemeClr val="tx1">
                              <a:lumMod val="65000"/>
                              <a:lumOff val="35000"/>
                            </a:schemeClr>
                          </a:solidFill>
                          <a:latin typeface="Raleway" panose="020B0503030101060003" pitchFamily="34" charset="0"/>
                        </a:rPr>
                        <a:t>6</a:t>
                      </a:r>
                    </a:p>
                  </a:txBody>
                  <a:tcPr anchor="ctr"/>
                </a:tc>
                <a:tc>
                  <a:txBody>
                    <a:bodyPr/>
                    <a:lstStyle/>
                    <a:p>
                      <a:r>
                        <a:rPr lang="en-US" sz="700" dirty="0" err="1">
                          <a:solidFill>
                            <a:schemeClr val="tx1">
                              <a:lumMod val="65000"/>
                              <a:lumOff val="35000"/>
                            </a:schemeClr>
                          </a:solidFill>
                          <a:latin typeface="Raleway" panose="020B0503030101060003" pitchFamily="34" charset="0"/>
                        </a:rPr>
                        <a:t>Order_delivered_carrier_date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kumimoji="0" lang="en-US" sz="700" b="0" i="0" u="none" strike="noStrike" kern="0" cap="none" spc="0" normalizeH="0" baseline="0" noProof="0">
                          <a:ln>
                            <a:noFill/>
                          </a:ln>
                          <a:solidFill>
                            <a:srgbClr val="000000">
                              <a:lumMod val="65000"/>
                              <a:lumOff val="35000"/>
                            </a:srgbClr>
                          </a:solidFill>
                          <a:effectLst/>
                          <a:uLnTx/>
                          <a:uFillTx/>
                          <a:latin typeface="Raleway" panose="020B0503030101060003" pitchFamily="34" charset="0"/>
                          <a:cs typeface="Arial"/>
                          <a:sym typeface="Arial"/>
                        </a:rPr>
                        <a:t>Datetime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Time the order was delivered to the courier</a:t>
                      </a:r>
                    </a:p>
                  </a:txBody>
                  <a:tcPr anchor="ctr"/>
                </a:tc>
                <a:extLst>
                  <a:ext uri="{0D108BD9-81ED-4DB2-BD59-A6C34878D82A}">
                    <a16:rowId xmlns:a16="http://schemas.microsoft.com/office/drawing/2014/main" val="2898118211"/>
                  </a:ext>
                </a:extLst>
              </a:tr>
              <a:tr h="207056">
                <a:tc>
                  <a:txBody>
                    <a:bodyPr/>
                    <a:lstStyle/>
                    <a:p>
                      <a:pPr algn="ctr"/>
                      <a:r>
                        <a:rPr lang="en-US" sz="700" b="1" dirty="0">
                          <a:solidFill>
                            <a:schemeClr val="tx1">
                              <a:lumMod val="65000"/>
                              <a:lumOff val="35000"/>
                            </a:schemeClr>
                          </a:solidFill>
                          <a:latin typeface="Raleway" panose="020B0503030101060003" pitchFamily="34" charset="0"/>
                        </a:rPr>
                        <a:t>7</a:t>
                      </a:r>
                    </a:p>
                  </a:txBody>
                  <a:tcPr anchor="ctr"/>
                </a:tc>
                <a:tc>
                  <a:txBody>
                    <a:bodyPr/>
                    <a:lstStyle/>
                    <a:p>
                      <a:r>
                        <a:rPr lang="en-US" sz="700" dirty="0" err="1">
                          <a:solidFill>
                            <a:schemeClr val="tx1">
                              <a:lumMod val="65000"/>
                              <a:lumOff val="35000"/>
                            </a:schemeClr>
                          </a:solidFill>
                          <a:latin typeface="Raleway" panose="020B0503030101060003" pitchFamily="34" charset="0"/>
                        </a:rPr>
                        <a:t>Order_delivered_customer_date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kumimoji="0" lang="en-US" sz="700" b="0" i="0" u="none" strike="noStrike" kern="0" cap="none" spc="0" normalizeH="0" baseline="0" noProof="0">
                          <a:ln>
                            <a:noFill/>
                          </a:ln>
                          <a:solidFill>
                            <a:srgbClr val="000000">
                              <a:lumMod val="65000"/>
                              <a:lumOff val="35000"/>
                            </a:srgbClr>
                          </a:solidFill>
                          <a:effectLst/>
                          <a:uLnTx/>
                          <a:uFillTx/>
                          <a:latin typeface="Raleway" panose="020B0503030101060003" pitchFamily="34" charset="0"/>
                          <a:cs typeface="Arial"/>
                          <a:sym typeface="Arial"/>
                        </a:rPr>
                        <a:t>Datetime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Time the order was received by the customer</a:t>
                      </a:r>
                    </a:p>
                  </a:txBody>
                  <a:tcPr anchor="ctr"/>
                </a:tc>
                <a:extLst>
                  <a:ext uri="{0D108BD9-81ED-4DB2-BD59-A6C34878D82A}">
                    <a16:rowId xmlns:a16="http://schemas.microsoft.com/office/drawing/2014/main" val="3430815043"/>
                  </a:ext>
                </a:extLst>
              </a:tr>
              <a:tr h="207056">
                <a:tc>
                  <a:txBody>
                    <a:bodyPr/>
                    <a:lstStyle/>
                    <a:p>
                      <a:pPr algn="ctr"/>
                      <a:r>
                        <a:rPr lang="en-US" sz="700" b="1" dirty="0">
                          <a:solidFill>
                            <a:schemeClr val="tx1">
                              <a:lumMod val="65000"/>
                              <a:lumOff val="35000"/>
                            </a:schemeClr>
                          </a:solidFill>
                          <a:latin typeface="Raleway" panose="020B0503030101060003" pitchFamily="34" charset="0"/>
                        </a:rPr>
                        <a:t>8</a:t>
                      </a:r>
                    </a:p>
                  </a:txBody>
                  <a:tcPr anchor="ctr"/>
                </a:tc>
                <a:tc>
                  <a:txBody>
                    <a:bodyPr/>
                    <a:lstStyle/>
                    <a:p>
                      <a:r>
                        <a:rPr lang="en-US" sz="700" dirty="0" err="1">
                          <a:solidFill>
                            <a:schemeClr val="tx1">
                              <a:lumMod val="65000"/>
                              <a:lumOff val="35000"/>
                            </a:schemeClr>
                          </a:solidFill>
                          <a:latin typeface="Raleway" panose="020B0503030101060003" pitchFamily="34" charset="0"/>
                        </a:rPr>
                        <a:t>Order_estimated_delivery_date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kumimoji="0" lang="en-US" sz="700" b="0" i="0" u="none" strike="noStrike" kern="0" cap="none" spc="0" normalizeH="0" baseline="0" noProof="0" dirty="0">
                          <a:ln>
                            <a:noFill/>
                          </a:ln>
                          <a:solidFill>
                            <a:srgbClr val="000000">
                              <a:lumMod val="65000"/>
                              <a:lumOff val="35000"/>
                            </a:srgbClr>
                          </a:solidFill>
                          <a:effectLst/>
                          <a:uLnTx/>
                          <a:uFillTx/>
                          <a:latin typeface="Raleway" panose="020B0503030101060003" pitchFamily="34" charset="0"/>
                          <a:cs typeface="Arial"/>
                          <a:sym typeface="Arial"/>
                        </a:rPr>
                        <a:t>Datetime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Estimated time for the order to reach the destination and be received by the customer.</a:t>
                      </a:r>
                    </a:p>
                  </a:txBody>
                  <a:tcPr anchor="ctr"/>
                </a:tc>
                <a:extLst>
                  <a:ext uri="{0D108BD9-81ED-4DB2-BD59-A6C34878D82A}">
                    <a16:rowId xmlns:a16="http://schemas.microsoft.com/office/drawing/2014/main" val="623193411"/>
                  </a:ext>
                </a:extLst>
              </a:tr>
            </a:tbl>
          </a:graphicData>
        </a:graphic>
      </p:graphicFrame>
      <p:sp>
        <p:nvSpPr>
          <p:cNvPr id="5" name="TextBox 4">
            <a:extLst>
              <a:ext uri="{FF2B5EF4-FFF2-40B4-BE49-F238E27FC236}">
                <a16:creationId xmlns:a16="http://schemas.microsoft.com/office/drawing/2014/main" id="{00FD23B1-5574-69FE-5FD2-D0B00D305B4C}"/>
              </a:ext>
            </a:extLst>
          </p:cNvPr>
          <p:cNvSpPr txBox="1"/>
          <p:nvPr/>
        </p:nvSpPr>
        <p:spPr>
          <a:xfrm>
            <a:off x="181627" y="2331484"/>
            <a:ext cx="2160739" cy="338554"/>
          </a:xfrm>
          <a:prstGeom prst="rect">
            <a:avLst/>
          </a:prstGeom>
          <a:noFill/>
        </p:spPr>
        <p:txBody>
          <a:bodyPr wrap="square">
            <a:spAutoFit/>
          </a:bodyPr>
          <a:lstStyle/>
          <a:p>
            <a:pPr marL="0" lvl="0" indent="0" algn="l" rtl="0">
              <a:spcBef>
                <a:spcPts val="0"/>
              </a:spcBef>
              <a:spcAft>
                <a:spcPts val="0"/>
              </a:spcAft>
              <a:buNone/>
            </a:pPr>
            <a:r>
              <a:rPr lang="en-US" sz="1600" dirty="0">
                <a:solidFill>
                  <a:schemeClr val="tx1">
                    <a:lumMod val="65000"/>
                    <a:lumOff val="35000"/>
                  </a:schemeClr>
                </a:solidFill>
                <a:latin typeface="Oswald" pitchFamily="2" charset="0"/>
              </a:rPr>
              <a:t>Table Orders</a:t>
            </a:r>
          </a:p>
        </p:txBody>
      </p:sp>
    </p:spTree>
    <p:extLst>
      <p:ext uri="{BB962C8B-B14F-4D97-AF65-F5344CB8AC3E}">
        <p14:creationId xmlns:p14="http://schemas.microsoft.com/office/powerpoint/2010/main" val="1824587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28621BA-6932-EF7E-7F60-2548CF699F2F}"/>
              </a:ext>
            </a:extLst>
          </p:cNvPr>
          <p:cNvGraphicFramePr>
            <a:graphicFrameLocks noGrp="1"/>
          </p:cNvGraphicFramePr>
          <p:nvPr>
            <p:extLst>
              <p:ext uri="{D42A27DB-BD31-4B8C-83A1-F6EECF244321}">
                <p14:modId xmlns:p14="http://schemas.microsoft.com/office/powerpoint/2010/main" val="1370958210"/>
              </p:ext>
            </p:extLst>
          </p:nvPr>
        </p:nvGraphicFramePr>
        <p:xfrm>
          <a:off x="288098" y="571202"/>
          <a:ext cx="8523960" cy="1331144"/>
        </p:xfrm>
        <a:graphic>
          <a:graphicData uri="http://schemas.openxmlformats.org/drawingml/2006/table">
            <a:tbl>
              <a:tblPr firstRow="1" bandRow="1">
                <a:tableStyleId>{70D35D88-9EBA-4D74-BDCD-D99B3B76065A}</a:tableStyleId>
              </a:tblPr>
              <a:tblGrid>
                <a:gridCol w="479233">
                  <a:extLst>
                    <a:ext uri="{9D8B030D-6E8A-4147-A177-3AD203B41FA5}">
                      <a16:colId xmlns:a16="http://schemas.microsoft.com/office/drawing/2014/main" val="2571072188"/>
                    </a:ext>
                  </a:extLst>
                </a:gridCol>
                <a:gridCol w="2549520">
                  <a:extLst>
                    <a:ext uri="{9D8B030D-6E8A-4147-A177-3AD203B41FA5}">
                      <a16:colId xmlns:a16="http://schemas.microsoft.com/office/drawing/2014/main" val="2142741592"/>
                    </a:ext>
                  </a:extLst>
                </a:gridCol>
                <a:gridCol w="2520278">
                  <a:extLst>
                    <a:ext uri="{9D8B030D-6E8A-4147-A177-3AD203B41FA5}">
                      <a16:colId xmlns:a16="http://schemas.microsoft.com/office/drawing/2014/main" val="1290191149"/>
                    </a:ext>
                  </a:extLst>
                </a:gridCol>
                <a:gridCol w="2974929">
                  <a:extLst>
                    <a:ext uri="{9D8B030D-6E8A-4147-A177-3AD203B41FA5}">
                      <a16:colId xmlns:a16="http://schemas.microsoft.com/office/drawing/2014/main" val="1959818136"/>
                    </a:ext>
                  </a:extLst>
                </a:gridCol>
              </a:tblGrid>
              <a:tr h="0">
                <a:tc>
                  <a:txBody>
                    <a:bodyPr/>
                    <a:lstStyle/>
                    <a:p>
                      <a:pPr algn="ctr"/>
                      <a:r>
                        <a:rPr lang="en-US" sz="700" b="1" dirty="0">
                          <a:solidFill>
                            <a:schemeClr val="tx1">
                              <a:lumMod val="65000"/>
                              <a:lumOff val="35000"/>
                            </a:schemeClr>
                          </a:solidFill>
                          <a:latin typeface="Raleway" panose="020B0503030101060003" pitchFamily="34" charset="0"/>
                        </a:rPr>
                        <a:t>No</a:t>
                      </a:r>
                    </a:p>
                  </a:txBody>
                  <a:tcPr anchor="ctr"/>
                </a:tc>
                <a:tc>
                  <a:txBody>
                    <a:bodyPr/>
                    <a:lstStyle/>
                    <a:p>
                      <a:pPr algn="ctr"/>
                      <a:r>
                        <a:rPr lang="en-US" sz="700" b="1" dirty="0">
                          <a:solidFill>
                            <a:schemeClr val="tx1">
                              <a:lumMod val="65000"/>
                              <a:lumOff val="35000"/>
                            </a:schemeClr>
                          </a:solidFill>
                          <a:latin typeface="Raleway" panose="020B0503030101060003" pitchFamily="34" charset="0"/>
                        </a:rPr>
                        <a:t>Column</a:t>
                      </a:r>
                    </a:p>
                  </a:txBody>
                  <a:tcPr/>
                </a:tc>
                <a:tc>
                  <a:txBody>
                    <a:bodyPr/>
                    <a:lstStyle/>
                    <a:p>
                      <a:pPr algn="ctr"/>
                      <a:r>
                        <a:rPr lang="en-US" sz="700" b="1" dirty="0">
                          <a:solidFill>
                            <a:schemeClr val="tx1">
                              <a:lumMod val="65000"/>
                              <a:lumOff val="35000"/>
                            </a:schemeClr>
                          </a:solidFill>
                          <a:latin typeface="Raleway" panose="020B0503030101060003" pitchFamily="34" charset="0"/>
                        </a:rPr>
                        <a:t>Type</a:t>
                      </a:r>
                    </a:p>
                  </a:txBody>
                  <a:tcPr/>
                </a:tc>
                <a:tc>
                  <a:txBody>
                    <a:bodyPr/>
                    <a:lstStyle/>
                    <a:p>
                      <a:pPr algn="ctr"/>
                      <a:r>
                        <a:rPr lang="en-US" sz="700" b="1" dirty="0">
                          <a:solidFill>
                            <a:schemeClr val="tx1">
                              <a:lumMod val="65000"/>
                              <a:lumOff val="35000"/>
                            </a:schemeClr>
                          </a:solidFill>
                          <a:latin typeface="Raleway" panose="020B0503030101060003" pitchFamily="34" charset="0"/>
                        </a:rPr>
                        <a:t>Description</a:t>
                      </a:r>
                    </a:p>
                  </a:txBody>
                  <a:tcPr/>
                </a:tc>
                <a:extLst>
                  <a:ext uri="{0D108BD9-81ED-4DB2-BD59-A6C34878D82A}">
                    <a16:rowId xmlns:a16="http://schemas.microsoft.com/office/drawing/2014/main" val="868859180"/>
                  </a:ext>
                </a:extLst>
              </a:tr>
              <a:tr h="207056">
                <a:tc>
                  <a:txBody>
                    <a:bodyPr/>
                    <a:lstStyle/>
                    <a:p>
                      <a:pPr algn="ctr"/>
                      <a:r>
                        <a:rPr lang="en-US" sz="700" b="1" dirty="0">
                          <a:solidFill>
                            <a:schemeClr val="tx1">
                              <a:lumMod val="65000"/>
                              <a:lumOff val="35000"/>
                            </a:schemeClr>
                          </a:solidFill>
                          <a:latin typeface="Raleway" panose="020B0503030101060003" pitchFamily="34" charset="0"/>
                        </a:rPr>
                        <a:t>1</a:t>
                      </a:r>
                    </a:p>
                  </a:txBody>
                  <a:tcPr anchor="ctr"/>
                </a:tc>
                <a:tc>
                  <a:txBody>
                    <a:bodyPr/>
                    <a:lstStyle/>
                    <a:p>
                      <a:r>
                        <a:rPr lang="en-US" sz="700" dirty="0" err="1">
                          <a:solidFill>
                            <a:schemeClr val="tx1">
                              <a:lumMod val="65000"/>
                              <a:lumOff val="35000"/>
                            </a:schemeClr>
                          </a:solidFill>
                          <a:latin typeface="Raleway" panose="020B0503030101060003" pitchFamily="34" charset="0"/>
                        </a:rPr>
                        <a:t>Order_id</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String</a:t>
                      </a:r>
                    </a:p>
                  </a:txBody>
                  <a:tcPr anchor="ctr"/>
                </a:tc>
                <a:tc>
                  <a:txBody>
                    <a:bodyPr/>
                    <a:lstStyle/>
                    <a:p>
                      <a:r>
                        <a:rPr lang="en-US" sz="700" dirty="0">
                          <a:solidFill>
                            <a:schemeClr val="tx1">
                              <a:lumMod val="65000"/>
                              <a:lumOff val="35000"/>
                            </a:schemeClr>
                          </a:solidFill>
                          <a:latin typeface="Raleway" panose="020B0503030101060003" pitchFamily="34" charset="0"/>
                        </a:rPr>
                        <a:t>Orders ID</a:t>
                      </a:r>
                    </a:p>
                  </a:txBody>
                  <a:tcPr anchor="ctr"/>
                </a:tc>
                <a:extLst>
                  <a:ext uri="{0D108BD9-81ED-4DB2-BD59-A6C34878D82A}">
                    <a16:rowId xmlns:a16="http://schemas.microsoft.com/office/drawing/2014/main" val="3847708813"/>
                  </a:ext>
                </a:extLst>
              </a:tr>
              <a:tr h="207056">
                <a:tc>
                  <a:txBody>
                    <a:bodyPr/>
                    <a:lstStyle/>
                    <a:p>
                      <a:pPr algn="ctr"/>
                      <a:r>
                        <a:rPr lang="en-US" sz="700" b="1" dirty="0">
                          <a:solidFill>
                            <a:schemeClr val="tx1">
                              <a:lumMod val="65000"/>
                              <a:lumOff val="35000"/>
                            </a:schemeClr>
                          </a:solidFill>
                          <a:latin typeface="Raleway" panose="020B0503030101060003" pitchFamily="34" charset="0"/>
                        </a:rPr>
                        <a:t>2</a:t>
                      </a:r>
                    </a:p>
                  </a:txBody>
                  <a:tcPr anchor="ctr"/>
                </a:tc>
                <a:tc>
                  <a:txBody>
                    <a:bodyPr/>
                    <a:lstStyle/>
                    <a:p>
                      <a:r>
                        <a:rPr lang="en-US" sz="700" dirty="0" err="1">
                          <a:solidFill>
                            <a:schemeClr val="tx1">
                              <a:lumMod val="65000"/>
                              <a:lumOff val="35000"/>
                            </a:schemeClr>
                          </a:solidFill>
                          <a:latin typeface="Raleway" panose="020B0503030101060003" pitchFamily="34" charset="0"/>
                        </a:rPr>
                        <a:t>Payment_sequential</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Integer</a:t>
                      </a:r>
                    </a:p>
                  </a:txBody>
                  <a:tcPr anchor="ctr"/>
                </a:tc>
                <a:tc>
                  <a:txBody>
                    <a:bodyPr/>
                    <a:lstStyle/>
                    <a:p>
                      <a:r>
                        <a:rPr lang="en-US" sz="700" dirty="0">
                          <a:solidFill>
                            <a:schemeClr val="tx1">
                              <a:lumMod val="65000"/>
                              <a:lumOff val="35000"/>
                            </a:schemeClr>
                          </a:solidFill>
                          <a:latin typeface="Raleway" panose="020B0503030101060003" pitchFamily="34" charset="0"/>
                        </a:rPr>
                        <a:t>If the customer pays more than once, record the order in which the customer made payments</a:t>
                      </a:r>
                    </a:p>
                  </a:txBody>
                  <a:tcPr anchor="ctr"/>
                </a:tc>
                <a:extLst>
                  <a:ext uri="{0D108BD9-81ED-4DB2-BD59-A6C34878D82A}">
                    <a16:rowId xmlns:a16="http://schemas.microsoft.com/office/drawing/2014/main" val="265896177"/>
                  </a:ext>
                </a:extLst>
              </a:tr>
              <a:tr h="207056">
                <a:tc>
                  <a:txBody>
                    <a:bodyPr/>
                    <a:lstStyle/>
                    <a:p>
                      <a:pPr algn="ctr"/>
                      <a:r>
                        <a:rPr lang="en-US" sz="700" b="1" dirty="0">
                          <a:solidFill>
                            <a:schemeClr val="tx1">
                              <a:lumMod val="65000"/>
                              <a:lumOff val="35000"/>
                            </a:schemeClr>
                          </a:solidFill>
                          <a:latin typeface="Raleway" panose="020B0503030101060003" pitchFamily="34" charset="0"/>
                        </a:rPr>
                        <a:t>3</a:t>
                      </a:r>
                    </a:p>
                  </a:txBody>
                  <a:tcPr anchor="ctr"/>
                </a:tc>
                <a:tc>
                  <a:txBody>
                    <a:bodyPr/>
                    <a:lstStyle/>
                    <a:p>
                      <a:r>
                        <a:rPr lang="en-US" sz="700" dirty="0" err="1">
                          <a:solidFill>
                            <a:schemeClr val="tx1">
                              <a:lumMod val="65000"/>
                              <a:lumOff val="35000"/>
                            </a:schemeClr>
                          </a:solidFill>
                          <a:latin typeface="Raleway" panose="020B0503030101060003" pitchFamily="34" charset="0"/>
                        </a:rPr>
                        <a:t>Payment_type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Category</a:t>
                      </a:r>
                    </a:p>
                  </a:txBody>
                  <a:tcPr anchor="ctr"/>
                </a:tc>
                <a:tc>
                  <a:txBody>
                    <a:bodyPr/>
                    <a:lstStyle/>
                    <a:p>
                      <a:r>
                        <a:rPr lang="en-US" sz="700" dirty="0">
                          <a:solidFill>
                            <a:schemeClr val="tx1">
                              <a:lumMod val="65000"/>
                              <a:lumOff val="35000"/>
                            </a:schemeClr>
                          </a:solidFill>
                          <a:latin typeface="Raleway" panose="020B0503030101060003" pitchFamily="34" charset="0"/>
                        </a:rPr>
                        <a:t>Payment method</a:t>
                      </a:r>
                    </a:p>
                  </a:txBody>
                  <a:tcPr anchor="ctr"/>
                </a:tc>
                <a:extLst>
                  <a:ext uri="{0D108BD9-81ED-4DB2-BD59-A6C34878D82A}">
                    <a16:rowId xmlns:a16="http://schemas.microsoft.com/office/drawing/2014/main" val="2690093934"/>
                  </a:ext>
                </a:extLst>
              </a:tr>
              <a:tr h="207056">
                <a:tc>
                  <a:txBody>
                    <a:bodyPr/>
                    <a:lstStyle/>
                    <a:p>
                      <a:pPr algn="ctr"/>
                      <a:r>
                        <a:rPr lang="en-US" sz="700" b="1" dirty="0">
                          <a:solidFill>
                            <a:schemeClr val="tx1">
                              <a:lumMod val="65000"/>
                              <a:lumOff val="35000"/>
                            </a:schemeClr>
                          </a:solidFill>
                          <a:latin typeface="Raleway" panose="020B0503030101060003" pitchFamily="34" charset="0"/>
                        </a:rPr>
                        <a:t>4</a:t>
                      </a:r>
                    </a:p>
                  </a:txBody>
                  <a:tcPr anchor="ctr"/>
                </a:tc>
                <a:tc>
                  <a:txBody>
                    <a:bodyPr/>
                    <a:lstStyle/>
                    <a:p>
                      <a:r>
                        <a:rPr lang="en-US" sz="700" dirty="0" err="1">
                          <a:solidFill>
                            <a:schemeClr val="tx1">
                              <a:lumMod val="65000"/>
                              <a:lumOff val="35000"/>
                            </a:schemeClr>
                          </a:solidFill>
                          <a:latin typeface="Raleway" panose="020B0503030101060003" pitchFamily="34" charset="0"/>
                        </a:rPr>
                        <a:t>Payment_installments</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Integer</a:t>
                      </a:r>
                    </a:p>
                  </a:txBody>
                  <a:tcPr anchor="ctr"/>
                </a:tc>
                <a:tc>
                  <a:txBody>
                    <a:bodyPr/>
                    <a:lstStyle/>
                    <a:p>
                      <a:r>
                        <a:rPr lang="en-US" sz="700" dirty="0">
                          <a:solidFill>
                            <a:schemeClr val="tx1">
                              <a:lumMod val="65000"/>
                              <a:lumOff val="35000"/>
                            </a:schemeClr>
                          </a:solidFill>
                          <a:latin typeface="Raleway" panose="020B0503030101060003" pitchFamily="34" charset="0"/>
                        </a:rPr>
                        <a:t>What installment the consumer pays this time</a:t>
                      </a:r>
                    </a:p>
                  </a:txBody>
                  <a:tcPr anchor="ctr"/>
                </a:tc>
                <a:extLst>
                  <a:ext uri="{0D108BD9-81ED-4DB2-BD59-A6C34878D82A}">
                    <a16:rowId xmlns:a16="http://schemas.microsoft.com/office/drawing/2014/main" val="1865846169"/>
                  </a:ext>
                </a:extLst>
              </a:tr>
              <a:tr h="207056">
                <a:tc>
                  <a:txBody>
                    <a:bodyPr/>
                    <a:lstStyle/>
                    <a:p>
                      <a:pPr algn="ctr"/>
                      <a:r>
                        <a:rPr lang="en-US" sz="700" b="1" dirty="0">
                          <a:solidFill>
                            <a:schemeClr val="tx1">
                              <a:lumMod val="65000"/>
                              <a:lumOff val="35000"/>
                            </a:schemeClr>
                          </a:solidFill>
                          <a:latin typeface="Raleway" panose="020B0503030101060003" pitchFamily="34" charset="0"/>
                        </a:rPr>
                        <a:t>5</a:t>
                      </a:r>
                    </a:p>
                  </a:txBody>
                  <a:tcPr anchor="ctr"/>
                </a:tc>
                <a:tc>
                  <a:txBody>
                    <a:bodyPr/>
                    <a:lstStyle/>
                    <a:p>
                      <a:r>
                        <a:rPr lang="en-US" sz="700" dirty="0" err="1">
                          <a:solidFill>
                            <a:schemeClr val="tx1">
                              <a:lumMod val="65000"/>
                              <a:lumOff val="35000"/>
                            </a:schemeClr>
                          </a:solidFill>
                          <a:latin typeface="Raleway" panose="020B0503030101060003" pitchFamily="34" charset="0"/>
                        </a:rPr>
                        <a:t>Payment_value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Float </a:t>
                      </a:r>
                    </a:p>
                  </a:txBody>
                  <a:tcPr anchor="ctr"/>
                </a:tc>
                <a:tc>
                  <a:txBody>
                    <a:bodyPr/>
                    <a:lstStyle/>
                    <a:p>
                      <a:r>
                        <a:rPr lang="en-US" sz="700" dirty="0">
                          <a:solidFill>
                            <a:schemeClr val="tx1">
                              <a:lumMod val="65000"/>
                              <a:lumOff val="35000"/>
                            </a:schemeClr>
                          </a:solidFill>
                          <a:latin typeface="Raleway" panose="020B0503030101060003" pitchFamily="34" charset="0"/>
                        </a:rPr>
                        <a:t>The amount of this payment</a:t>
                      </a:r>
                    </a:p>
                  </a:txBody>
                  <a:tcPr anchor="ctr"/>
                </a:tc>
                <a:extLst>
                  <a:ext uri="{0D108BD9-81ED-4DB2-BD59-A6C34878D82A}">
                    <a16:rowId xmlns:a16="http://schemas.microsoft.com/office/drawing/2014/main" val="3666390511"/>
                  </a:ext>
                </a:extLst>
              </a:tr>
            </a:tbl>
          </a:graphicData>
        </a:graphic>
      </p:graphicFrame>
      <p:sp>
        <p:nvSpPr>
          <p:cNvPr id="3" name="TextBox 2">
            <a:extLst>
              <a:ext uri="{FF2B5EF4-FFF2-40B4-BE49-F238E27FC236}">
                <a16:creationId xmlns:a16="http://schemas.microsoft.com/office/drawing/2014/main" id="{49D7B5EF-D761-EED9-64D0-676010F8D053}"/>
              </a:ext>
            </a:extLst>
          </p:cNvPr>
          <p:cNvSpPr txBox="1"/>
          <p:nvPr/>
        </p:nvSpPr>
        <p:spPr>
          <a:xfrm>
            <a:off x="181627" y="181183"/>
            <a:ext cx="1853851" cy="338554"/>
          </a:xfrm>
          <a:prstGeom prst="rect">
            <a:avLst/>
          </a:prstGeom>
          <a:noFill/>
        </p:spPr>
        <p:txBody>
          <a:bodyPr wrap="square">
            <a:spAutoFit/>
          </a:bodyPr>
          <a:lstStyle/>
          <a:p>
            <a:pPr marL="0" lvl="0" indent="0" algn="l" rtl="0">
              <a:spcBef>
                <a:spcPts val="0"/>
              </a:spcBef>
              <a:spcAft>
                <a:spcPts val="0"/>
              </a:spcAft>
              <a:buNone/>
            </a:pPr>
            <a:r>
              <a:rPr lang="en-US" sz="1600" dirty="0">
                <a:solidFill>
                  <a:schemeClr val="tx1">
                    <a:lumMod val="65000"/>
                    <a:lumOff val="35000"/>
                  </a:schemeClr>
                </a:solidFill>
                <a:latin typeface="Oswald" pitchFamily="2" charset="0"/>
              </a:rPr>
              <a:t>Table Order Payments</a:t>
            </a:r>
          </a:p>
        </p:txBody>
      </p:sp>
      <p:graphicFrame>
        <p:nvGraphicFramePr>
          <p:cNvPr id="4" name="Table 3">
            <a:extLst>
              <a:ext uri="{FF2B5EF4-FFF2-40B4-BE49-F238E27FC236}">
                <a16:creationId xmlns:a16="http://schemas.microsoft.com/office/drawing/2014/main" id="{D83E768B-93AC-7615-239F-A214E3A3831B}"/>
              </a:ext>
            </a:extLst>
          </p:cNvPr>
          <p:cNvGraphicFramePr>
            <a:graphicFrameLocks noGrp="1"/>
          </p:cNvGraphicFramePr>
          <p:nvPr>
            <p:extLst>
              <p:ext uri="{D42A27DB-BD31-4B8C-83A1-F6EECF244321}">
                <p14:modId xmlns:p14="http://schemas.microsoft.com/office/powerpoint/2010/main" val="3651382476"/>
              </p:ext>
            </p:extLst>
          </p:nvPr>
        </p:nvGraphicFramePr>
        <p:xfrm>
          <a:off x="288098" y="2320670"/>
          <a:ext cx="8523960" cy="1647512"/>
        </p:xfrm>
        <a:graphic>
          <a:graphicData uri="http://schemas.openxmlformats.org/drawingml/2006/table">
            <a:tbl>
              <a:tblPr firstRow="1" bandRow="1">
                <a:tableStyleId>{70D35D88-9EBA-4D74-BDCD-D99B3B76065A}</a:tableStyleId>
              </a:tblPr>
              <a:tblGrid>
                <a:gridCol w="479233">
                  <a:extLst>
                    <a:ext uri="{9D8B030D-6E8A-4147-A177-3AD203B41FA5}">
                      <a16:colId xmlns:a16="http://schemas.microsoft.com/office/drawing/2014/main" val="2571072188"/>
                    </a:ext>
                  </a:extLst>
                </a:gridCol>
                <a:gridCol w="2549520">
                  <a:extLst>
                    <a:ext uri="{9D8B030D-6E8A-4147-A177-3AD203B41FA5}">
                      <a16:colId xmlns:a16="http://schemas.microsoft.com/office/drawing/2014/main" val="2142741592"/>
                    </a:ext>
                  </a:extLst>
                </a:gridCol>
                <a:gridCol w="2526541">
                  <a:extLst>
                    <a:ext uri="{9D8B030D-6E8A-4147-A177-3AD203B41FA5}">
                      <a16:colId xmlns:a16="http://schemas.microsoft.com/office/drawing/2014/main" val="1290191149"/>
                    </a:ext>
                  </a:extLst>
                </a:gridCol>
                <a:gridCol w="2968666">
                  <a:extLst>
                    <a:ext uri="{9D8B030D-6E8A-4147-A177-3AD203B41FA5}">
                      <a16:colId xmlns:a16="http://schemas.microsoft.com/office/drawing/2014/main" val="1959818136"/>
                    </a:ext>
                  </a:extLst>
                </a:gridCol>
              </a:tblGrid>
              <a:tr h="0">
                <a:tc>
                  <a:txBody>
                    <a:bodyPr/>
                    <a:lstStyle/>
                    <a:p>
                      <a:pPr algn="ctr"/>
                      <a:r>
                        <a:rPr lang="en-US" sz="700" b="1" dirty="0">
                          <a:solidFill>
                            <a:schemeClr val="tx1">
                              <a:lumMod val="65000"/>
                              <a:lumOff val="35000"/>
                            </a:schemeClr>
                          </a:solidFill>
                          <a:latin typeface="Raleway" panose="020B0503030101060003" pitchFamily="34" charset="0"/>
                        </a:rPr>
                        <a:t>No</a:t>
                      </a:r>
                    </a:p>
                  </a:txBody>
                  <a:tcPr anchor="ctr"/>
                </a:tc>
                <a:tc>
                  <a:txBody>
                    <a:bodyPr/>
                    <a:lstStyle/>
                    <a:p>
                      <a:pPr algn="ctr"/>
                      <a:r>
                        <a:rPr lang="en-US" sz="700" b="1" dirty="0">
                          <a:solidFill>
                            <a:schemeClr val="tx1">
                              <a:lumMod val="65000"/>
                              <a:lumOff val="35000"/>
                            </a:schemeClr>
                          </a:solidFill>
                          <a:latin typeface="Raleway" panose="020B0503030101060003" pitchFamily="34" charset="0"/>
                        </a:rPr>
                        <a:t>Column</a:t>
                      </a:r>
                    </a:p>
                  </a:txBody>
                  <a:tcPr/>
                </a:tc>
                <a:tc>
                  <a:txBody>
                    <a:bodyPr/>
                    <a:lstStyle/>
                    <a:p>
                      <a:pPr algn="ctr"/>
                      <a:r>
                        <a:rPr lang="en-US" sz="700" b="1" dirty="0">
                          <a:solidFill>
                            <a:schemeClr val="tx1">
                              <a:lumMod val="65000"/>
                              <a:lumOff val="35000"/>
                            </a:schemeClr>
                          </a:solidFill>
                          <a:latin typeface="Raleway" panose="020B0503030101060003" pitchFamily="34" charset="0"/>
                        </a:rPr>
                        <a:t>Type</a:t>
                      </a:r>
                    </a:p>
                  </a:txBody>
                  <a:tcPr/>
                </a:tc>
                <a:tc>
                  <a:txBody>
                    <a:bodyPr/>
                    <a:lstStyle/>
                    <a:p>
                      <a:pPr algn="ctr"/>
                      <a:r>
                        <a:rPr lang="en-US" sz="700" b="1" dirty="0">
                          <a:solidFill>
                            <a:schemeClr val="tx1">
                              <a:lumMod val="65000"/>
                              <a:lumOff val="35000"/>
                            </a:schemeClr>
                          </a:solidFill>
                          <a:latin typeface="Raleway" panose="020B0503030101060003" pitchFamily="34" charset="0"/>
                        </a:rPr>
                        <a:t>Description</a:t>
                      </a:r>
                    </a:p>
                  </a:txBody>
                  <a:tcPr/>
                </a:tc>
                <a:extLst>
                  <a:ext uri="{0D108BD9-81ED-4DB2-BD59-A6C34878D82A}">
                    <a16:rowId xmlns:a16="http://schemas.microsoft.com/office/drawing/2014/main" val="868859180"/>
                  </a:ext>
                </a:extLst>
              </a:tr>
              <a:tr h="207056">
                <a:tc>
                  <a:txBody>
                    <a:bodyPr/>
                    <a:lstStyle/>
                    <a:p>
                      <a:pPr algn="ctr"/>
                      <a:r>
                        <a:rPr lang="en-US" sz="700" b="1" dirty="0">
                          <a:solidFill>
                            <a:schemeClr val="tx1">
                              <a:lumMod val="65000"/>
                              <a:lumOff val="35000"/>
                            </a:schemeClr>
                          </a:solidFill>
                          <a:latin typeface="Raleway" panose="020B0503030101060003" pitchFamily="34" charset="0"/>
                        </a:rPr>
                        <a:t>1</a:t>
                      </a:r>
                    </a:p>
                  </a:txBody>
                  <a:tcPr anchor="ctr"/>
                </a:tc>
                <a:tc>
                  <a:txBody>
                    <a:bodyPr/>
                    <a:lstStyle/>
                    <a:p>
                      <a:r>
                        <a:rPr lang="en-US" sz="700" dirty="0" err="1">
                          <a:solidFill>
                            <a:schemeClr val="tx1">
                              <a:lumMod val="65000"/>
                              <a:lumOff val="35000"/>
                            </a:schemeClr>
                          </a:solidFill>
                          <a:latin typeface="Raleway" panose="020B0503030101060003" pitchFamily="34" charset="0"/>
                        </a:rPr>
                        <a:t>Review_id</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String</a:t>
                      </a:r>
                    </a:p>
                  </a:txBody>
                  <a:tcPr anchor="ctr"/>
                </a:tc>
                <a:tc>
                  <a:txBody>
                    <a:bodyPr/>
                    <a:lstStyle/>
                    <a:p>
                      <a:r>
                        <a:rPr lang="en-US" sz="700" dirty="0">
                          <a:solidFill>
                            <a:schemeClr val="tx1">
                              <a:lumMod val="65000"/>
                              <a:lumOff val="35000"/>
                            </a:schemeClr>
                          </a:solidFill>
                          <a:latin typeface="Raleway" panose="020B0503030101060003" pitchFamily="34" charset="0"/>
                        </a:rPr>
                        <a:t>Review ID</a:t>
                      </a:r>
                    </a:p>
                  </a:txBody>
                  <a:tcPr anchor="ctr"/>
                </a:tc>
                <a:extLst>
                  <a:ext uri="{0D108BD9-81ED-4DB2-BD59-A6C34878D82A}">
                    <a16:rowId xmlns:a16="http://schemas.microsoft.com/office/drawing/2014/main" val="3847708813"/>
                  </a:ext>
                </a:extLst>
              </a:tr>
              <a:tr h="207056">
                <a:tc>
                  <a:txBody>
                    <a:bodyPr/>
                    <a:lstStyle/>
                    <a:p>
                      <a:pPr algn="ctr"/>
                      <a:r>
                        <a:rPr lang="en-US" sz="700" b="1" dirty="0">
                          <a:solidFill>
                            <a:schemeClr val="tx1">
                              <a:lumMod val="65000"/>
                              <a:lumOff val="35000"/>
                            </a:schemeClr>
                          </a:solidFill>
                          <a:latin typeface="Raleway" panose="020B0503030101060003" pitchFamily="34" charset="0"/>
                        </a:rPr>
                        <a:t>2</a:t>
                      </a:r>
                    </a:p>
                  </a:txBody>
                  <a:tcPr anchor="ctr"/>
                </a:tc>
                <a:tc>
                  <a:txBody>
                    <a:bodyPr/>
                    <a:lstStyle/>
                    <a:p>
                      <a:r>
                        <a:rPr lang="en-US" sz="700" dirty="0" err="1">
                          <a:solidFill>
                            <a:schemeClr val="tx1">
                              <a:lumMod val="65000"/>
                              <a:lumOff val="35000"/>
                            </a:schemeClr>
                          </a:solidFill>
                          <a:latin typeface="Raleway" panose="020B0503030101060003" pitchFamily="34" charset="0"/>
                        </a:rPr>
                        <a:t>Order_id</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String</a:t>
                      </a:r>
                    </a:p>
                  </a:txBody>
                  <a:tcPr anchor="ctr"/>
                </a:tc>
                <a:tc>
                  <a:txBody>
                    <a:bodyPr/>
                    <a:lstStyle/>
                    <a:p>
                      <a:r>
                        <a:rPr lang="en-US" sz="700" dirty="0">
                          <a:solidFill>
                            <a:schemeClr val="tx1">
                              <a:lumMod val="65000"/>
                              <a:lumOff val="35000"/>
                            </a:schemeClr>
                          </a:solidFill>
                          <a:latin typeface="Raleway" panose="020B0503030101060003" pitchFamily="34" charset="0"/>
                        </a:rPr>
                        <a:t>Orders Id</a:t>
                      </a:r>
                    </a:p>
                  </a:txBody>
                  <a:tcPr anchor="ctr"/>
                </a:tc>
                <a:extLst>
                  <a:ext uri="{0D108BD9-81ED-4DB2-BD59-A6C34878D82A}">
                    <a16:rowId xmlns:a16="http://schemas.microsoft.com/office/drawing/2014/main" val="265896177"/>
                  </a:ext>
                </a:extLst>
              </a:tr>
              <a:tr h="207056">
                <a:tc>
                  <a:txBody>
                    <a:bodyPr/>
                    <a:lstStyle/>
                    <a:p>
                      <a:pPr algn="ctr"/>
                      <a:r>
                        <a:rPr lang="en-US" sz="700" b="1" dirty="0">
                          <a:solidFill>
                            <a:schemeClr val="tx1">
                              <a:lumMod val="65000"/>
                              <a:lumOff val="35000"/>
                            </a:schemeClr>
                          </a:solidFill>
                          <a:latin typeface="Raleway" panose="020B0503030101060003" pitchFamily="34" charset="0"/>
                        </a:rPr>
                        <a:t>3</a:t>
                      </a:r>
                    </a:p>
                  </a:txBody>
                  <a:tcPr anchor="ctr"/>
                </a:tc>
                <a:tc>
                  <a:txBody>
                    <a:bodyPr/>
                    <a:lstStyle/>
                    <a:p>
                      <a:r>
                        <a:rPr lang="en-US" sz="700" dirty="0" err="1">
                          <a:solidFill>
                            <a:schemeClr val="tx1">
                              <a:lumMod val="65000"/>
                              <a:lumOff val="35000"/>
                            </a:schemeClr>
                          </a:solidFill>
                          <a:latin typeface="Raleway" panose="020B0503030101060003" pitchFamily="34" charset="0"/>
                        </a:rPr>
                        <a:t>Review_score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Category (int)</a:t>
                      </a:r>
                    </a:p>
                  </a:txBody>
                  <a:tcPr anchor="ctr"/>
                </a:tc>
                <a:tc>
                  <a:txBody>
                    <a:bodyPr/>
                    <a:lstStyle/>
                    <a:p>
                      <a:r>
                        <a:rPr lang="en-US" sz="700" dirty="0">
                          <a:solidFill>
                            <a:schemeClr val="tx1">
                              <a:lumMod val="65000"/>
                              <a:lumOff val="35000"/>
                            </a:schemeClr>
                          </a:solidFill>
                          <a:latin typeface="Raleway" panose="020B0503030101060003" pitchFamily="34" charset="0"/>
                        </a:rPr>
                        <a:t>Customer satisfaction (1 to 5)</a:t>
                      </a:r>
                    </a:p>
                  </a:txBody>
                  <a:tcPr anchor="ctr"/>
                </a:tc>
                <a:extLst>
                  <a:ext uri="{0D108BD9-81ED-4DB2-BD59-A6C34878D82A}">
                    <a16:rowId xmlns:a16="http://schemas.microsoft.com/office/drawing/2014/main" val="2690093934"/>
                  </a:ext>
                </a:extLst>
              </a:tr>
              <a:tr h="207056">
                <a:tc>
                  <a:txBody>
                    <a:bodyPr/>
                    <a:lstStyle/>
                    <a:p>
                      <a:pPr algn="ctr"/>
                      <a:r>
                        <a:rPr lang="en-US" sz="700" b="1" dirty="0">
                          <a:solidFill>
                            <a:schemeClr val="tx1">
                              <a:lumMod val="65000"/>
                              <a:lumOff val="35000"/>
                            </a:schemeClr>
                          </a:solidFill>
                          <a:latin typeface="Raleway" panose="020B0503030101060003" pitchFamily="34" charset="0"/>
                        </a:rPr>
                        <a:t>4</a:t>
                      </a:r>
                    </a:p>
                  </a:txBody>
                  <a:tcPr anchor="ctr"/>
                </a:tc>
                <a:tc>
                  <a:txBody>
                    <a:bodyPr/>
                    <a:lstStyle/>
                    <a:p>
                      <a:r>
                        <a:rPr lang="en-US" sz="700" dirty="0" err="1">
                          <a:solidFill>
                            <a:schemeClr val="tx1">
                              <a:lumMod val="65000"/>
                              <a:lumOff val="35000"/>
                            </a:schemeClr>
                          </a:solidFill>
                          <a:latin typeface="Raleway" panose="020B0503030101060003" pitchFamily="34" charset="0"/>
                        </a:rPr>
                        <a:t>Review_comment_title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String</a:t>
                      </a:r>
                    </a:p>
                  </a:txBody>
                  <a:tcPr anchor="ctr"/>
                </a:tc>
                <a:tc>
                  <a:txBody>
                    <a:bodyPr/>
                    <a:lstStyle/>
                    <a:p>
                      <a:r>
                        <a:rPr lang="en-US" sz="700" dirty="0">
                          <a:solidFill>
                            <a:schemeClr val="tx1">
                              <a:lumMod val="65000"/>
                              <a:lumOff val="35000"/>
                            </a:schemeClr>
                          </a:solidFill>
                          <a:latin typeface="Raleway" panose="020B0503030101060003" pitchFamily="34" charset="0"/>
                        </a:rPr>
                        <a:t>Title of the satisfaction survey</a:t>
                      </a:r>
                    </a:p>
                  </a:txBody>
                  <a:tcPr anchor="ctr"/>
                </a:tc>
                <a:extLst>
                  <a:ext uri="{0D108BD9-81ED-4DB2-BD59-A6C34878D82A}">
                    <a16:rowId xmlns:a16="http://schemas.microsoft.com/office/drawing/2014/main" val="1865846169"/>
                  </a:ext>
                </a:extLst>
              </a:tr>
              <a:tr h="207056">
                <a:tc>
                  <a:txBody>
                    <a:bodyPr/>
                    <a:lstStyle/>
                    <a:p>
                      <a:pPr algn="ctr"/>
                      <a:r>
                        <a:rPr lang="en-US" sz="700" b="1" dirty="0">
                          <a:solidFill>
                            <a:schemeClr val="tx1">
                              <a:lumMod val="65000"/>
                              <a:lumOff val="35000"/>
                            </a:schemeClr>
                          </a:solidFill>
                          <a:latin typeface="Raleway" panose="020B0503030101060003" pitchFamily="34" charset="0"/>
                        </a:rPr>
                        <a:t>5</a:t>
                      </a:r>
                    </a:p>
                  </a:txBody>
                  <a:tcPr anchor="ctr"/>
                </a:tc>
                <a:tc>
                  <a:txBody>
                    <a:bodyPr/>
                    <a:lstStyle/>
                    <a:p>
                      <a:r>
                        <a:rPr lang="en-US" sz="700" dirty="0" err="1">
                          <a:solidFill>
                            <a:schemeClr val="tx1">
                              <a:lumMod val="65000"/>
                              <a:lumOff val="35000"/>
                            </a:schemeClr>
                          </a:solidFill>
                          <a:latin typeface="Raleway" panose="020B0503030101060003" pitchFamily="34" charset="0"/>
                        </a:rPr>
                        <a:t>Review_comment_message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String</a:t>
                      </a:r>
                    </a:p>
                  </a:txBody>
                  <a:tcPr anchor="ctr"/>
                </a:tc>
                <a:tc>
                  <a:txBody>
                    <a:bodyPr/>
                    <a:lstStyle/>
                    <a:p>
                      <a:r>
                        <a:rPr lang="en-US" sz="700" dirty="0">
                          <a:solidFill>
                            <a:schemeClr val="tx1">
                              <a:lumMod val="65000"/>
                              <a:lumOff val="35000"/>
                            </a:schemeClr>
                          </a:solidFill>
                          <a:latin typeface="Raleway" panose="020B0503030101060003" pitchFamily="34" charset="0"/>
                        </a:rPr>
                        <a:t>Content of the satisfaction survey</a:t>
                      </a:r>
                    </a:p>
                  </a:txBody>
                  <a:tcPr anchor="ctr"/>
                </a:tc>
                <a:extLst>
                  <a:ext uri="{0D108BD9-81ED-4DB2-BD59-A6C34878D82A}">
                    <a16:rowId xmlns:a16="http://schemas.microsoft.com/office/drawing/2014/main" val="3666390511"/>
                  </a:ext>
                </a:extLst>
              </a:tr>
              <a:tr h="207056">
                <a:tc>
                  <a:txBody>
                    <a:bodyPr/>
                    <a:lstStyle/>
                    <a:p>
                      <a:pPr algn="ctr"/>
                      <a:r>
                        <a:rPr lang="en-US" sz="700" b="1" dirty="0">
                          <a:solidFill>
                            <a:schemeClr val="tx1">
                              <a:lumMod val="65000"/>
                              <a:lumOff val="35000"/>
                            </a:schemeClr>
                          </a:solidFill>
                          <a:latin typeface="Raleway" panose="020B0503030101060003" pitchFamily="34" charset="0"/>
                        </a:rPr>
                        <a:t>6</a:t>
                      </a:r>
                    </a:p>
                  </a:txBody>
                  <a:tcPr anchor="ctr"/>
                </a:tc>
                <a:tc>
                  <a:txBody>
                    <a:bodyPr/>
                    <a:lstStyle/>
                    <a:p>
                      <a:r>
                        <a:rPr lang="en-US" sz="700" dirty="0" err="1">
                          <a:solidFill>
                            <a:schemeClr val="tx1">
                              <a:lumMod val="65000"/>
                              <a:lumOff val="35000"/>
                            </a:schemeClr>
                          </a:solidFill>
                          <a:latin typeface="Raleway" panose="020B0503030101060003" pitchFamily="34" charset="0"/>
                        </a:rPr>
                        <a:t>Review_creation_date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Datetime</a:t>
                      </a:r>
                    </a:p>
                  </a:txBody>
                  <a:tcPr anchor="ctr"/>
                </a:tc>
                <a:tc>
                  <a:txBody>
                    <a:bodyPr/>
                    <a:lstStyle/>
                    <a:p>
                      <a:r>
                        <a:rPr lang="en-US" sz="700" dirty="0">
                          <a:solidFill>
                            <a:schemeClr val="tx1">
                              <a:lumMod val="65000"/>
                              <a:lumOff val="35000"/>
                            </a:schemeClr>
                          </a:solidFill>
                          <a:latin typeface="Raleway" panose="020B0503030101060003" pitchFamily="34" charset="0"/>
                        </a:rPr>
                        <a:t>Time of sending the satisfaction survey to consumers</a:t>
                      </a:r>
                    </a:p>
                  </a:txBody>
                  <a:tcPr anchor="ctr"/>
                </a:tc>
                <a:extLst>
                  <a:ext uri="{0D108BD9-81ED-4DB2-BD59-A6C34878D82A}">
                    <a16:rowId xmlns:a16="http://schemas.microsoft.com/office/drawing/2014/main" val="3615165927"/>
                  </a:ext>
                </a:extLst>
              </a:tr>
              <a:tr h="207056">
                <a:tc>
                  <a:txBody>
                    <a:bodyPr/>
                    <a:lstStyle/>
                    <a:p>
                      <a:pPr algn="ctr"/>
                      <a:r>
                        <a:rPr lang="en-US" sz="700" b="1" dirty="0">
                          <a:solidFill>
                            <a:schemeClr val="tx1">
                              <a:lumMod val="65000"/>
                              <a:lumOff val="35000"/>
                            </a:schemeClr>
                          </a:solidFill>
                          <a:latin typeface="Raleway" panose="020B0503030101060003" pitchFamily="34" charset="0"/>
                        </a:rPr>
                        <a:t>7</a:t>
                      </a:r>
                    </a:p>
                  </a:txBody>
                  <a:tcPr anchor="ctr"/>
                </a:tc>
                <a:tc>
                  <a:txBody>
                    <a:bodyPr/>
                    <a:lstStyle/>
                    <a:p>
                      <a:r>
                        <a:rPr lang="en-US" sz="700" dirty="0" err="1">
                          <a:solidFill>
                            <a:schemeClr val="tx1">
                              <a:lumMod val="65000"/>
                              <a:lumOff val="35000"/>
                            </a:schemeClr>
                          </a:solidFill>
                          <a:latin typeface="Raleway" panose="020B0503030101060003" pitchFamily="34" charset="0"/>
                        </a:rPr>
                        <a:t>Review_answer_timestamp</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Datetime </a:t>
                      </a:r>
                    </a:p>
                  </a:txBody>
                  <a:tcPr anchor="ctr"/>
                </a:tc>
                <a:tc>
                  <a:txBody>
                    <a:bodyPr/>
                    <a:lstStyle/>
                    <a:p>
                      <a:r>
                        <a:rPr lang="en-US" sz="700" dirty="0">
                          <a:solidFill>
                            <a:schemeClr val="tx1">
                              <a:lumMod val="65000"/>
                              <a:lumOff val="35000"/>
                            </a:schemeClr>
                          </a:solidFill>
                          <a:latin typeface="Raleway" panose="020B0503030101060003" pitchFamily="34" charset="0"/>
                        </a:rPr>
                        <a:t>The time when the customer completed the satisfaction survey</a:t>
                      </a:r>
                    </a:p>
                  </a:txBody>
                  <a:tcPr anchor="ctr"/>
                </a:tc>
                <a:extLst>
                  <a:ext uri="{0D108BD9-81ED-4DB2-BD59-A6C34878D82A}">
                    <a16:rowId xmlns:a16="http://schemas.microsoft.com/office/drawing/2014/main" val="1577245890"/>
                  </a:ext>
                </a:extLst>
              </a:tr>
            </a:tbl>
          </a:graphicData>
        </a:graphic>
      </p:graphicFrame>
      <p:sp>
        <p:nvSpPr>
          <p:cNvPr id="5" name="TextBox 4">
            <a:extLst>
              <a:ext uri="{FF2B5EF4-FFF2-40B4-BE49-F238E27FC236}">
                <a16:creationId xmlns:a16="http://schemas.microsoft.com/office/drawing/2014/main" id="{6FCC452A-B0C2-0DE1-8BD8-9C3E82C80E06}"/>
              </a:ext>
            </a:extLst>
          </p:cNvPr>
          <p:cNvSpPr txBox="1"/>
          <p:nvPr/>
        </p:nvSpPr>
        <p:spPr>
          <a:xfrm>
            <a:off x="181627" y="1930651"/>
            <a:ext cx="1750798" cy="338554"/>
          </a:xfrm>
          <a:prstGeom prst="rect">
            <a:avLst/>
          </a:prstGeom>
          <a:noFill/>
        </p:spPr>
        <p:txBody>
          <a:bodyPr wrap="square">
            <a:spAutoFit/>
          </a:bodyPr>
          <a:lstStyle/>
          <a:p>
            <a:pPr marL="0" lvl="0" indent="0" algn="l" rtl="0">
              <a:spcBef>
                <a:spcPts val="0"/>
              </a:spcBef>
              <a:spcAft>
                <a:spcPts val="0"/>
              </a:spcAft>
              <a:buNone/>
            </a:pPr>
            <a:r>
              <a:rPr lang="en-US" sz="1600" dirty="0">
                <a:solidFill>
                  <a:schemeClr val="tx1">
                    <a:lumMod val="65000"/>
                    <a:lumOff val="35000"/>
                  </a:schemeClr>
                </a:solidFill>
                <a:latin typeface="Oswald" pitchFamily="2" charset="0"/>
              </a:rPr>
              <a:t>Table Order Reviews</a:t>
            </a:r>
          </a:p>
        </p:txBody>
      </p:sp>
    </p:spTree>
    <p:extLst>
      <p:ext uri="{BB962C8B-B14F-4D97-AF65-F5344CB8AC3E}">
        <p14:creationId xmlns:p14="http://schemas.microsoft.com/office/powerpoint/2010/main" val="3321357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A4F4EE3-E861-1B07-C971-04288011AF69}"/>
              </a:ext>
            </a:extLst>
          </p:cNvPr>
          <p:cNvGraphicFramePr>
            <a:graphicFrameLocks noGrp="1"/>
          </p:cNvGraphicFramePr>
          <p:nvPr>
            <p:extLst>
              <p:ext uri="{D42A27DB-BD31-4B8C-83A1-F6EECF244321}">
                <p14:modId xmlns:p14="http://schemas.microsoft.com/office/powerpoint/2010/main" val="2548330120"/>
              </p:ext>
            </p:extLst>
          </p:nvPr>
        </p:nvGraphicFramePr>
        <p:xfrm>
          <a:off x="288098" y="571202"/>
          <a:ext cx="8523960" cy="2061624"/>
        </p:xfrm>
        <a:graphic>
          <a:graphicData uri="http://schemas.openxmlformats.org/drawingml/2006/table">
            <a:tbl>
              <a:tblPr firstRow="1" bandRow="1">
                <a:tableStyleId>{70D35D88-9EBA-4D74-BDCD-D99B3B76065A}</a:tableStyleId>
              </a:tblPr>
              <a:tblGrid>
                <a:gridCol w="479233">
                  <a:extLst>
                    <a:ext uri="{9D8B030D-6E8A-4147-A177-3AD203B41FA5}">
                      <a16:colId xmlns:a16="http://schemas.microsoft.com/office/drawing/2014/main" val="2571072188"/>
                    </a:ext>
                  </a:extLst>
                </a:gridCol>
                <a:gridCol w="2549520">
                  <a:extLst>
                    <a:ext uri="{9D8B030D-6E8A-4147-A177-3AD203B41FA5}">
                      <a16:colId xmlns:a16="http://schemas.microsoft.com/office/drawing/2014/main" val="2142741592"/>
                    </a:ext>
                  </a:extLst>
                </a:gridCol>
                <a:gridCol w="2677316">
                  <a:extLst>
                    <a:ext uri="{9D8B030D-6E8A-4147-A177-3AD203B41FA5}">
                      <a16:colId xmlns:a16="http://schemas.microsoft.com/office/drawing/2014/main" val="1290191149"/>
                    </a:ext>
                  </a:extLst>
                </a:gridCol>
                <a:gridCol w="2817891">
                  <a:extLst>
                    <a:ext uri="{9D8B030D-6E8A-4147-A177-3AD203B41FA5}">
                      <a16:colId xmlns:a16="http://schemas.microsoft.com/office/drawing/2014/main" val="1959818136"/>
                    </a:ext>
                  </a:extLst>
                </a:gridCol>
              </a:tblGrid>
              <a:tr h="0">
                <a:tc>
                  <a:txBody>
                    <a:bodyPr/>
                    <a:lstStyle/>
                    <a:p>
                      <a:pPr algn="ctr"/>
                      <a:r>
                        <a:rPr lang="en-US" sz="700" b="1" dirty="0">
                          <a:solidFill>
                            <a:schemeClr val="tx1">
                              <a:lumMod val="65000"/>
                              <a:lumOff val="35000"/>
                            </a:schemeClr>
                          </a:solidFill>
                          <a:latin typeface="Raleway" panose="020B0503030101060003" pitchFamily="34" charset="0"/>
                        </a:rPr>
                        <a:t>No</a:t>
                      </a:r>
                    </a:p>
                  </a:txBody>
                  <a:tcPr anchor="ctr"/>
                </a:tc>
                <a:tc>
                  <a:txBody>
                    <a:bodyPr/>
                    <a:lstStyle/>
                    <a:p>
                      <a:pPr algn="ctr"/>
                      <a:r>
                        <a:rPr lang="en-US" sz="700" b="1" dirty="0">
                          <a:solidFill>
                            <a:schemeClr val="tx1">
                              <a:lumMod val="65000"/>
                              <a:lumOff val="35000"/>
                            </a:schemeClr>
                          </a:solidFill>
                          <a:latin typeface="Raleway" panose="020B0503030101060003" pitchFamily="34" charset="0"/>
                        </a:rPr>
                        <a:t>Column</a:t>
                      </a:r>
                    </a:p>
                  </a:txBody>
                  <a:tcPr/>
                </a:tc>
                <a:tc>
                  <a:txBody>
                    <a:bodyPr/>
                    <a:lstStyle/>
                    <a:p>
                      <a:pPr algn="ctr"/>
                      <a:r>
                        <a:rPr lang="en-US" sz="700" b="1" dirty="0">
                          <a:solidFill>
                            <a:schemeClr val="tx1">
                              <a:lumMod val="65000"/>
                              <a:lumOff val="35000"/>
                            </a:schemeClr>
                          </a:solidFill>
                          <a:latin typeface="Raleway" panose="020B0503030101060003" pitchFamily="34" charset="0"/>
                        </a:rPr>
                        <a:t>Type</a:t>
                      </a:r>
                    </a:p>
                  </a:txBody>
                  <a:tcPr/>
                </a:tc>
                <a:tc>
                  <a:txBody>
                    <a:bodyPr/>
                    <a:lstStyle/>
                    <a:p>
                      <a:pPr algn="ctr"/>
                      <a:r>
                        <a:rPr lang="en-US" sz="700" b="1" dirty="0">
                          <a:solidFill>
                            <a:schemeClr val="tx1">
                              <a:lumMod val="65000"/>
                              <a:lumOff val="35000"/>
                            </a:schemeClr>
                          </a:solidFill>
                          <a:latin typeface="Raleway" panose="020B0503030101060003" pitchFamily="34" charset="0"/>
                        </a:rPr>
                        <a:t>Description</a:t>
                      </a:r>
                    </a:p>
                  </a:txBody>
                  <a:tcPr/>
                </a:tc>
                <a:extLst>
                  <a:ext uri="{0D108BD9-81ED-4DB2-BD59-A6C34878D82A}">
                    <a16:rowId xmlns:a16="http://schemas.microsoft.com/office/drawing/2014/main" val="868859180"/>
                  </a:ext>
                </a:extLst>
              </a:tr>
              <a:tr h="207056">
                <a:tc>
                  <a:txBody>
                    <a:bodyPr/>
                    <a:lstStyle/>
                    <a:p>
                      <a:pPr algn="ctr"/>
                      <a:r>
                        <a:rPr lang="en-US" sz="700" b="1" dirty="0">
                          <a:solidFill>
                            <a:schemeClr val="tx1">
                              <a:lumMod val="65000"/>
                              <a:lumOff val="35000"/>
                            </a:schemeClr>
                          </a:solidFill>
                          <a:latin typeface="Raleway" panose="020B0503030101060003" pitchFamily="34" charset="0"/>
                        </a:rPr>
                        <a:t>1</a:t>
                      </a:r>
                    </a:p>
                  </a:txBody>
                  <a:tcPr anchor="ctr"/>
                </a:tc>
                <a:tc>
                  <a:txBody>
                    <a:bodyPr/>
                    <a:lstStyle/>
                    <a:p>
                      <a:r>
                        <a:rPr lang="en-US" sz="700" dirty="0" err="1">
                          <a:solidFill>
                            <a:schemeClr val="tx1">
                              <a:lumMod val="65000"/>
                              <a:lumOff val="35000"/>
                            </a:schemeClr>
                          </a:solidFill>
                          <a:latin typeface="Raleway" panose="020B0503030101060003" pitchFamily="34" charset="0"/>
                        </a:rPr>
                        <a:t>Product_id</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String</a:t>
                      </a:r>
                    </a:p>
                  </a:txBody>
                  <a:tcPr anchor="ctr"/>
                </a:tc>
                <a:tc>
                  <a:txBody>
                    <a:bodyPr/>
                    <a:lstStyle/>
                    <a:p>
                      <a:r>
                        <a:rPr lang="en-US" sz="700" dirty="0">
                          <a:solidFill>
                            <a:schemeClr val="tx1">
                              <a:lumMod val="65000"/>
                              <a:lumOff val="35000"/>
                            </a:schemeClr>
                          </a:solidFill>
                          <a:latin typeface="Raleway" panose="020B0503030101060003" pitchFamily="34" charset="0"/>
                        </a:rPr>
                        <a:t>Product ID</a:t>
                      </a:r>
                    </a:p>
                  </a:txBody>
                  <a:tcPr anchor="ctr"/>
                </a:tc>
                <a:extLst>
                  <a:ext uri="{0D108BD9-81ED-4DB2-BD59-A6C34878D82A}">
                    <a16:rowId xmlns:a16="http://schemas.microsoft.com/office/drawing/2014/main" val="3847708813"/>
                  </a:ext>
                </a:extLst>
              </a:tr>
              <a:tr h="207056">
                <a:tc>
                  <a:txBody>
                    <a:bodyPr/>
                    <a:lstStyle/>
                    <a:p>
                      <a:pPr algn="ctr"/>
                      <a:r>
                        <a:rPr lang="en-US" sz="700" b="1" dirty="0">
                          <a:solidFill>
                            <a:schemeClr val="tx1">
                              <a:lumMod val="65000"/>
                              <a:lumOff val="35000"/>
                            </a:schemeClr>
                          </a:solidFill>
                          <a:latin typeface="Raleway" panose="020B0503030101060003" pitchFamily="34" charset="0"/>
                        </a:rPr>
                        <a:t>2</a:t>
                      </a:r>
                    </a:p>
                  </a:txBody>
                  <a:tcPr anchor="ctr"/>
                </a:tc>
                <a:tc>
                  <a:txBody>
                    <a:bodyPr/>
                    <a:lstStyle/>
                    <a:p>
                      <a:r>
                        <a:rPr lang="en-US" sz="700" dirty="0" err="1">
                          <a:solidFill>
                            <a:schemeClr val="tx1">
                              <a:lumMod val="65000"/>
                              <a:lumOff val="35000"/>
                            </a:schemeClr>
                          </a:solidFill>
                          <a:latin typeface="Raleway" panose="020B0503030101060003" pitchFamily="34" charset="0"/>
                        </a:rPr>
                        <a:t>Product_category_name</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String</a:t>
                      </a:r>
                    </a:p>
                  </a:txBody>
                  <a:tcPr anchor="ctr"/>
                </a:tc>
                <a:tc>
                  <a:txBody>
                    <a:bodyPr/>
                    <a:lstStyle/>
                    <a:p>
                      <a:r>
                        <a:rPr lang="en-US" sz="700" dirty="0">
                          <a:solidFill>
                            <a:schemeClr val="tx1">
                              <a:lumMod val="65000"/>
                              <a:lumOff val="35000"/>
                            </a:schemeClr>
                          </a:solidFill>
                          <a:latin typeface="Raleway" panose="020B0503030101060003" pitchFamily="34" charset="0"/>
                        </a:rPr>
                        <a:t>Product type</a:t>
                      </a:r>
                    </a:p>
                  </a:txBody>
                  <a:tcPr anchor="ctr"/>
                </a:tc>
                <a:extLst>
                  <a:ext uri="{0D108BD9-81ED-4DB2-BD59-A6C34878D82A}">
                    <a16:rowId xmlns:a16="http://schemas.microsoft.com/office/drawing/2014/main" val="265896177"/>
                  </a:ext>
                </a:extLst>
              </a:tr>
              <a:tr h="207056">
                <a:tc>
                  <a:txBody>
                    <a:bodyPr/>
                    <a:lstStyle/>
                    <a:p>
                      <a:pPr algn="ctr"/>
                      <a:r>
                        <a:rPr lang="en-US" sz="700" b="1" dirty="0">
                          <a:solidFill>
                            <a:schemeClr val="tx1">
                              <a:lumMod val="65000"/>
                              <a:lumOff val="35000"/>
                            </a:schemeClr>
                          </a:solidFill>
                          <a:latin typeface="Raleway" panose="020B0503030101060003" pitchFamily="34" charset="0"/>
                        </a:rPr>
                        <a:t>3</a:t>
                      </a:r>
                    </a:p>
                  </a:txBody>
                  <a:tcPr anchor="ctr"/>
                </a:tc>
                <a:tc>
                  <a:txBody>
                    <a:bodyPr/>
                    <a:lstStyle/>
                    <a:p>
                      <a:r>
                        <a:rPr lang="en-US" sz="700" dirty="0" err="1">
                          <a:solidFill>
                            <a:schemeClr val="tx1">
                              <a:lumMod val="65000"/>
                              <a:lumOff val="35000"/>
                            </a:schemeClr>
                          </a:solidFill>
                          <a:latin typeface="Raleway" panose="020B0503030101060003" pitchFamily="34" charset="0"/>
                        </a:rPr>
                        <a:t>Product_name_length</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Integer</a:t>
                      </a:r>
                    </a:p>
                  </a:txBody>
                  <a:tcPr anchor="ctr"/>
                </a:tc>
                <a:tc>
                  <a:txBody>
                    <a:bodyPr/>
                    <a:lstStyle/>
                    <a:p>
                      <a:r>
                        <a:rPr lang="en-US" sz="700" dirty="0">
                          <a:solidFill>
                            <a:schemeClr val="tx1">
                              <a:lumMod val="65000"/>
                              <a:lumOff val="35000"/>
                            </a:schemeClr>
                          </a:solidFill>
                          <a:latin typeface="Raleway" panose="020B0503030101060003" pitchFamily="34" charset="0"/>
                        </a:rPr>
                        <a:t>The number of words in the product name</a:t>
                      </a:r>
                    </a:p>
                  </a:txBody>
                  <a:tcPr anchor="ctr"/>
                </a:tc>
                <a:extLst>
                  <a:ext uri="{0D108BD9-81ED-4DB2-BD59-A6C34878D82A}">
                    <a16:rowId xmlns:a16="http://schemas.microsoft.com/office/drawing/2014/main" val="2690093934"/>
                  </a:ext>
                </a:extLst>
              </a:tr>
              <a:tr h="207056">
                <a:tc>
                  <a:txBody>
                    <a:bodyPr/>
                    <a:lstStyle/>
                    <a:p>
                      <a:pPr algn="ctr"/>
                      <a:r>
                        <a:rPr lang="en-US" sz="700" b="1" dirty="0">
                          <a:solidFill>
                            <a:schemeClr val="tx1">
                              <a:lumMod val="65000"/>
                              <a:lumOff val="35000"/>
                            </a:schemeClr>
                          </a:solidFill>
                          <a:latin typeface="Raleway" panose="020B0503030101060003" pitchFamily="34" charset="0"/>
                        </a:rPr>
                        <a:t>4</a:t>
                      </a:r>
                    </a:p>
                  </a:txBody>
                  <a:tcPr anchor="ctr"/>
                </a:tc>
                <a:tc>
                  <a:txBody>
                    <a:bodyPr/>
                    <a:lstStyle/>
                    <a:p>
                      <a:r>
                        <a:rPr lang="en-US" sz="700" dirty="0" err="1">
                          <a:solidFill>
                            <a:schemeClr val="tx1">
                              <a:lumMod val="65000"/>
                              <a:lumOff val="35000"/>
                            </a:schemeClr>
                          </a:solidFill>
                          <a:latin typeface="Raleway" panose="020B0503030101060003" pitchFamily="34" charset="0"/>
                        </a:rPr>
                        <a:t>Product_description_length</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Integer</a:t>
                      </a:r>
                    </a:p>
                  </a:txBody>
                  <a:tcPr anchor="ctr"/>
                </a:tc>
                <a:tc>
                  <a:txBody>
                    <a:bodyPr/>
                    <a:lstStyle/>
                    <a:p>
                      <a:r>
                        <a:rPr lang="en-US" sz="700" dirty="0">
                          <a:solidFill>
                            <a:schemeClr val="tx1">
                              <a:lumMod val="65000"/>
                              <a:lumOff val="35000"/>
                            </a:schemeClr>
                          </a:solidFill>
                          <a:latin typeface="Raleway" panose="020B0503030101060003" pitchFamily="34" charset="0"/>
                        </a:rPr>
                        <a:t>The number of words in the product description</a:t>
                      </a:r>
                    </a:p>
                  </a:txBody>
                  <a:tcPr anchor="ctr"/>
                </a:tc>
                <a:extLst>
                  <a:ext uri="{0D108BD9-81ED-4DB2-BD59-A6C34878D82A}">
                    <a16:rowId xmlns:a16="http://schemas.microsoft.com/office/drawing/2014/main" val="1865846169"/>
                  </a:ext>
                </a:extLst>
              </a:tr>
              <a:tr h="207056">
                <a:tc>
                  <a:txBody>
                    <a:bodyPr/>
                    <a:lstStyle/>
                    <a:p>
                      <a:pPr algn="ctr"/>
                      <a:r>
                        <a:rPr lang="en-US" sz="700" b="1" dirty="0">
                          <a:solidFill>
                            <a:schemeClr val="tx1">
                              <a:lumMod val="65000"/>
                              <a:lumOff val="35000"/>
                            </a:schemeClr>
                          </a:solidFill>
                          <a:latin typeface="Raleway" panose="020B0503030101060003" pitchFamily="34" charset="0"/>
                        </a:rPr>
                        <a:t>5</a:t>
                      </a:r>
                    </a:p>
                  </a:txBody>
                  <a:tcPr anchor="ctr"/>
                </a:tc>
                <a:tc>
                  <a:txBody>
                    <a:bodyPr/>
                    <a:lstStyle/>
                    <a:p>
                      <a:r>
                        <a:rPr lang="en-US" sz="700" dirty="0" err="1">
                          <a:solidFill>
                            <a:schemeClr val="tx1">
                              <a:lumMod val="65000"/>
                              <a:lumOff val="35000"/>
                            </a:schemeClr>
                          </a:solidFill>
                          <a:latin typeface="Raleway" panose="020B0503030101060003" pitchFamily="34" charset="0"/>
                        </a:rPr>
                        <a:t>Product_photos_qty</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Integer</a:t>
                      </a:r>
                    </a:p>
                  </a:txBody>
                  <a:tcPr anchor="ctr"/>
                </a:tc>
                <a:tc>
                  <a:txBody>
                    <a:bodyPr/>
                    <a:lstStyle/>
                    <a:p>
                      <a:r>
                        <a:rPr lang="en-US" sz="700" dirty="0">
                          <a:solidFill>
                            <a:schemeClr val="tx1">
                              <a:lumMod val="65000"/>
                              <a:lumOff val="35000"/>
                            </a:schemeClr>
                          </a:solidFill>
                          <a:latin typeface="Raleway" panose="020B0503030101060003" pitchFamily="34" charset="0"/>
                        </a:rPr>
                        <a:t>Product photos quantity</a:t>
                      </a:r>
                    </a:p>
                  </a:txBody>
                  <a:tcPr anchor="ctr"/>
                </a:tc>
                <a:extLst>
                  <a:ext uri="{0D108BD9-81ED-4DB2-BD59-A6C34878D82A}">
                    <a16:rowId xmlns:a16="http://schemas.microsoft.com/office/drawing/2014/main" val="3666390511"/>
                  </a:ext>
                </a:extLst>
              </a:tr>
              <a:tr h="207056">
                <a:tc>
                  <a:txBody>
                    <a:bodyPr/>
                    <a:lstStyle/>
                    <a:p>
                      <a:pPr algn="ctr"/>
                      <a:r>
                        <a:rPr lang="en-US" sz="700" b="1" dirty="0">
                          <a:solidFill>
                            <a:schemeClr val="tx1">
                              <a:lumMod val="65000"/>
                              <a:lumOff val="35000"/>
                            </a:schemeClr>
                          </a:solidFill>
                          <a:latin typeface="Raleway" panose="020B0503030101060003" pitchFamily="34" charset="0"/>
                        </a:rPr>
                        <a:t>6</a:t>
                      </a:r>
                    </a:p>
                  </a:txBody>
                  <a:tcPr anchor="ctr"/>
                </a:tc>
                <a:tc>
                  <a:txBody>
                    <a:bodyPr/>
                    <a:lstStyle/>
                    <a:p>
                      <a:r>
                        <a:rPr lang="en-US" sz="700" dirty="0" err="1">
                          <a:solidFill>
                            <a:schemeClr val="tx1">
                              <a:lumMod val="65000"/>
                              <a:lumOff val="35000"/>
                            </a:schemeClr>
                          </a:solidFill>
                          <a:latin typeface="Raleway" panose="020B0503030101060003" pitchFamily="34" charset="0"/>
                        </a:rPr>
                        <a:t>Product_weight_g</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Float</a:t>
                      </a:r>
                    </a:p>
                  </a:txBody>
                  <a:tcPr anchor="ctr"/>
                </a:tc>
                <a:tc>
                  <a:txBody>
                    <a:bodyPr/>
                    <a:lstStyle/>
                    <a:p>
                      <a:r>
                        <a:rPr lang="en-US" sz="700" dirty="0">
                          <a:solidFill>
                            <a:schemeClr val="tx1">
                              <a:lumMod val="65000"/>
                              <a:lumOff val="35000"/>
                            </a:schemeClr>
                          </a:solidFill>
                          <a:latin typeface="Raleway" panose="020B0503030101060003" pitchFamily="34" charset="0"/>
                        </a:rPr>
                        <a:t>Product weight (gram)</a:t>
                      </a:r>
                    </a:p>
                  </a:txBody>
                  <a:tcPr anchor="ctr"/>
                </a:tc>
                <a:extLst>
                  <a:ext uri="{0D108BD9-81ED-4DB2-BD59-A6C34878D82A}">
                    <a16:rowId xmlns:a16="http://schemas.microsoft.com/office/drawing/2014/main" val="2563374025"/>
                  </a:ext>
                </a:extLst>
              </a:tr>
              <a:tr h="207056">
                <a:tc>
                  <a:txBody>
                    <a:bodyPr/>
                    <a:lstStyle/>
                    <a:p>
                      <a:pPr algn="ctr"/>
                      <a:r>
                        <a:rPr lang="en-US" sz="700" b="1" dirty="0">
                          <a:solidFill>
                            <a:schemeClr val="tx1">
                              <a:lumMod val="65000"/>
                              <a:lumOff val="35000"/>
                            </a:schemeClr>
                          </a:solidFill>
                          <a:latin typeface="Raleway" panose="020B0503030101060003" pitchFamily="34" charset="0"/>
                        </a:rPr>
                        <a:t>7</a:t>
                      </a:r>
                    </a:p>
                  </a:txBody>
                  <a:tcPr anchor="ctr"/>
                </a:tc>
                <a:tc>
                  <a:txBody>
                    <a:bodyPr/>
                    <a:lstStyle/>
                    <a:p>
                      <a:r>
                        <a:rPr lang="en-US" sz="700" dirty="0" err="1">
                          <a:solidFill>
                            <a:schemeClr val="tx1">
                              <a:lumMod val="65000"/>
                              <a:lumOff val="35000"/>
                            </a:schemeClr>
                          </a:solidFill>
                          <a:latin typeface="Raleway" panose="020B0503030101060003" pitchFamily="34" charset="0"/>
                        </a:rPr>
                        <a:t>Product_length_cm</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Float</a:t>
                      </a:r>
                    </a:p>
                  </a:txBody>
                  <a:tcPr anchor="ctr"/>
                </a:tc>
                <a:tc>
                  <a:txBody>
                    <a:bodyPr/>
                    <a:lstStyle/>
                    <a:p>
                      <a:r>
                        <a:rPr lang="en-US" sz="700" dirty="0">
                          <a:solidFill>
                            <a:schemeClr val="tx1">
                              <a:lumMod val="65000"/>
                              <a:lumOff val="35000"/>
                            </a:schemeClr>
                          </a:solidFill>
                          <a:latin typeface="Raleway" panose="020B0503030101060003" pitchFamily="34" charset="0"/>
                        </a:rPr>
                        <a:t>Product length (cm)</a:t>
                      </a:r>
                    </a:p>
                  </a:txBody>
                  <a:tcPr anchor="ctr"/>
                </a:tc>
                <a:extLst>
                  <a:ext uri="{0D108BD9-81ED-4DB2-BD59-A6C34878D82A}">
                    <a16:rowId xmlns:a16="http://schemas.microsoft.com/office/drawing/2014/main" val="3974391879"/>
                  </a:ext>
                </a:extLst>
              </a:tr>
              <a:tr h="207056">
                <a:tc>
                  <a:txBody>
                    <a:bodyPr/>
                    <a:lstStyle/>
                    <a:p>
                      <a:pPr algn="ctr"/>
                      <a:r>
                        <a:rPr lang="en-US" sz="700" b="1" dirty="0">
                          <a:solidFill>
                            <a:schemeClr val="tx1">
                              <a:lumMod val="65000"/>
                              <a:lumOff val="35000"/>
                            </a:schemeClr>
                          </a:solidFill>
                          <a:latin typeface="Raleway" panose="020B0503030101060003" pitchFamily="34" charset="0"/>
                        </a:rPr>
                        <a:t>8</a:t>
                      </a:r>
                    </a:p>
                  </a:txBody>
                  <a:tcPr anchor="ctr"/>
                </a:tc>
                <a:tc>
                  <a:txBody>
                    <a:bodyPr/>
                    <a:lstStyle/>
                    <a:p>
                      <a:r>
                        <a:rPr lang="en-US" sz="700" dirty="0" err="1">
                          <a:solidFill>
                            <a:schemeClr val="tx1">
                              <a:lumMod val="65000"/>
                              <a:lumOff val="35000"/>
                            </a:schemeClr>
                          </a:solidFill>
                          <a:latin typeface="Raleway" panose="020B0503030101060003" pitchFamily="34" charset="0"/>
                        </a:rPr>
                        <a:t>Product_height_cm</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Float</a:t>
                      </a:r>
                    </a:p>
                  </a:txBody>
                  <a:tcPr anchor="ctr"/>
                </a:tc>
                <a:tc>
                  <a:txBody>
                    <a:bodyPr/>
                    <a:lstStyle/>
                    <a:p>
                      <a:r>
                        <a:rPr lang="en-US" sz="700" dirty="0">
                          <a:solidFill>
                            <a:schemeClr val="tx1">
                              <a:lumMod val="65000"/>
                              <a:lumOff val="35000"/>
                            </a:schemeClr>
                          </a:solidFill>
                          <a:latin typeface="Raleway" panose="020B0503030101060003" pitchFamily="34" charset="0"/>
                        </a:rPr>
                        <a:t>Product height (cm)</a:t>
                      </a:r>
                    </a:p>
                  </a:txBody>
                  <a:tcPr anchor="ctr"/>
                </a:tc>
                <a:extLst>
                  <a:ext uri="{0D108BD9-81ED-4DB2-BD59-A6C34878D82A}">
                    <a16:rowId xmlns:a16="http://schemas.microsoft.com/office/drawing/2014/main" val="3344045940"/>
                  </a:ext>
                </a:extLst>
              </a:tr>
              <a:tr h="207056">
                <a:tc>
                  <a:txBody>
                    <a:bodyPr/>
                    <a:lstStyle/>
                    <a:p>
                      <a:pPr algn="ctr"/>
                      <a:r>
                        <a:rPr lang="en-US" sz="700" b="1" dirty="0">
                          <a:solidFill>
                            <a:schemeClr val="tx1">
                              <a:lumMod val="65000"/>
                              <a:lumOff val="35000"/>
                            </a:schemeClr>
                          </a:solidFill>
                          <a:latin typeface="Raleway" panose="020B0503030101060003" pitchFamily="34" charset="0"/>
                        </a:rPr>
                        <a:t>9</a:t>
                      </a:r>
                    </a:p>
                  </a:txBody>
                  <a:tcPr anchor="ctr"/>
                </a:tc>
                <a:tc>
                  <a:txBody>
                    <a:bodyPr/>
                    <a:lstStyle/>
                    <a:p>
                      <a:r>
                        <a:rPr lang="en-US" sz="700" dirty="0" err="1">
                          <a:solidFill>
                            <a:schemeClr val="tx1">
                              <a:lumMod val="65000"/>
                              <a:lumOff val="35000"/>
                            </a:schemeClr>
                          </a:solidFill>
                          <a:latin typeface="Raleway" panose="020B0503030101060003" pitchFamily="34" charset="0"/>
                        </a:rPr>
                        <a:t>Product_width_cm</a:t>
                      </a:r>
                      <a:endParaRPr lang="en-US" sz="700" dirty="0">
                        <a:solidFill>
                          <a:schemeClr val="tx1">
                            <a:lumMod val="65000"/>
                            <a:lumOff val="35000"/>
                          </a:schemeClr>
                        </a:solidFill>
                        <a:latin typeface="Raleway" panose="020B0503030101060003" pitchFamily="34" charset="0"/>
                      </a:endParaRPr>
                    </a:p>
                  </a:txBody>
                  <a:tcPr anchor="ctr"/>
                </a:tc>
                <a:tc>
                  <a:txBody>
                    <a:bodyPr/>
                    <a:lstStyle/>
                    <a:p>
                      <a:r>
                        <a:rPr lang="en-US" sz="700" dirty="0">
                          <a:solidFill>
                            <a:schemeClr val="tx1">
                              <a:lumMod val="65000"/>
                              <a:lumOff val="35000"/>
                            </a:schemeClr>
                          </a:solidFill>
                          <a:latin typeface="Raleway" panose="020B0503030101060003" pitchFamily="34" charset="0"/>
                        </a:rPr>
                        <a:t>Float</a:t>
                      </a:r>
                    </a:p>
                  </a:txBody>
                  <a:tcPr anchor="ctr"/>
                </a:tc>
                <a:tc>
                  <a:txBody>
                    <a:bodyPr/>
                    <a:lstStyle/>
                    <a:p>
                      <a:r>
                        <a:rPr lang="en-US" sz="700" dirty="0">
                          <a:solidFill>
                            <a:schemeClr val="tx1">
                              <a:lumMod val="65000"/>
                              <a:lumOff val="35000"/>
                            </a:schemeClr>
                          </a:solidFill>
                          <a:latin typeface="Raleway" panose="020B0503030101060003" pitchFamily="34" charset="0"/>
                        </a:rPr>
                        <a:t>Product width (cm)</a:t>
                      </a:r>
                    </a:p>
                  </a:txBody>
                  <a:tcPr anchor="ctr"/>
                </a:tc>
                <a:extLst>
                  <a:ext uri="{0D108BD9-81ED-4DB2-BD59-A6C34878D82A}">
                    <a16:rowId xmlns:a16="http://schemas.microsoft.com/office/drawing/2014/main" val="146612607"/>
                  </a:ext>
                </a:extLst>
              </a:tr>
            </a:tbl>
          </a:graphicData>
        </a:graphic>
      </p:graphicFrame>
      <p:sp>
        <p:nvSpPr>
          <p:cNvPr id="3" name="TextBox 2">
            <a:extLst>
              <a:ext uri="{FF2B5EF4-FFF2-40B4-BE49-F238E27FC236}">
                <a16:creationId xmlns:a16="http://schemas.microsoft.com/office/drawing/2014/main" id="{114E9BCB-3924-7B2C-7D40-C10471E23195}"/>
              </a:ext>
            </a:extLst>
          </p:cNvPr>
          <p:cNvSpPr txBox="1"/>
          <p:nvPr/>
        </p:nvSpPr>
        <p:spPr>
          <a:xfrm>
            <a:off x="181627" y="181183"/>
            <a:ext cx="1853851" cy="338554"/>
          </a:xfrm>
          <a:prstGeom prst="rect">
            <a:avLst/>
          </a:prstGeom>
          <a:noFill/>
        </p:spPr>
        <p:txBody>
          <a:bodyPr wrap="square">
            <a:spAutoFit/>
          </a:bodyPr>
          <a:lstStyle/>
          <a:p>
            <a:pPr marL="0" lvl="0" indent="0" algn="l" rtl="0">
              <a:spcBef>
                <a:spcPts val="0"/>
              </a:spcBef>
              <a:spcAft>
                <a:spcPts val="0"/>
              </a:spcAft>
              <a:buNone/>
            </a:pPr>
            <a:r>
              <a:rPr lang="en-US" sz="1600" dirty="0">
                <a:solidFill>
                  <a:schemeClr val="tx1">
                    <a:lumMod val="65000"/>
                    <a:lumOff val="35000"/>
                  </a:schemeClr>
                </a:solidFill>
                <a:latin typeface="Oswald" pitchFamily="2" charset="0"/>
              </a:rPr>
              <a:t>Table Products</a:t>
            </a:r>
          </a:p>
        </p:txBody>
      </p:sp>
      <p:graphicFrame>
        <p:nvGraphicFramePr>
          <p:cNvPr id="4" name="Table 3">
            <a:extLst>
              <a:ext uri="{FF2B5EF4-FFF2-40B4-BE49-F238E27FC236}">
                <a16:creationId xmlns:a16="http://schemas.microsoft.com/office/drawing/2014/main" id="{6914C960-F1C1-60A8-0FA1-3A245646E5AB}"/>
              </a:ext>
            </a:extLst>
          </p:cNvPr>
          <p:cNvGraphicFramePr>
            <a:graphicFrameLocks noGrp="1"/>
          </p:cNvGraphicFramePr>
          <p:nvPr>
            <p:extLst>
              <p:ext uri="{D42A27DB-BD31-4B8C-83A1-F6EECF244321}">
                <p14:modId xmlns:p14="http://schemas.microsoft.com/office/powerpoint/2010/main" val="3793182772"/>
              </p:ext>
            </p:extLst>
          </p:nvPr>
        </p:nvGraphicFramePr>
        <p:xfrm>
          <a:off x="288098" y="3143212"/>
          <a:ext cx="8523960" cy="612232"/>
        </p:xfrm>
        <a:graphic>
          <a:graphicData uri="http://schemas.openxmlformats.org/drawingml/2006/table">
            <a:tbl>
              <a:tblPr firstRow="1" bandRow="1">
                <a:tableStyleId>{70D35D88-9EBA-4D74-BDCD-D99B3B76065A}</a:tableStyleId>
              </a:tblPr>
              <a:tblGrid>
                <a:gridCol w="479233">
                  <a:extLst>
                    <a:ext uri="{9D8B030D-6E8A-4147-A177-3AD203B41FA5}">
                      <a16:colId xmlns:a16="http://schemas.microsoft.com/office/drawing/2014/main" val="2571072188"/>
                    </a:ext>
                  </a:extLst>
                </a:gridCol>
                <a:gridCol w="2549520">
                  <a:extLst>
                    <a:ext uri="{9D8B030D-6E8A-4147-A177-3AD203B41FA5}">
                      <a16:colId xmlns:a16="http://schemas.microsoft.com/office/drawing/2014/main" val="2142741592"/>
                    </a:ext>
                  </a:extLst>
                </a:gridCol>
                <a:gridCol w="2677316">
                  <a:extLst>
                    <a:ext uri="{9D8B030D-6E8A-4147-A177-3AD203B41FA5}">
                      <a16:colId xmlns:a16="http://schemas.microsoft.com/office/drawing/2014/main" val="1290191149"/>
                    </a:ext>
                  </a:extLst>
                </a:gridCol>
                <a:gridCol w="2817891">
                  <a:extLst>
                    <a:ext uri="{9D8B030D-6E8A-4147-A177-3AD203B41FA5}">
                      <a16:colId xmlns:a16="http://schemas.microsoft.com/office/drawing/2014/main" val="1959818136"/>
                    </a:ext>
                  </a:extLst>
                </a:gridCol>
              </a:tblGrid>
              <a:tr h="0">
                <a:tc>
                  <a:txBody>
                    <a:bodyPr/>
                    <a:lstStyle/>
                    <a:p>
                      <a:pPr algn="ctr"/>
                      <a:r>
                        <a:rPr lang="en-US" sz="700" b="1" dirty="0">
                          <a:solidFill>
                            <a:schemeClr val="tx1">
                              <a:lumMod val="65000"/>
                              <a:lumOff val="35000"/>
                            </a:schemeClr>
                          </a:solidFill>
                          <a:latin typeface="Raleway" panose="020B0503030101060003" pitchFamily="34" charset="0"/>
                        </a:rPr>
                        <a:t>No</a:t>
                      </a:r>
                    </a:p>
                  </a:txBody>
                  <a:tcPr anchor="ctr"/>
                </a:tc>
                <a:tc>
                  <a:txBody>
                    <a:bodyPr/>
                    <a:lstStyle/>
                    <a:p>
                      <a:pPr algn="ctr"/>
                      <a:r>
                        <a:rPr lang="en-US" sz="700" b="1" dirty="0">
                          <a:solidFill>
                            <a:schemeClr val="tx1">
                              <a:lumMod val="65000"/>
                              <a:lumOff val="35000"/>
                            </a:schemeClr>
                          </a:solidFill>
                          <a:latin typeface="Raleway" panose="020B0503030101060003" pitchFamily="34" charset="0"/>
                        </a:rPr>
                        <a:t>Column</a:t>
                      </a:r>
                    </a:p>
                  </a:txBody>
                  <a:tcPr/>
                </a:tc>
                <a:tc>
                  <a:txBody>
                    <a:bodyPr/>
                    <a:lstStyle/>
                    <a:p>
                      <a:pPr algn="ctr"/>
                      <a:r>
                        <a:rPr lang="en-US" sz="700" b="1" dirty="0">
                          <a:solidFill>
                            <a:schemeClr val="tx1">
                              <a:lumMod val="65000"/>
                              <a:lumOff val="35000"/>
                            </a:schemeClr>
                          </a:solidFill>
                          <a:latin typeface="Raleway" panose="020B0503030101060003" pitchFamily="34" charset="0"/>
                        </a:rPr>
                        <a:t>Type</a:t>
                      </a:r>
                    </a:p>
                  </a:txBody>
                  <a:tcPr/>
                </a:tc>
                <a:tc>
                  <a:txBody>
                    <a:bodyPr/>
                    <a:lstStyle/>
                    <a:p>
                      <a:pPr algn="ctr"/>
                      <a:r>
                        <a:rPr lang="en-US" sz="700" b="1" dirty="0">
                          <a:solidFill>
                            <a:schemeClr val="tx1">
                              <a:lumMod val="65000"/>
                              <a:lumOff val="35000"/>
                            </a:schemeClr>
                          </a:solidFill>
                          <a:latin typeface="Raleway" panose="020B0503030101060003" pitchFamily="34" charset="0"/>
                        </a:rPr>
                        <a:t>Description</a:t>
                      </a:r>
                    </a:p>
                  </a:txBody>
                  <a:tcPr/>
                </a:tc>
                <a:extLst>
                  <a:ext uri="{0D108BD9-81ED-4DB2-BD59-A6C34878D82A}">
                    <a16:rowId xmlns:a16="http://schemas.microsoft.com/office/drawing/2014/main" val="868859180"/>
                  </a:ext>
                </a:extLst>
              </a:tr>
              <a:tr h="207056">
                <a:tc>
                  <a:txBody>
                    <a:bodyPr/>
                    <a:lstStyle/>
                    <a:p>
                      <a:pPr algn="ctr"/>
                      <a:r>
                        <a:rPr lang="en-US" sz="700" b="1" dirty="0">
                          <a:solidFill>
                            <a:schemeClr val="tx1">
                              <a:lumMod val="65000"/>
                              <a:lumOff val="35000"/>
                            </a:schemeClr>
                          </a:solidFill>
                          <a:latin typeface="Raleway" panose="020B0503030101060003" pitchFamily="34" charset="0"/>
                        </a:rPr>
                        <a:t>1</a:t>
                      </a:r>
                    </a:p>
                  </a:txBody>
                  <a:tcPr anchor="ctr"/>
                </a:tc>
                <a:tc>
                  <a:txBody>
                    <a:bodyPr/>
                    <a:lstStyle/>
                    <a:p>
                      <a:r>
                        <a:rPr lang="en-US" sz="700" dirty="0" err="1">
                          <a:solidFill>
                            <a:schemeClr val="tx1">
                              <a:lumMod val="65000"/>
                              <a:lumOff val="35000"/>
                            </a:schemeClr>
                          </a:solidFill>
                          <a:latin typeface="Raleway" panose="020B0503030101060003" pitchFamily="34" charset="0"/>
                        </a:rPr>
                        <a:t>Product_category_name</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Integer</a:t>
                      </a:r>
                    </a:p>
                  </a:txBody>
                  <a:tcPr/>
                </a:tc>
                <a:tc>
                  <a:txBody>
                    <a:bodyPr/>
                    <a:lstStyle/>
                    <a:p>
                      <a:r>
                        <a:rPr lang="en-US" sz="700" dirty="0">
                          <a:solidFill>
                            <a:schemeClr val="tx1">
                              <a:lumMod val="65000"/>
                              <a:lumOff val="35000"/>
                            </a:schemeClr>
                          </a:solidFill>
                          <a:latin typeface="Raleway" panose="020B0503030101060003" pitchFamily="34" charset="0"/>
                        </a:rPr>
                        <a:t>Category product names in Portuguese</a:t>
                      </a:r>
                    </a:p>
                  </a:txBody>
                  <a:tcPr/>
                </a:tc>
                <a:extLst>
                  <a:ext uri="{0D108BD9-81ED-4DB2-BD59-A6C34878D82A}">
                    <a16:rowId xmlns:a16="http://schemas.microsoft.com/office/drawing/2014/main" val="3847708813"/>
                  </a:ext>
                </a:extLst>
              </a:tr>
              <a:tr h="207056">
                <a:tc>
                  <a:txBody>
                    <a:bodyPr/>
                    <a:lstStyle/>
                    <a:p>
                      <a:pPr algn="ctr"/>
                      <a:r>
                        <a:rPr lang="en-US" sz="700" b="1" dirty="0">
                          <a:solidFill>
                            <a:schemeClr val="tx1">
                              <a:lumMod val="65000"/>
                              <a:lumOff val="35000"/>
                            </a:schemeClr>
                          </a:solidFill>
                          <a:latin typeface="Raleway" panose="020B0503030101060003" pitchFamily="34" charset="0"/>
                        </a:rPr>
                        <a:t>2</a:t>
                      </a:r>
                    </a:p>
                  </a:txBody>
                  <a:tcPr anchor="ctr"/>
                </a:tc>
                <a:tc>
                  <a:txBody>
                    <a:bodyPr/>
                    <a:lstStyle/>
                    <a:p>
                      <a:r>
                        <a:rPr lang="en-US" sz="700" dirty="0" err="1">
                          <a:solidFill>
                            <a:schemeClr val="tx1">
                              <a:lumMod val="65000"/>
                              <a:lumOff val="35000"/>
                            </a:schemeClr>
                          </a:solidFill>
                          <a:latin typeface="Raleway" panose="020B0503030101060003" pitchFamily="34" charset="0"/>
                        </a:rPr>
                        <a:t>Product_category_name_english</a:t>
                      </a:r>
                      <a:endParaRPr lang="en-US" sz="700" dirty="0">
                        <a:solidFill>
                          <a:schemeClr val="tx1">
                            <a:lumMod val="65000"/>
                            <a:lumOff val="35000"/>
                          </a:schemeClr>
                        </a:solidFill>
                        <a:latin typeface="Raleway" panose="020B0503030101060003" pitchFamily="34" charset="0"/>
                      </a:endParaRPr>
                    </a:p>
                  </a:txBody>
                  <a:tcPr/>
                </a:tc>
                <a:tc>
                  <a:txBody>
                    <a:bodyPr/>
                    <a:lstStyle/>
                    <a:p>
                      <a:r>
                        <a:rPr lang="en-US" sz="700" dirty="0">
                          <a:solidFill>
                            <a:schemeClr val="tx1">
                              <a:lumMod val="65000"/>
                              <a:lumOff val="35000"/>
                            </a:schemeClr>
                          </a:solidFill>
                          <a:latin typeface="Raleway" panose="020B0503030101060003" pitchFamily="34" charset="0"/>
                        </a:rPr>
                        <a:t>Integer</a:t>
                      </a:r>
                    </a:p>
                  </a:txBody>
                  <a:tcPr/>
                </a:tc>
                <a:tc>
                  <a:txBody>
                    <a:bodyPr/>
                    <a:lstStyle/>
                    <a:p>
                      <a:r>
                        <a:rPr lang="en-US" sz="700" dirty="0">
                          <a:solidFill>
                            <a:schemeClr val="tx1">
                              <a:lumMod val="65000"/>
                              <a:lumOff val="35000"/>
                            </a:schemeClr>
                          </a:solidFill>
                          <a:latin typeface="Raleway" panose="020B0503030101060003" pitchFamily="34" charset="0"/>
                        </a:rPr>
                        <a:t>Category product names in English</a:t>
                      </a:r>
                    </a:p>
                  </a:txBody>
                  <a:tcPr/>
                </a:tc>
                <a:extLst>
                  <a:ext uri="{0D108BD9-81ED-4DB2-BD59-A6C34878D82A}">
                    <a16:rowId xmlns:a16="http://schemas.microsoft.com/office/drawing/2014/main" val="265896177"/>
                  </a:ext>
                </a:extLst>
              </a:tr>
            </a:tbl>
          </a:graphicData>
        </a:graphic>
      </p:graphicFrame>
      <p:sp>
        <p:nvSpPr>
          <p:cNvPr id="5" name="TextBox 4">
            <a:extLst>
              <a:ext uri="{FF2B5EF4-FFF2-40B4-BE49-F238E27FC236}">
                <a16:creationId xmlns:a16="http://schemas.microsoft.com/office/drawing/2014/main" id="{C1294C76-DD3E-3984-A8D9-3D4A3044744D}"/>
              </a:ext>
            </a:extLst>
          </p:cNvPr>
          <p:cNvSpPr txBox="1"/>
          <p:nvPr/>
        </p:nvSpPr>
        <p:spPr>
          <a:xfrm>
            <a:off x="181627" y="2753193"/>
            <a:ext cx="2655518" cy="338554"/>
          </a:xfrm>
          <a:prstGeom prst="rect">
            <a:avLst/>
          </a:prstGeom>
          <a:noFill/>
        </p:spPr>
        <p:txBody>
          <a:bodyPr wrap="square">
            <a:spAutoFit/>
          </a:bodyPr>
          <a:lstStyle/>
          <a:p>
            <a:pPr marL="0" lvl="0" indent="0" algn="l" rtl="0">
              <a:spcBef>
                <a:spcPts val="0"/>
              </a:spcBef>
              <a:spcAft>
                <a:spcPts val="0"/>
              </a:spcAft>
              <a:buNone/>
            </a:pPr>
            <a:r>
              <a:rPr lang="en-US" sz="1600" dirty="0">
                <a:solidFill>
                  <a:schemeClr val="tx1">
                    <a:lumMod val="65000"/>
                    <a:lumOff val="35000"/>
                  </a:schemeClr>
                </a:solidFill>
                <a:latin typeface="Oswald" pitchFamily="2" charset="0"/>
              </a:rPr>
              <a:t>Table Category Name Translate</a:t>
            </a:r>
          </a:p>
        </p:txBody>
      </p:sp>
    </p:spTree>
    <p:extLst>
      <p:ext uri="{BB962C8B-B14F-4D97-AF65-F5344CB8AC3E}">
        <p14:creationId xmlns:p14="http://schemas.microsoft.com/office/powerpoint/2010/main" val="684122293"/>
      </p:ext>
    </p:extLst>
  </p:cSld>
  <p:clrMapOvr>
    <a:masterClrMapping/>
  </p:clrMapOvr>
</p:sld>
</file>

<file path=ppt/theme/theme1.xml><?xml version="1.0" encoding="utf-8"?>
<a:theme xmlns:a="http://schemas.openxmlformats.org/drawingml/2006/main" name="E-Commerce Business Plan By Slidesgo">
  <a:themeElements>
    <a:clrScheme name="Custom 4">
      <a:dk1>
        <a:srgbClr val="000000"/>
      </a:dk1>
      <a:lt1>
        <a:srgbClr val="FFFFFF"/>
      </a:lt1>
      <a:dk2>
        <a:srgbClr val="595959"/>
      </a:dk2>
      <a:lt2>
        <a:srgbClr val="EEEEEE"/>
      </a:lt2>
      <a:accent1>
        <a:srgbClr val="4A9598"/>
      </a:accent1>
      <a:accent2>
        <a:srgbClr val="8EBBA7"/>
      </a:accent2>
      <a:accent3>
        <a:srgbClr val="89CDCB"/>
      </a:accent3>
      <a:accent4>
        <a:srgbClr val="4A8197"/>
      </a:accent4>
      <a:accent5>
        <a:srgbClr val="4A6E97"/>
      </a:accent5>
      <a:accent6>
        <a:srgbClr val="4A5A9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5016</TotalTime>
  <Words>4263</Words>
  <Application>Microsoft Office PowerPoint</Application>
  <PresentationFormat>On-screen Show (16:9)</PresentationFormat>
  <Paragraphs>616</Paragraphs>
  <Slides>31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Raleway</vt:lpstr>
      <vt:lpstr>Oswald</vt:lpstr>
      <vt:lpstr>Courier New</vt:lpstr>
      <vt:lpstr>Arial</vt:lpstr>
      <vt:lpstr>Calibri</vt:lpstr>
      <vt:lpstr>E-Commerce Business Plan By Slidesgo</vt:lpstr>
      <vt:lpstr>E-Commerce Olist Exploration Data Analyst</vt:lpstr>
      <vt:lpstr>TABLE OF CONTENTS</vt:lpstr>
      <vt:lpstr>01</vt:lpstr>
      <vt:lpstr>OLIST E-COMMERCE</vt:lpstr>
      <vt:lpstr>02</vt:lpstr>
      <vt:lpstr>PowerPoint Presentation</vt:lpstr>
      <vt:lpstr>PowerPoint Presentation</vt:lpstr>
      <vt:lpstr>PowerPoint Presentation</vt:lpstr>
      <vt:lpstr>PowerPoint Presentation</vt:lpstr>
      <vt:lpstr>03</vt:lpstr>
      <vt:lpstr>PowerPoint Presentation</vt:lpstr>
      <vt:lpstr>INFORMATION OF TABLE COLUMN</vt:lpstr>
      <vt:lpstr>DUPLICATE &amp; SPECIAL CHARACTER</vt:lpstr>
      <vt:lpstr>04</vt:lpstr>
      <vt:lpstr>PowerPoint Presentation</vt:lpstr>
      <vt:lpstr>15,419,773.75</vt:lpstr>
      <vt:lpstr>PowerPoint Presentation</vt:lpstr>
      <vt:lpstr>PowerPoint Presentation</vt:lpstr>
      <vt:lpstr>PowerPoint Presentation</vt:lpstr>
      <vt:lpstr>PowerPoint Presentation</vt:lpstr>
      <vt:lpstr>10953</vt:lpstr>
      <vt:lpstr>1,412jt</vt:lpstr>
      <vt:lpstr>PowerPoint Presentation</vt:lpstr>
      <vt:lpstr>PAYMENT TYPE</vt:lpstr>
      <vt:lpstr>PowerPoint Presentation</vt:lpstr>
      <vt:lpstr>PowerPoint Presentation</vt:lpstr>
      <vt:lpstr>PowerPoint Presentation</vt:lpstr>
      <vt:lpstr>PowerPoint Presentation</vt:lpstr>
      <vt:lpstr>PowerPoint Presentation</vt:lpstr>
      <vt:lpstr>Suggestion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Olist EDA</dc:title>
  <dc:creator>PC</dc:creator>
  <cp:lastModifiedBy>Saeful Amri</cp:lastModifiedBy>
  <cp:revision>100</cp:revision>
  <dcterms:modified xsi:type="dcterms:W3CDTF">2024-12-24T10:42:18Z</dcterms:modified>
</cp:coreProperties>
</file>